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2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7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0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9A3F-A56A-4276-ADDA-73172D79B8F1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ABBE-AAB1-4BCE-BD52-46532E965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8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742" y="1556792"/>
            <a:ext cx="79208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500" b="1" dirty="0" smtClean="0">
                <a:latin typeface="TH Srisakdi" pitchFamily="2" charset="-34"/>
                <a:cs typeface="TH Srisakdi" pitchFamily="2" charset="-34"/>
              </a:rPr>
              <a:t>วิชาภาษาไทยพื้นฐาน</a:t>
            </a:r>
            <a:endParaRPr lang="en-US" sz="11500" b="1" dirty="0">
              <a:latin typeface="TH Srisakdi" pitchFamily="2" charset="-34"/>
              <a:cs typeface="TH Srisakdi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935" y="37170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ผู้สอน  </a:t>
            </a:r>
            <a:r>
              <a:rPr lang="en-US" sz="3200" b="1" dirty="0" smtClean="0">
                <a:latin typeface="TH Charmonman" pitchFamily="66" charset="-34"/>
                <a:cs typeface="TH Charmonman" pitchFamily="66" charset="-34"/>
              </a:rPr>
              <a:t>:  </a:t>
            </a: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อาจารย์ภาวินีย์  สักแกหลี  (</a:t>
            </a:r>
            <a:r>
              <a:rPr lang="en-US" sz="3200" b="1" dirty="0" smtClean="0">
                <a:latin typeface="TH Charmonman" pitchFamily="66" charset="-34"/>
                <a:cs typeface="TH Charmonman" pitchFamily="66" charset="-34"/>
              </a:rPr>
              <a:t>088-0086087</a:t>
            </a: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)</a:t>
            </a:r>
          </a:p>
          <a:p>
            <a:r>
              <a:rPr lang="th-TH" sz="3200" b="1" dirty="0">
                <a:latin typeface="TH Charmonman" pitchFamily="66" charset="-34"/>
                <a:cs typeface="TH Charmonman" pitchFamily="66" charset="-34"/>
              </a:rPr>
              <a:t> </a:t>
            </a: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           นางสาวชไมพร   ไชโย  (</a:t>
            </a:r>
            <a:r>
              <a:rPr lang="en-US" sz="3200" b="1" dirty="0" smtClean="0">
                <a:latin typeface="TH Charmonman" pitchFamily="66" charset="-34"/>
                <a:cs typeface="TH Charmonman" pitchFamily="66" charset="-34"/>
              </a:rPr>
              <a:t>091-7257636</a:t>
            </a:r>
            <a:r>
              <a:rPr lang="th-TH" sz="3200" b="1" dirty="0" smtClean="0">
                <a:latin typeface="TH Charmonman" pitchFamily="66" charset="-34"/>
                <a:cs typeface="TH Charmonman" pitchFamily="66" charset="-34"/>
              </a:rPr>
              <a:t>)</a:t>
            </a:r>
            <a:endParaRPr lang="en-US" sz="3200" b="1" dirty="0"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49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76672"/>
            <a:ext cx="31662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 smtClean="0">
                <a:latin typeface="TH Charmonman" pitchFamily="66" charset="-34"/>
                <a:cs typeface="TH Charmonman" pitchFamily="66" charset="-34"/>
              </a:rPr>
              <a:t>กลางภาค</a:t>
            </a:r>
            <a:endParaRPr lang="en-US" sz="8800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1249" y="1916832"/>
            <a:ext cx="647484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ปฐมนิเทศและชี้แจงบทเรียน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พอใจให้เป็นสุข  (คำประพันธ์ประเภทกลอน)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ศิลปะการประพันธ์ 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ศิลาจารึกหลักที่ ๑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พูดดีมีเสน่ห์ (ความรู้เรื่องการพูด, การพูดในโอกาสต่างๆ)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เมื่อแพะกลายเป็นสุนัข (การโน้มน้าวใจ, การพูดรายงาน)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โคลงภาพพระราชพงศาวดาร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ลูกผู้ชายตัวเกือบจริง (เรื่องสั้น)</a:t>
            </a:r>
            <a:endParaRPr lang="en-US" sz="2800" b="1" dirty="0"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46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857" y="2060848"/>
            <a:ext cx="73436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การสร้างคำในภาษาไทย (คำมูล, คำซ้ำ, คำซ้อน, คำประสม)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บันทึกท่องโลก (การเขียนบรรยายและพรรณนา, การเขียนบันทึก)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บทสามัคคีเสวก  ตอน วิศวกรรมาและสามัคคีเสวก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วันที่ผมตื่นสาย (ข้อเท็จจริงและข้อคิดเห็น)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ออมไว้ใส่ถุงแดง   (การเขียนย่อความ, เครื่องหมายวรรคตอน)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บทละครเรื่องรามเกียรติ์  ตอน นารายณ์ปราบนนทก</a:t>
            </a:r>
          </a:p>
          <a:p>
            <a:pPr marL="514350" indent="-514350">
              <a:buAutoNum type="thaiNumPeriod"/>
            </a:pPr>
            <a:r>
              <a:rPr lang="th-TH" sz="2800" b="1" dirty="0" smtClean="0">
                <a:latin typeface="TH Charmonman" pitchFamily="66" charset="-34"/>
                <a:cs typeface="TH Charmonman" pitchFamily="66" charset="-34"/>
              </a:rPr>
              <a:t>รื่นเริงเพลรำวง (ชนิดของคำ)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476672"/>
            <a:ext cx="3305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 smtClean="0">
                <a:latin typeface="TH Charmonman" pitchFamily="66" charset="-34"/>
                <a:cs typeface="TH Charmonman" pitchFamily="66" charset="-34"/>
              </a:rPr>
              <a:t>ปลายภาค</a:t>
            </a:r>
            <a:endParaRPr lang="en-US" sz="8800" b="1" dirty="0"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85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92696"/>
            <a:ext cx="6250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smtClean="0">
                <a:latin typeface="TH Charmonman" pitchFamily="66" charset="-34"/>
                <a:cs typeface="TH Charmonman" pitchFamily="66" charset="-34"/>
              </a:rPr>
              <a:t>การวัดและประเมินผล</a:t>
            </a:r>
            <a:endParaRPr lang="en-US" sz="8000" b="1" dirty="0">
              <a:latin typeface="TH Charmonman" pitchFamily="66" charset="-34"/>
              <a:cs typeface="TH Charmonman" pitchFamily="66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21100"/>
              </p:ext>
            </p:extLst>
          </p:nvPr>
        </p:nvGraphicFramePr>
        <p:xfrm>
          <a:off x="971599" y="2276870"/>
          <a:ext cx="6696744" cy="3460662"/>
        </p:xfrm>
        <a:graphic>
          <a:graphicData uri="http://schemas.openxmlformats.org/drawingml/2006/table">
            <a:tbl>
              <a:tblPr firstRow="1" firstCol="1" bandRow="1"/>
              <a:tblGrid>
                <a:gridCol w="541090"/>
                <a:gridCol w="4725921"/>
                <a:gridCol w="1429733"/>
              </a:tblGrid>
              <a:tr h="450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ที่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รายการวัดและประเมินผล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คะแนน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5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๑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คะแนนระหว่างภาค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2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จิตพิสัย ความสนใจและความมีส่วนร่วมในชั้นเรียน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2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ชิ้นงานหรือภาระงานรายกลุ่ม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2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ชิ้นงานหรือภาระงานรายบุคคล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๖๐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๑๐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๒๐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๓๐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๒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คะแนนสอบกลางภาค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๒๐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๓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คะแนนสอบปลายภาค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๒๐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๑๐๐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5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692696"/>
            <a:ext cx="57791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smtClean="0">
                <a:latin typeface="TH Charmonman" pitchFamily="66" charset="-34"/>
                <a:cs typeface="TH Charmonman" pitchFamily="66" charset="-34"/>
              </a:rPr>
              <a:t>ชิ้นงานและภาระงาน</a:t>
            </a:r>
            <a:endParaRPr lang="en-US" sz="8000" b="1" dirty="0">
              <a:latin typeface="TH Charmonman" pitchFamily="66" charset="-34"/>
              <a:cs typeface="TH Charmonman" pitchFamily="66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994287"/>
              </p:ext>
            </p:extLst>
          </p:nvPr>
        </p:nvGraphicFramePr>
        <p:xfrm>
          <a:off x="1160872" y="2016135"/>
          <a:ext cx="6408713" cy="4157011"/>
        </p:xfrm>
        <a:graphic>
          <a:graphicData uri="http://schemas.openxmlformats.org/drawingml/2006/table">
            <a:tbl>
              <a:tblPr firstRow="1" firstCol="1" bandRow="1"/>
              <a:tblGrid>
                <a:gridCol w="773286"/>
                <a:gridCol w="938923"/>
                <a:gridCol w="3354375"/>
                <a:gridCol w="1342129"/>
              </a:tblGrid>
              <a:tr h="476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ประเภท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งานชิ้นที่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ภาระงานและชิ้นงาน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คะแนน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บุคคล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๑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แต่งกลอนสุภาพ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๒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สอบพูดในโอกาสต่างๆ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๓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เขียนบรรยายและพรรณนา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๔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สอบย่อย (ศิลาจารึกหลักที่ ๑)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๕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สอบย่อย (บทสามัคคีเสวก)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๖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สอบท่องจำบทอาขยาน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๓๐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กลุ่ม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๑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พูดโน้มน้าว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๑๐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๒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บทละครเรื่องรามเกียรติ์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๑๐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2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๒๐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0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3861" y="433156"/>
            <a:ext cx="679865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 smtClean="0">
                <a:latin typeface="TH Charmonman" pitchFamily="66" charset="-34"/>
                <a:cs typeface="TH Charmonman" pitchFamily="66" charset="-34"/>
              </a:rPr>
              <a:t>ข้อตกลงร่วมกัน</a:t>
            </a:r>
          </a:p>
          <a:p>
            <a:pPr marL="742950" indent="-742950"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ทำธุระของตัวเองให้เรียบร้อยก่อนเรียน ๕ นาที</a:t>
            </a:r>
            <a:endParaRPr lang="en-US" sz="3600" b="1" dirty="0" smtClean="0">
              <a:latin typeface="TH Charmonman" pitchFamily="66" charset="-34"/>
              <a:cs typeface="TH Charmonman" pitchFamily="66" charset="-34"/>
            </a:endParaRPr>
          </a:p>
          <a:p>
            <a:pPr marL="742950" indent="-742950"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ไม่รับประทานอาหารขณะเรียน</a:t>
            </a:r>
          </a:p>
          <a:p>
            <a:pPr marL="742950" indent="-742950"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ไม่ส่งเสียงดังขณะครูสอน</a:t>
            </a:r>
          </a:p>
          <a:p>
            <a:pPr marL="742950" indent="-742950">
              <a:buFontTx/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ไม่เล่นโทรศัพท์ขณะเรียน</a:t>
            </a:r>
          </a:p>
          <a:p>
            <a:pPr marL="742950" indent="-742950">
              <a:buFontTx/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มีส่วนร่วมในชั้นเรียน</a:t>
            </a:r>
          </a:p>
          <a:p>
            <a:pPr marL="742950" indent="-742950">
              <a:buFontTx/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นำหนังสือและสมุดมาเรียนทุกครั้ง</a:t>
            </a:r>
            <a:endParaRPr lang="th-TH" sz="3600" b="1" dirty="0">
              <a:latin typeface="TH Charmonman" pitchFamily="66" charset="-34"/>
              <a:cs typeface="TH Charmonman" pitchFamily="66" charset="-34"/>
            </a:endParaRPr>
          </a:p>
          <a:p>
            <a:pPr marL="742950" indent="-742950">
              <a:buFontTx/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ส่งงานตามที่กำหนด</a:t>
            </a:r>
          </a:p>
          <a:p>
            <a:pPr marL="742950" indent="-742950">
              <a:buAutoNum type="thaiNumPeriod"/>
            </a:pPr>
            <a:r>
              <a:rPr lang="th-TH" sz="3600" b="1" dirty="0" smtClean="0">
                <a:latin typeface="TH Charmonman" pitchFamily="66" charset="-34"/>
                <a:cs typeface="TH Charmonman" pitchFamily="66" charset="-34"/>
              </a:rPr>
              <a:t>ดูแล </a:t>
            </a:r>
            <a:r>
              <a:rPr lang="en-US" sz="3600" b="1" dirty="0" smtClean="0">
                <a:latin typeface="TH Charmonman" pitchFamily="66" charset="-34"/>
                <a:cs typeface="TH Charmonman" pitchFamily="66" charset="-34"/>
              </a:rPr>
              <a:t>Buddy</a:t>
            </a:r>
            <a:endParaRPr lang="th-TH" sz="3600" b="1" dirty="0" smtClean="0">
              <a:latin typeface="TH Charmonman" pitchFamily="66" charset="-34"/>
              <a:cs typeface="TH Charmonman" pitchFamily="66" charset="-34"/>
            </a:endParaRPr>
          </a:p>
          <a:p>
            <a:endParaRPr lang="en-US" sz="4000" b="1" dirty="0">
              <a:latin typeface="TH Charmonman" pitchFamily="66" charset="-34"/>
              <a:cs typeface="TH Charmonman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90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370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2016-05-30T02:29:32Z</dcterms:created>
  <dcterms:modified xsi:type="dcterms:W3CDTF">2016-05-30T04:28:52Z</dcterms:modified>
</cp:coreProperties>
</file>