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7F1"/>
    <a:srgbClr val="E3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2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7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0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9A3F-A56A-4276-ADDA-73172D79B8F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741" y="798091"/>
            <a:ext cx="792088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500" b="1" dirty="0" smtClean="0">
                <a:latin typeface="TH Srisakdi" pitchFamily="2" charset="-34"/>
                <a:cs typeface="TH Srisakdi" pitchFamily="2" charset="-34"/>
              </a:rPr>
              <a:t>วิชาภาษาไทยพื้นฐาน</a:t>
            </a:r>
            <a:endParaRPr lang="en-US" sz="4400" b="1" dirty="0" smtClean="0">
              <a:latin typeface="TH Charm of AU" pitchFamily="34" charset="-34"/>
              <a:cs typeface="TH Charm of AU" pitchFamily="34" charset="-34"/>
            </a:endParaRPr>
          </a:p>
          <a:p>
            <a:pPr algn="ctr"/>
            <a:r>
              <a:rPr lang="th-TH" sz="4400" b="1" dirty="0" smtClean="0">
                <a:latin typeface="TH Charm of AU" pitchFamily="34" charset="-34"/>
                <a:cs typeface="TH Charm of AU" pitchFamily="34" charset="-34"/>
              </a:rPr>
              <a:t>ท ๒๒๑๐๒ ภาคเรียนที่ ๒ ปีการศึกษา ๒๕๕๙</a:t>
            </a:r>
            <a:endParaRPr lang="th-TH" sz="700" b="1" dirty="0" smtClean="0">
              <a:latin typeface="TH Charm of AU" pitchFamily="34" charset="-34"/>
              <a:cs typeface="TH Charm of AU" pitchFamily="34" charset="-34"/>
            </a:endParaRPr>
          </a:p>
          <a:p>
            <a:endParaRPr lang="en-US" sz="2000" b="1" dirty="0"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645024"/>
            <a:ext cx="77766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ผู้สอน  </a:t>
            </a:r>
            <a:r>
              <a:rPr lang="en-US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:  </a:t>
            </a:r>
            <a:r>
              <a:rPr lang="th-TH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อาจารย์ดร.บัวลักษณ์ นาค</a:t>
            </a:r>
            <a:r>
              <a:rPr lang="th-TH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ทรงแก้ว  </a:t>
            </a:r>
          </a:p>
          <a:p>
            <a:r>
              <a:rPr lang="th-TH" sz="3200" b="1" dirty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           อาจารย์ภาคภูมิ	คล้ายทอง   				   อาจารย์จารุวัลย์	พิมพ์ผนวช				   นางสาวชไมพร        ไชโย  (</a:t>
            </a:r>
            <a:r>
              <a:rPr lang="en-US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091-7257636</a:t>
            </a:r>
            <a:r>
              <a:rPr lang="th-TH" sz="3200" b="1" dirty="0" smtClean="0">
                <a:solidFill>
                  <a:srgbClr val="002060"/>
                </a:solidFill>
                <a:latin typeface="TH Charmonman" pitchFamily="66" charset="-34"/>
                <a:cs typeface="TH Charmonman" pitchFamily="66" charset="-34"/>
              </a:rPr>
              <a:t>)</a:t>
            </a:r>
            <a:endParaRPr lang="en-US" sz="3200" b="1" dirty="0">
              <a:solidFill>
                <a:srgbClr val="002060"/>
              </a:solidFill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49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483" y="188640"/>
            <a:ext cx="31662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 smtClean="0">
                <a:latin typeface="TH Charmonman" pitchFamily="66" charset="-34"/>
                <a:cs typeface="TH Charmonman" pitchFamily="66" charset="-34"/>
              </a:rPr>
              <a:t>กลางภาค</a:t>
            </a:r>
            <a:endParaRPr lang="en-US" sz="88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03408"/>
              </p:ext>
            </p:extLst>
          </p:nvPr>
        </p:nvGraphicFramePr>
        <p:xfrm>
          <a:off x="1010520" y="1484784"/>
          <a:ext cx="7408175" cy="512053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61662"/>
                <a:gridCol w="6346513"/>
              </a:tblGrid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ปฐมนิเทศและชี้แจงบทเรียน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เย็นศิระเพราะพระบริบาล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(คำไทยที่มาจากภาษาบาลี – สันสกฤต)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พรที่สัมฤทธิ์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(คำสมาสและคำสนธิ)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โคลงสุภาษิต (ร.๕)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ถกประเด็นทำเป็นรายงาน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(รายงานการประชุม, รายงานวิชาการ)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โชคดีที่มีภาษาไทย 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(คำราชาศัพท์)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รื่นเริงเพลงรำวง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(ชนิดและหน้าที่ของคำ)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ความรับผิดชอบ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(ชนิดและหน้าที่ของคำ)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กลอนดอกสร้อยรำพึงในป่าช้า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การเขียนเรียงความ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6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๑๑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เด็กชายเจ้าปัญญา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(การอ่านนิทาน)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6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476672"/>
            <a:ext cx="3305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 smtClean="0">
                <a:latin typeface="TH Charmonman" pitchFamily="66" charset="-34"/>
                <a:cs typeface="TH Charmonman" pitchFamily="66" charset="-34"/>
              </a:rPr>
              <a:t>ปลายภาค</a:t>
            </a:r>
            <a:endParaRPr lang="en-US" sz="88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46034"/>
              </p:ext>
            </p:extLst>
          </p:nvPr>
        </p:nvGraphicFramePr>
        <p:xfrm>
          <a:off x="611560" y="2060841"/>
          <a:ext cx="7920879" cy="396044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35261"/>
                <a:gridCol w="6385618"/>
              </a:tblGrid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ลักษณะของประโยคในภาษาไทย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EBE7F1"/>
                    </a:solidFill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๑๓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การเขียนจดหมายกิจธุระ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กาพย์ห่อโคลงประพาสธารทองแดง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ออมไว้ใส่ถุงแดง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(เครื่องหมายวรรคตอน, การเขียนย่อความ)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๑๖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วันที่ผมตื่นสาย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(บทความ)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๑๗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การคัดลายมือตัวบรรจงครึ่งบรรทัด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6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๑๘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การอ่านจับใจความจากสื่อต่างๆ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5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92696"/>
            <a:ext cx="6250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smtClean="0">
                <a:latin typeface="TH Charmonman" pitchFamily="66" charset="-34"/>
                <a:cs typeface="TH Charmonman" pitchFamily="66" charset="-34"/>
              </a:rPr>
              <a:t>การวัดและประเมินผล</a:t>
            </a:r>
            <a:endParaRPr lang="en-US" sz="80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75038"/>
              </p:ext>
            </p:extLst>
          </p:nvPr>
        </p:nvGraphicFramePr>
        <p:xfrm>
          <a:off x="755576" y="2029067"/>
          <a:ext cx="7992888" cy="444849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5818"/>
                <a:gridCol w="5640615"/>
                <a:gridCol w="1706455"/>
              </a:tblGrid>
              <a:tr h="535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รายการวัดและประเมินผล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25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คะแนนระหว่างภาค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จิตพิสัย</a:t>
                      </a:r>
                      <a:r>
                        <a:rPr lang="th-TH" sz="28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ความสนใจและความมีส่วนร่วมในชั้นเรียน</a:t>
                      </a:r>
                      <a:endParaRPr lang="en-US" sz="20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ชิ้นงาน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หรือภาระงานรายกลุ่ม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ชิ้นงานหรือภาระงานรายบุคคล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๖๐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๒๐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52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คะแนนสอบกลางภาค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52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คะแนนสอบปลายภาค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528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๑๐๐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5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76672"/>
            <a:ext cx="5779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smtClean="0">
                <a:latin typeface="TH Charmonman" pitchFamily="66" charset="-34"/>
                <a:cs typeface="TH Charmonman" pitchFamily="66" charset="-34"/>
              </a:rPr>
              <a:t>ชิ้นงานและภาระงาน</a:t>
            </a:r>
            <a:endParaRPr lang="en-US" sz="80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123205"/>
              </p:ext>
            </p:extLst>
          </p:nvPr>
        </p:nvGraphicFramePr>
        <p:xfrm>
          <a:off x="539552" y="1729858"/>
          <a:ext cx="7920879" cy="467718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71427"/>
                <a:gridCol w="1195604"/>
                <a:gridCol w="4571303"/>
                <a:gridCol w="1182545"/>
              </a:tblGrid>
              <a:tr h="425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งานชิ้นที่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ภาระงานและชิ้นงาน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บุคคล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สอบย่อย (ภาษาบาลี – สันสกฤต, คำสมาส)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เขียนเรียงความ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เขียนจดหมายกิจธุระ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เขียนย่อความ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แบบฝึกเสริมทักษะ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2519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เขียนรายงานเชิงวิชาการ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กิจกรรมกลุ่ม 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กิจกรรมกลุ่ม ๒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519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๒๐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0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031" y="188640"/>
            <a:ext cx="637866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smtClean="0">
                <a:latin typeface="TH Charmonman" pitchFamily="66" charset="-34"/>
                <a:cs typeface="TH Charmonman" pitchFamily="66" charset="-34"/>
              </a:rPr>
              <a:t>ข้อตกลงร่วมกัน</a:t>
            </a: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ทำธุระของตัวเองให้เรียบร้อยก่อนเรียน ๕ นาที</a:t>
            </a: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ไม่อนุญาตให้ออกนอกห้องเรียนระหว่างคาบเรียน</a:t>
            </a:r>
            <a:endParaRPr lang="en-US" sz="3200" b="1" dirty="0" smtClean="0">
              <a:latin typeface="TH Charmonman" pitchFamily="66" charset="-34"/>
              <a:cs typeface="TH Charmonman" pitchFamily="66" charset="-34"/>
            </a:endParaRP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ไม่รับประทานอาหารขณะเรียน</a:t>
            </a: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ไม่ส่งเสียงดังขณะครูสอน</a:t>
            </a:r>
          </a:p>
          <a:p>
            <a:pPr marL="742950" indent="-742950">
              <a:buFontTx/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ไม่เล่นโทรศัพท์ขณะเรียน</a:t>
            </a:r>
          </a:p>
          <a:p>
            <a:pPr marL="742950" indent="-742950">
              <a:buFontTx/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มีส่วนร่วมในชั้นเรียน</a:t>
            </a:r>
          </a:p>
          <a:p>
            <a:pPr marL="742950" indent="-742950">
              <a:buFontTx/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นำหนังสือและสมุดมาเรียนทุกครั้ง</a:t>
            </a:r>
            <a:endParaRPr lang="th-TH" sz="3200" b="1" dirty="0">
              <a:latin typeface="TH Charmonman" pitchFamily="66" charset="-34"/>
              <a:cs typeface="TH Charmonman" pitchFamily="66" charset="-34"/>
            </a:endParaRPr>
          </a:p>
          <a:p>
            <a:pPr marL="742950" indent="-742950">
              <a:buFontTx/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ส่งงานตามที่กำหนด</a:t>
            </a: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เข้าเรียนสาย ๓ ครั้งเท่ากับ ขาด ๑ ครั้ง</a:t>
            </a:r>
          </a:p>
          <a:p>
            <a:pPr marL="742950" indent="-742950">
              <a:buAutoNum type="thaiNumPeriod"/>
            </a:pP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ขาดเรียน ๓ ครั้งขึ้นไป </a:t>
            </a:r>
            <a:r>
              <a:rPr lang="th-TH" sz="3600" b="1" dirty="0" smtClean="0">
                <a:solidFill>
                  <a:srgbClr val="C00000"/>
                </a:solidFill>
                <a:latin typeface="TH Charmonman" pitchFamily="66" charset="-34"/>
                <a:cs typeface="TH Charmonman" pitchFamily="66" charset="-34"/>
              </a:rPr>
              <a:t>หมดสิทธิสอบ</a:t>
            </a:r>
          </a:p>
          <a:p>
            <a:endParaRPr lang="en-US" sz="3600" b="1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90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389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2016-05-30T02:29:32Z</dcterms:created>
  <dcterms:modified xsi:type="dcterms:W3CDTF">2016-10-30T20:18:00Z</dcterms:modified>
</cp:coreProperties>
</file>