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4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CCFF"/>
    <a:srgbClr val="FF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55" d="100"/>
          <a:sy n="55" d="100"/>
        </p:scale>
        <p:origin x="108" y="57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5/18/2020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5/18/2020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13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ไตรยางศ์</a:t>
            </a:r>
            <a:endParaRPr lang="en-US" sz="13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ชั้นประถมศึกษาปีที่ 6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E6A8B-7719-4B26-B3D1-79400DDAD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587D-B225-4938-A318-D3FC67066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268760"/>
            <a:ext cx="7447508" cy="49685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เจ้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(จ) </a:t>
            </a: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กับ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(ก)</a:t>
            </a:r>
          </a:p>
          <a:p>
            <a:pPr marL="0" indent="0">
              <a:buNone/>
            </a:pP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ดู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(ด ฎ) </a:t>
            </a: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อา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(อ)</a:t>
            </a:r>
          </a:p>
          <a:p>
            <a:pPr marL="0" indent="0">
              <a:buNone/>
            </a:pP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บ่อ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(บ) </a:t>
            </a: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ตี๋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(ต ฏ)</a:t>
            </a:r>
          </a:p>
          <a:p>
            <a:pPr marL="0" indent="0">
              <a:buNone/>
            </a:pP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ปลา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(ป)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CF703-90AC-47F4-8B99-4F21971D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29" y="650684"/>
            <a:ext cx="2520280" cy="936104"/>
          </a:xfrm>
          <a:prstGeom prst="round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หลักการจำ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A62A9-34C0-4B43-B852-5BF6D9061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79658F-3256-45BB-A23C-ADCDB28C1CEB}"/>
              </a:ext>
            </a:extLst>
          </p:cNvPr>
          <p:cNvSpPr txBox="1"/>
          <p:nvPr/>
        </p:nvSpPr>
        <p:spPr>
          <a:xfrm>
            <a:off x="565773" y="2564904"/>
            <a:ext cx="10801200" cy="24313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อักษรต่ำ </a:t>
            </a:r>
            <a:r>
              <a:rPr lang="th-TH" sz="48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คือ พยัญชนะกลุ่มหนึ่งที่มีรูปปกติเป็นเสียงต่ำทั้งหมด</a:t>
            </a:r>
          </a:p>
          <a:p>
            <a:pPr>
              <a:lnSpc>
                <a:spcPct val="95000"/>
              </a:lnSpc>
            </a:pPr>
            <a:r>
              <a:rPr lang="th-TH" sz="48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ซึ่งเป็นการพิจารณาเฉพาะรูปพยัญชนะเท่านั้น โดยมีจุดมุ่งหมายเพื่อให้ผันเสียงวรรณยุกต์ไปในแบบเดียวกัน </a:t>
            </a: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อักษรต่ำ ๒๔ ตัว </a:t>
            </a:r>
            <a:r>
              <a:rPr lang="th-TH" sz="48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คือ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3B04F-E856-4916-9FF5-EE5F987477B6}"/>
              </a:ext>
            </a:extLst>
          </p:cNvPr>
          <p:cNvSpPr txBox="1"/>
          <p:nvPr/>
        </p:nvSpPr>
        <p:spPr>
          <a:xfrm>
            <a:off x="837828" y="1340768"/>
            <a:ext cx="3210794" cy="1282053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อักษรต่ำ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4D6EC-9131-4680-B871-F4A64734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64" y="1000306"/>
            <a:ext cx="3438525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76F8E0-DFAA-4FAC-A104-9CB20692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BC54-F06A-4886-8F77-5B7C9BBB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B0730A-3D97-4354-BE0B-C8D5AEFEF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42" r="48732" b="62975"/>
          <a:stretch/>
        </p:blipFill>
        <p:spPr>
          <a:xfrm>
            <a:off x="782903" y="325701"/>
            <a:ext cx="2335664" cy="1667768"/>
          </a:xfrm>
        </p:spPr>
      </p:pic>
      <p:pic>
        <p:nvPicPr>
          <p:cNvPr id="35" name="Content Placeholder 4">
            <a:extLst>
              <a:ext uri="{FF2B5EF4-FFF2-40B4-BE49-F238E27FC236}">
                <a16:creationId xmlns:a16="http://schemas.microsoft.com/office/drawing/2014/main" id="{A3CA31D1-47B1-44D7-A67E-48811A7F7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2499792" y="328220"/>
            <a:ext cx="2335664" cy="1667768"/>
          </a:xfrm>
          <a:prstGeom prst="rect">
            <a:avLst/>
          </a:prstGeom>
        </p:spPr>
      </p:pic>
      <p:pic>
        <p:nvPicPr>
          <p:cNvPr id="36" name="Content Placeholder 4">
            <a:extLst>
              <a:ext uri="{FF2B5EF4-FFF2-40B4-BE49-F238E27FC236}">
                <a16:creationId xmlns:a16="http://schemas.microsoft.com/office/drawing/2014/main" id="{BEF6D097-7FBD-415C-A1B0-D7F1A8508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4200384" y="325701"/>
            <a:ext cx="2335664" cy="1667768"/>
          </a:xfrm>
          <a:prstGeom prst="rect">
            <a:avLst/>
          </a:prstGeom>
        </p:spPr>
      </p:pic>
      <p:pic>
        <p:nvPicPr>
          <p:cNvPr id="37" name="Content Placeholder 4">
            <a:extLst>
              <a:ext uri="{FF2B5EF4-FFF2-40B4-BE49-F238E27FC236}">
                <a16:creationId xmlns:a16="http://schemas.microsoft.com/office/drawing/2014/main" id="{EEA45E04-DC47-49BD-A7E2-7AC5550AE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5900478" y="325701"/>
            <a:ext cx="2335664" cy="1667768"/>
          </a:xfrm>
          <a:prstGeom prst="rect">
            <a:avLst/>
          </a:prstGeom>
        </p:spPr>
      </p:pic>
      <p:pic>
        <p:nvPicPr>
          <p:cNvPr id="38" name="Content Placeholder 4">
            <a:extLst>
              <a:ext uri="{FF2B5EF4-FFF2-40B4-BE49-F238E27FC236}">
                <a16:creationId xmlns:a16="http://schemas.microsoft.com/office/drawing/2014/main" id="{87843692-BA47-47C0-B5C2-E577CC00C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7594377" y="325701"/>
            <a:ext cx="2335664" cy="1667768"/>
          </a:xfrm>
          <a:prstGeom prst="rect">
            <a:avLst/>
          </a:prstGeom>
        </p:spPr>
      </p:pic>
      <p:pic>
        <p:nvPicPr>
          <p:cNvPr id="39" name="Content Placeholder 4">
            <a:extLst>
              <a:ext uri="{FF2B5EF4-FFF2-40B4-BE49-F238E27FC236}">
                <a16:creationId xmlns:a16="http://schemas.microsoft.com/office/drawing/2014/main" id="{E7B72F87-2BD5-49B1-BD37-A154453BE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9294471" y="325701"/>
            <a:ext cx="2335664" cy="1667768"/>
          </a:xfrm>
          <a:prstGeom prst="rect">
            <a:avLst/>
          </a:prstGeom>
        </p:spPr>
      </p:pic>
      <p:pic>
        <p:nvPicPr>
          <p:cNvPr id="41" name="Content Placeholder 4">
            <a:extLst>
              <a:ext uri="{FF2B5EF4-FFF2-40B4-BE49-F238E27FC236}">
                <a16:creationId xmlns:a16="http://schemas.microsoft.com/office/drawing/2014/main" id="{4A2EB81E-585B-485D-95D5-29DEEC8EA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740014" y="1677545"/>
            <a:ext cx="2335664" cy="1667768"/>
          </a:xfrm>
          <a:prstGeom prst="rect">
            <a:avLst/>
          </a:prstGeom>
        </p:spPr>
      </p:pic>
      <p:pic>
        <p:nvPicPr>
          <p:cNvPr id="42" name="Content Placeholder 4">
            <a:extLst>
              <a:ext uri="{FF2B5EF4-FFF2-40B4-BE49-F238E27FC236}">
                <a16:creationId xmlns:a16="http://schemas.microsoft.com/office/drawing/2014/main" id="{487755FD-EADE-446C-A7CB-38A686D74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2486778" y="1703984"/>
            <a:ext cx="2335664" cy="1667768"/>
          </a:xfrm>
          <a:prstGeom prst="rect">
            <a:avLst/>
          </a:prstGeom>
        </p:spPr>
      </p:pic>
      <p:pic>
        <p:nvPicPr>
          <p:cNvPr id="43" name="Content Placeholder 4">
            <a:extLst>
              <a:ext uri="{FF2B5EF4-FFF2-40B4-BE49-F238E27FC236}">
                <a16:creationId xmlns:a16="http://schemas.microsoft.com/office/drawing/2014/main" id="{FB94554A-DA78-4ED9-815A-FEA2C99F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4200384" y="1700123"/>
            <a:ext cx="2335664" cy="1667768"/>
          </a:xfrm>
          <a:prstGeom prst="rect">
            <a:avLst/>
          </a:prstGeom>
        </p:spPr>
      </p:pic>
      <p:pic>
        <p:nvPicPr>
          <p:cNvPr id="44" name="Content Placeholder 4">
            <a:extLst>
              <a:ext uri="{FF2B5EF4-FFF2-40B4-BE49-F238E27FC236}">
                <a16:creationId xmlns:a16="http://schemas.microsoft.com/office/drawing/2014/main" id="{8BDA9564-5BCB-4783-80A5-A36C53AFD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5900478" y="1700123"/>
            <a:ext cx="2335664" cy="1667768"/>
          </a:xfrm>
          <a:prstGeom prst="rect">
            <a:avLst/>
          </a:prstGeom>
        </p:spPr>
      </p:pic>
      <p:pic>
        <p:nvPicPr>
          <p:cNvPr id="45" name="Content Placeholder 4">
            <a:extLst>
              <a:ext uri="{FF2B5EF4-FFF2-40B4-BE49-F238E27FC236}">
                <a16:creationId xmlns:a16="http://schemas.microsoft.com/office/drawing/2014/main" id="{948FD3E7-0EA9-4A67-B4CD-4E6257792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7594377" y="1700123"/>
            <a:ext cx="2335664" cy="1667768"/>
          </a:xfrm>
          <a:prstGeom prst="rect">
            <a:avLst/>
          </a:prstGeom>
        </p:spPr>
      </p:pic>
      <p:pic>
        <p:nvPicPr>
          <p:cNvPr id="46" name="Content Placeholder 4">
            <a:extLst>
              <a:ext uri="{FF2B5EF4-FFF2-40B4-BE49-F238E27FC236}">
                <a16:creationId xmlns:a16="http://schemas.microsoft.com/office/drawing/2014/main" id="{82E4DF47-8E35-4EAD-B8D4-D16B739A3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9294471" y="1700123"/>
            <a:ext cx="2335664" cy="1667768"/>
          </a:xfrm>
          <a:prstGeom prst="rect">
            <a:avLst/>
          </a:prstGeom>
        </p:spPr>
      </p:pic>
      <p:pic>
        <p:nvPicPr>
          <p:cNvPr id="48" name="Content Placeholder 4">
            <a:extLst>
              <a:ext uri="{FF2B5EF4-FFF2-40B4-BE49-F238E27FC236}">
                <a16:creationId xmlns:a16="http://schemas.microsoft.com/office/drawing/2014/main" id="{D058450A-4623-4042-8ADF-9CD42DC8E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727000" y="3051967"/>
            <a:ext cx="2335664" cy="1667768"/>
          </a:xfrm>
          <a:prstGeom prst="rect">
            <a:avLst/>
          </a:prstGeom>
        </p:spPr>
      </p:pic>
      <p:pic>
        <p:nvPicPr>
          <p:cNvPr id="49" name="Content Placeholder 4">
            <a:extLst>
              <a:ext uri="{FF2B5EF4-FFF2-40B4-BE49-F238E27FC236}">
                <a16:creationId xmlns:a16="http://schemas.microsoft.com/office/drawing/2014/main" id="{3CE42AF4-59AC-4B36-A12A-CD37FFBDB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2473482" y="3051967"/>
            <a:ext cx="2335664" cy="1667768"/>
          </a:xfrm>
          <a:prstGeom prst="rect">
            <a:avLst/>
          </a:prstGeom>
        </p:spPr>
      </p:pic>
      <p:pic>
        <p:nvPicPr>
          <p:cNvPr id="50" name="Content Placeholder 4">
            <a:extLst>
              <a:ext uri="{FF2B5EF4-FFF2-40B4-BE49-F238E27FC236}">
                <a16:creationId xmlns:a16="http://schemas.microsoft.com/office/drawing/2014/main" id="{02304D37-7EE9-4C1A-B4D1-49DB55B7D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4187370" y="3074545"/>
            <a:ext cx="2335664" cy="1667768"/>
          </a:xfrm>
          <a:prstGeom prst="rect">
            <a:avLst/>
          </a:prstGeom>
        </p:spPr>
      </p:pic>
      <p:pic>
        <p:nvPicPr>
          <p:cNvPr id="51" name="Content Placeholder 4">
            <a:extLst>
              <a:ext uri="{FF2B5EF4-FFF2-40B4-BE49-F238E27FC236}">
                <a16:creationId xmlns:a16="http://schemas.microsoft.com/office/drawing/2014/main" id="{1085F53D-FA45-42AD-94BE-8D3F9464F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5887464" y="3074545"/>
            <a:ext cx="2335664" cy="1667768"/>
          </a:xfrm>
          <a:prstGeom prst="rect">
            <a:avLst/>
          </a:prstGeom>
        </p:spPr>
      </p:pic>
      <p:pic>
        <p:nvPicPr>
          <p:cNvPr id="52" name="Content Placeholder 4">
            <a:extLst>
              <a:ext uri="{FF2B5EF4-FFF2-40B4-BE49-F238E27FC236}">
                <a16:creationId xmlns:a16="http://schemas.microsoft.com/office/drawing/2014/main" id="{415996A9-D22E-409A-8754-598C749CB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7581363" y="3074545"/>
            <a:ext cx="2335664" cy="1667768"/>
          </a:xfrm>
          <a:prstGeom prst="rect">
            <a:avLst/>
          </a:prstGeom>
        </p:spPr>
      </p:pic>
      <p:pic>
        <p:nvPicPr>
          <p:cNvPr id="53" name="Content Placeholder 4">
            <a:extLst>
              <a:ext uri="{FF2B5EF4-FFF2-40B4-BE49-F238E27FC236}">
                <a16:creationId xmlns:a16="http://schemas.microsoft.com/office/drawing/2014/main" id="{206597D2-2130-45C3-94A5-DB5CEC7AE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9281457" y="3074545"/>
            <a:ext cx="2335664" cy="1667768"/>
          </a:xfrm>
          <a:prstGeom prst="rect">
            <a:avLst/>
          </a:prstGeom>
        </p:spPr>
      </p:pic>
      <p:pic>
        <p:nvPicPr>
          <p:cNvPr id="55" name="Content Placeholder 4">
            <a:extLst>
              <a:ext uri="{FF2B5EF4-FFF2-40B4-BE49-F238E27FC236}">
                <a16:creationId xmlns:a16="http://schemas.microsoft.com/office/drawing/2014/main" id="{A01AB64A-1473-4F95-98BA-219624632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693812" y="4426389"/>
            <a:ext cx="2335664" cy="1667768"/>
          </a:xfrm>
          <a:prstGeom prst="rect">
            <a:avLst/>
          </a:prstGeom>
        </p:spPr>
      </p:pic>
      <p:pic>
        <p:nvPicPr>
          <p:cNvPr id="56" name="Content Placeholder 4">
            <a:extLst>
              <a:ext uri="{FF2B5EF4-FFF2-40B4-BE49-F238E27FC236}">
                <a16:creationId xmlns:a16="http://schemas.microsoft.com/office/drawing/2014/main" id="{F7081C24-7629-4F0A-8524-2D1B2E16C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2440294" y="4426389"/>
            <a:ext cx="2335664" cy="1667768"/>
          </a:xfrm>
          <a:prstGeom prst="rect">
            <a:avLst/>
          </a:prstGeom>
        </p:spPr>
      </p:pic>
      <p:pic>
        <p:nvPicPr>
          <p:cNvPr id="57" name="Content Placeholder 4">
            <a:extLst>
              <a:ext uri="{FF2B5EF4-FFF2-40B4-BE49-F238E27FC236}">
                <a16:creationId xmlns:a16="http://schemas.microsoft.com/office/drawing/2014/main" id="{40645885-3A74-44CB-B458-ECE3FE079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4154182" y="4448967"/>
            <a:ext cx="2335664" cy="1667768"/>
          </a:xfrm>
          <a:prstGeom prst="rect">
            <a:avLst/>
          </a:prstGeom>
        </p:spPr>
      </p:pic>
      <p:pic>
        <p:nvPicPr>
          <p:cNvPr id="58" name="Content Placeholder 4">
            <a:extLst>
              <a:ext uri="{FF2B5EF4-FFF2-40B4-BE49-F238E27FC236}">
                <a16:creationId xmlns:a16="http://schemas.microsoft.com/office/drawing/2014/main" id="{8961805A-9760-448B-814D-D1B99348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5854276" y="4448967"/>
            <a:ext cx="2335664" cy="1667768"/>
          </a:xfrm>
          <a:prstGeom prst="rect">
            <a:avLst/>
          </a:prstGeom>
        </p:spPr>
      </p:pic>
      <p:pic>
        <p:nvPicPr>
          <p:cNvPr id="59" name="Content Placeholder 4">
            <a:extLst>
              <a:ext uri="{FF2B5EF4-FFF2-40B4-BE49-F238E27FC236}">
                <a16:creationId xmlns:a16="http://schemas.microsoft.com/office/drawing/2014/main" id="{F1EE222E-E5FE-459D-BED9-403EDFDB0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7548175" y="4448967"/>
            <a:ext cx="2335664" cy="1667768"/>
          </a:xfrm>
          <a:prstGeom prst="rect">
            <a:avLst/>
          </a:prstGeom>
        </p:spPr>
      </p:pic>
      <p:pic>
        <p:nvPicPr>
          <p:cNvPr id="60" name="Content Placeholder 4">
            <a:extLst>
              <a:ext uri="{FF2B5EF4-FFF2-40B4-BE49-F238E27FC236}">
                <a16:creationId xmlns:a16="http://schemas.microsoft.com/office/drawing/2014/main" id="{EFCACAF7-D37B-4878-AE56-6A29044DA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9248269" y="4448967"/>
            <a:ext cx="2335664" cy="16677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A40F26-2CFE-4348-AB71-1E955863C831}"/>
              </a:ext>
            </a:extLst>
          </p:cNvPr>
          <p:cNvSpPr txBox="1"/>
          <p:nvPr/>
        </p:nvSpPr>
        <p:spPr>
          <a:xfrm>
            <a:off x="1506268" y="680649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872F41-344C-49BE-8547-F79CCC46105F}"/>
              </a:ext>
            </a:extLst>
          </p:cNvPr>
          <p:cNvSpPr txBox="1"/>
          <p:nvPr/>
        </p:nvSpPr>
        <p:spPr>
          <a:xfrm>
            <a:off x="3253936" y="677732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ฅ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16E259D-7851-4F98-963E-767A99124C8B}"/>
              </a:ext>
            </a:extLst>
          </p:cNvPr>
          <p:cNvSpPr txBox="1"/>
          <p:nvPr/>
        </p:nvSpPr>
        <p:spPr>
          <a:xfrm>
            <a:off x="4999232" y="677731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ฆ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E2D403-E2C7-4E56-8F81-6F638D4CAF68}"/>
              </a:ext>
            </a:extLst>
          </p:cNvPr>
          <p:cNvSpPr txBox="1"/>
          <p:nvPr/>
        </p:nvSpPr>
        <p:spPr>
          <a:xfrm>
            <a:off x="6595287" y="688846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24381C4-710E-4531-AB09-7A1B39EC9703}"/>
              </a:ext>
            </a:extLst>
          </p:cNvPr>
          <p:cNvSpPr txBox="1"/>
          <p:nvPr/>
        </p:nvSpPr>
        <p:spPr>
          <a:xfrm>
            <a:off x="8334232" y="677731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C86AE0-4AA6-4ACB-BF47-57FD2F6E75DD}"/>
              </a:ext>
            </a:extLst>
          </p:cNvPr>
          <p:cNvSpPr txBox="1"/>
          <p:nvPr/>
        </p:nvSpPr>
        <p:spPr>
          <a:xfrm>
            <a:off x="10014523" y="688846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ซ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DA6DE0-720F-44A0-93F4-F46ACE79E76E}"/>
              </a:ext>
            </a:extLst>
          </p:cNvPr>
          <p:cNvSpPr txBox="1"/>
          <p:nvPr/>
        </p:nvSpPr>
        <p:spPr>
          <a:xfrm>
            <a:off x="1557155" y="1973808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ฌ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F2BB7EA-3415-4620-A30D-8117453DA15D}"/>
              </a:ext>
            </a:extLst>
          </p:cNvPr>
          <p:cNvSpPr txBox="1"/>
          <p:nvPr/>
        </p:nvSpPr>
        <p:spPr>
          <a:xfrm>
            <a:off x="3304823" y="1970891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ญ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F85096-1E38-4A7B-830B-F9B5118F420F}"/>
              </a:ext>
            </a:extLst>
          </p:cNvPr>
          <p:cNvSpPr txBox="1"/>
          <p:nvPr/>
        </p:nvSpPr>
        <p:spPr>
          <a:xfrm>
            <a:off x="5050119" y="1970890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ฒ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989C32-7558-4670-BED8-C142F95988F0}"/>
              </a:ext>
            </a:extLst>
          </p:cNvPr>
          <p:cNvSpPr txBox="1"/>
          <p:nvPr/>
        </p:nvSpPr>
        <p:spPr>
          <a:xfrm>
            <a:off x="6646174" y="1982005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ณ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52C816-AB17-4013-ACB9-D89A6EA93814}"/>
              </a:ext>
            </a:extLst>
          </p:cNvPr>
          <p:cNvSpPr txBox="1"/>
          <p:nvPr/>
        </p:nvSpPr>
        <p:spPr>
          <a:xfrm>
            <a:off x="8385119" y="1970890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ฑ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A823FDF-FDD7-46F2-8325-E95315828080}"/>
              </a:ext>
            </a:extLst>
          </p:cNvPr>
          <p:cNvSpPr txBox="1"/>
          <p:nvPr/>
        </p:nvSpPr>
        <p:spPr>
          <a:xfrm>
            <a:off x="10065410" y="1982005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B3753EC-1430-4CEE-AC53-F8C962C11FFF}"/>
              </a:ext>
            </a:extLst>
          </p:cNvPr>
          <p:cNvSpPr txBox="1"/>
          <p:nvPr/>
        </p:nvSpPr>
        <p:spPr>
          <a:xfrm>
            <a:off x="1485687" y="3370808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ธ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9A276AB-FE4D-40ED-8F15-51CF5170D8E7}"/>
              </a:ext>
            </a:extLst>
          </p:cNvPr>
          <p:cNvSpPr txBox="1"/>
          <p:nvPr/>
        </p:nvSpPr>
        <p:spPr>
          <a:xfrm>
            <a:off x="3233355" y="3367891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72F2816-2DF2-4654-B067-79C590437B59}"/>
              </a:ext>
            </a:extLst>
          </p:cNvPr>
          <p:cNvSpPr txBox="1"/>
          <p:nvPr/>
        </p:nvSpPr>
        <p:spPr>
          <a:xfrm>
            <a:off x="4978651" y="3367890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3175BE4-DB1F-4B5A-8342-24C957FEA637}"/>
              </a:ext>
            </a:extLst>
          </p:cNvPr>
          <p:cNvSpPr txBox="1"/>
          <p:nvPr/>
        </p:nvSpPr>
        <p:spPr>
          <a:xfrm>
            <a:off x="6574706" y="3379005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ฟ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D6EC762-076E-4337-98E6-EF632DEC5A7B}"/>
              </a:ext>
            </a:extLst>
          </p:cNvPr>
          <p:cNvSpPr txBox="1"/>
          <p:nvPr/>
        </p:nvSpPr>
        <p:spPr>
          <a:xfrm>
            <a:off x="8313651" y="3367890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F88E556-8E63-4950-9949-BD0BFC11CE1C}"/>
              </a:ext>
            </a:extLst>
          </p:cNvPr>
          <p:cNvSpPr txBox="1"/>
          <p:nvPr/>
        </p:nvSpPr>
        <p:spPr>
          <a:xfrm>
            <a:off x="9993942" y="3379005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DDA2DEA-9D5D-48D6-87A3-470DB2AFACCC}"/>
              </a:ext>
            </a:extLst>
          </p:cNvPr>
          <p:cNvSpPr txBox="1"/>
          <p:nvPr/>
        </p:nvSpPr>
        <p:spPr>
          <a:xfrm>
            <a:off x="1493938" y="4730373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ย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A04A595-9C1D-4B95-9BAE-952152618A5B}"/>
              </a:ext>
            </a:extLst>
          </p:cNvPr>
          <p:cNvSpPr txBox="1"/>
          <p:nvPr/>
        </p:nvSpPr>
        <p:spPr>
          <a:xfrm>
            <a:off x="3241606" y="4727456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6E61545-97D9-463A-8239-1EB4F6020C1F}"/>
              </a:ext>
            </a:extLst>
          </p:cNvPr>
          <p:cNvSpPr txBox="1"/>
          <p:nvPr/>
        </p:nvSpPr>
        <p:spPr>
          <a:xfrm>
            <a:off x="4986902" y="4727455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E0B4BF6-D454-4CA7-BDE9-A50EC324272F}"/>
              </a:ext>
            </a:extLst>
          </p:cNvPr>
          <p:cNvSpPr txBox="1"/>
          <p:nvPr/>
        </p:nvSpPr>
        <p:spPr>
          <a:xfrm>
            <a:off x="6582957" y="4738570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9275B90-B6F8-4AE6-92E5-750F56CE3E9A}"/>
              </a:ext>
            </a:extLst>
          </p:cNvPr>
          <p:cNvSpPr txBox="1"/>
          <p:nvPr/>
        </p:nvSpPr>
        <p:spPr>
          <a:xfrm>
            <a:off x="8321902" y="4727455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ฬ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D9F294-6C71-4AC5-B924-5306FA59CC97}"/>
              </a:ext>
            </a:extLst>
          </p:cNvPr>
          <p:cNvSpPr txBox="1"/>
          <p:nvPr/>
        </p:nvSpPr>
        <p:spPr>
          <a:xfrm>
            <a:off x="10002193" y="4738570"/>
            <a:ext cx="8031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ฮ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EF93A1C-BDA2-429F-B848-8D9035F0D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11B77D-1732-4A32-A7F6-A9AED1718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2708" y="1268760"/>
            <a:ext cx="3302616" cy="35283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6362E-3015-4671-AE81-8831FB018AB9}"/>
              </a:ext>
            </a:extLst>
          </p:cNvPr>
          <p:cNvSpPr txBox="1"/>
          <p:nvPr/>
        </p:nvSpPr>
        <p:spPr>
          <a:xfrm>
            <a:off x="1917948" y="2324390"/>
            <a:ext cx="5976664" cy="16712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อักษรต่ำแบ่งออกเป็น</a:t>
            </a:r>
          </a:p>
          <a:p>
            <a:pPr algn="ctr">
              <a:lnSpc>
                <a:spcPct val="95000"/>
              </a:lnSpc>
            </a:pPr>
            <a:r>
              <a:rPr lang="th-TH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 </a:t>
            </a:r>
            <a:r>
              <a:rPr lang="th-TH" sz="5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ต่ำเดี่ยว </a:t>
            </a:r>
            <a:r>
              <a:rPr lang="th-TH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th-TH" sz="5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ต่ำคู่ </a:t>
            </a:r>
            <a:r>
              <a:rPr lang="th-TH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ดังนี้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A2D31-7762-490B-BB41-1A458D34F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B95FD3-E7BD-48D3-969F-ADDCA017E655}"/>
              </a:ext>
            </a:extLst>
          </p:cNvPr>
          <p:cNvSpPr/>
          <p:nvPr/>
        </p:nvSpPr>
        <p:spPr>
          <a:xfrm>
            <a:off x="1117309" y="1772816"/>
            <a:ext cx="4040999" cy="40324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 ๑๔ ตัว ได้แก่</a:t>
            </a:r>
          </a:p>
          <a:p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 ฅ ฆ ช ซ ฌ ฑ</a:t>
            </a:r>
          </a:p>
          <a:p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ฒ ท ธ พ ฟ ภ ฮ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5ABBB0-FD09-4D43-90C4-814BF17A201B}"/>
              </a:ext>
            </a:extLst>
          </p:cNvPr>
          <p:cNvSpPr/>
          <p:nvPr/>
        </p:nvSpPr>
        <p:spPr>
          <a:xfrm>
            <a:off x="7176576" y="1839032"/>
            <a:ext cx="4040999" cy="40324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 ๑๐ ตัว ได้แก่</a:t>
            </a:r>
          </a:p>
          <a:p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 ญ ณ น ม</a:t>
            </a:r>
          </a:p>
          <a:p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ย ร ล ว ฬ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A49B0-B84F-4724-9D1C-4CAE9F5B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703" y1="27446" x2="27766" y2="26953"/>
                        <a14:foregroundMark x1="40667" y1="57962" x2="48167" y2="54299"/>
                        <a14:foregroundMark x1="50083" y1="51911" x2="50083" y2="51911"/>
                        <a14:foregroundMark x1="50417" y1="52229" x2="49667" y2="49522"/>
                        <a14:foregroundMark x1="37250" y1="57803" x2="36667" y2="51433"/>
                        <a14:backgroundMark x1="27083" y1="26433" x2="29750" y2="19745"/>
                        <a14:backgroundMark x1="29750" y1="19745" x2="33417" y2="16242"/>
                        <a14:backgroundMark x1="33417" y1="16242" x2="35333" y2="15924"/>
                        <a14:backgroundMark x1="28000" y1="28344" x2="28000" y2="28344"/>
                        <a14:backgroundMark x1="28667" y1="20860" x2="28667" y2="20860"/>
                        <a14:backgroundMark x1="27667" y1="26752" x2="27667" y2="26752"/>
                        <a14:backgroundMark x1="27667" y1="27548" x2="27667" y2="27548"/>
                        <a14:backgroundMark x1="27750" y1="28025" x2="28000" y2="25637"/>
                        <a14:backgroundMark x1="28583" y1="22293" x2="28333" y2="19904"/>
                        <a14:backgroundMark x1="26083" y1="71019" x2="29500" y2="26433"/>
                        <a14:backgroundMark x1="29500" y1="26433" x2="32500" y2="18790"/>
                        <a14:backgroundMark x1="32500" y1="18790" x2="37667" y2="15605"/>
                        <a14:backgroundMark x1="37667" y1="15605" x2="41667" y2="18153"/>
                        <a14:backgroundMark x1="41667" y1="18153" x2="42750" y2="21178"/>
                        <a14:backgroundMark x1="38000" y1="26752" x2="49500" y2="16083"/>
                        <a14:backgroundMark x1="46583" y1="21815" x2="49583" y2="20701"/>
                        <a14:backgroundMark x1="45250" y1="24363" x2="45250" y2="24363"/>
                        <a14:backgroundMark x1="44917" y1="22771" x2="44917" y2="22771"/>
                        <a14:backgroundMark x1="44250" y1="25318" x2="44250" y2="25318"/>
                        <a14:backgroundMark x1="44833" y1="24204" x2="44833" y2="24204"/>
                        <a14:backgroundMark x1="44500" y1="23248" x2="44667" y2="22611"/>
                        <a14:backgroundMark x1="28667" y1="41561" x2="32833" y2="36783"/>
                        <a14:backgroundMark x1="32833" y1="36783" x2="29000" y2="39490"/>
                        <a14:backgroundMark x1="29000" y1="39490" x2="30083" y2="30255"/>
                        <a14:backgroundMark x1="30083" y1="30255" x2="33500" y2="39809"/>
                        <a14:backgroundMark x1="33500" y1="39809" x2="30417" y2="48885"/>
                        <a14:backgroundMark x1="30417" y1="48885" x2="26083" y2="48248"/>
                        <a14:backgroundMark x1="26083" y1="48248" x2="26417" y2="35828"/>
                        <a14:backgroundMark x1="26417" y1="35828" x2="26750" y2="45064"/>
                        <a14:backgroundMark x1="26750" y1="45064" x2="25667" y2="31847"/>
                        <a14:backgroundMark x1="27333" y1="27389" x2="26833" y2="39172"/>
                        <a14:backgroundMark x1="26833" y1="39172" x2="26250" y2="20860"/>
                        <a14:backgroundMark x1="28167" y1="24363" x2="29917" y2="18790"/>
                        <a14:backgroundMark x1="29667" y1="20223" x2="29083" y2="20064"/>
                        <a14:backgroundMark x1="26500" y1="44427" x2="27083" y2="63694"/>
                        <a14:backgroundMark x1="27083" y1="63694" x2="29667" y2="64809"/>
                        <a14:backgroundMark x1="26750" y1="67038" x2="27000" y2="65924"/>
                        <a14:backgroundMark x1="27917" y1="22452" x2="29083" y2="20064"/>
                        <a14:backgroundMark x1="28167" y1="22930" x2="28417" y2="25955"/>
                        <a14:backgroundMark x1="41000" y1="20382" x2="43833" y2="26433"/>
                        <a14:backgroundMark x1="43833" y1="26433" x2="44833" y2="24841"/>
                        <a14:backgroundMark x1="44083" y1="23408" x2="44333" y2="22611"/>
                        <a14:backgroundMark x1="44917" y1="23408" x2="45500" y2="22293"/>
                        <a14:backgroundMark x1="44500" y1="23408" x2="40917" y2="24045"/>
                        <a14:backgroundMark x1="27500" y1="23885" x2="25000" y2="24841"/>
                      </a14:backgroundRemoval>
                    </a14:imgEffect>
                  </a14:imgLayer>
                </a14:imgProps>
              </a:ext>
            </a:extLst>
          </a:blip>
          <a:srcRect l="26505" r="8191"/>
          <a:stretch/>
        </p:blipFill>
        <p:spPr>
          <a:xfrm>
            <a:off x="4582244" y="4077072"/>
            <a:ext cx="2727921" cy="218609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8D89C5-BA88-4818-B8F2-33D05775CA1E}"/>
              </a:ext>
            </a:extLst>
          </p:cNvPr>
          <p:cNvSpPr/>
          <p:nvPr/>
        </p:nvSpPr>
        <p:spPr>
          <a:xfrm>
            <a:off x="3718148" y="1473200"/>
            <a:ext cx="1800200" cy="731664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ต่ำคู่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B804A0-8730-491A-9A6B-D9F11C2BD54B}"/>
              </a:ext>
            </a:extLst>
          </p:cNvPr>
          <p:cNvSpPr/>
          <p:nvPr/>
        </p:nvSpPr>
        <p:spPr>
          <a:xfrm>
            <a:off x="9434268" y="1473200"/>
            <a:ext cx="1800200" cy="731664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ต่ำเดี่ยว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C51DFC-A871-4665-845D-9A0CC496D1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B95FD3-E7BD-48D3-969F-ADDCA017E655}"/>
              </a:ext>
            </a:extLst>
          </p:cNvPr>
          <p:cNvSpPr/>
          <p:nvPr/>
        </p:nvSpPr>
        <p:spPr>
          <a:xfrm>
            <a:off x="621804" y="1834218"/>
            <a:ext cx="4752528" cy="40324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พ่อ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(พ ภ) 	</a:t>
            </a:r>
            <a:r>
              <a:rPr lang="th-TH" sz="4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ช้าง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(ช ฌ)</a:t>
            </a:r>
          </a:p>
          <a:p>
            <a:r>
              <a:rPr lang="th-TH" sz="4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ค้า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(ค ฅ ฆ) 	</a:t>
            </a:r>
            <a:r>
              <a:rPr lang="th-TH" sz="4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ฮ่อ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(ฮ)</a:t>
            </a:r>
          </a:p>
          <a:p>
            <a:r>
              <a:rPr lang="th-TH" sz="4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ฟัน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(ฟ)</a:t>
            </a:r>
          </a:p>
          <a:p>
            <a:r>
              <a:rPr lang="th-TH" sz="4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ทอง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(ฒ ฑ ท ธ)</a:t>
            </a:r>
          </a:p>
          <a:p>
            <a:r>
              <a:rPr lang="th-TH" sz="4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ซื้อ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(ซ)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5ABBB0-FD09-4D43-90C4-814BF17A201B}"/>
              </a:ext>
            </a:extLst>
          </p:cNvPr>
          <p:cNvSpPr/>
          <p:nvPr/>
        </p:nvSpPr>
        <p:spPr>
          <a:xfrm>
            <a:off x="5662365" y="1839032"/>
            <a:ext cx="5112568" cy="40324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งู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(ง) 		</a:t>
            </a:r>
            <a:r>
              <a:rPr lang="th-TH" sz="44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ริม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(ร)</a:t>
            </a:r>
          </a:p>
          <a:p>
            <a:r>
              <a:rPr lang="th-TH" sz="44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ใหญ่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(ญ) 	</a:t>
            </a:r>
            <a:r>
              <a:rPr lang="th-TH" sz="44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วัด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(ว)</a:t>
            </a:r>
          </a:p>
          <a:p>
            <a:r>
              <a:rPr lang="th-TH" sz="44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นอน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(น) 	</a:t>
            </a:r>
            <a:r>
              <a:rPr lang="th-TH" sz="44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โม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(ม)</a:t>
            </a:r>
          </a:p>
          <a:p>
            <a:r>
              <a:rPr lang="th-TH" sz="44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อยู่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(ย) 		</a:t>
            </a:r>
            <a:r>
              <a:rPr lang="th-TH" sz="44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ฬี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(ฬ)</a:t>
            </a:r>
          </a:p>
          <a:p>
            <a:r>
              <a:rPr lang="th-TH" sz="44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(ณ) 		</a:t>
            </a:r>
            <a:r>
              <a:rPr lang="th-TH" sz="44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โลก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(ล)</a:t>
            </a:r>
            <a:endParaRPr lang="th-TH" sz="4800" b="1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A49B0-B84F-4724-9D1C-4CAE9F5B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703" y1="27446" x2="27766" y2="26953"/>
                        <a14:foregroundMark x1="40667" y1="57962" x2="48167" y2="54299"/>
                        <a14:foregroundMark x1="50083" y1="51911" x2="50083" y2="51911"/>
                        <a14:foregroundMark x1="50417" y1="52229" x2="49667" y2="49522"/>
                        <a14:foregroundMark x1="37250" y1="57803" x2="36667" y2="51433"/>
                        <a14:backgroundMark x1="27083" y1="26433" x2="29750" y2="19745"/>
                        <a14:backgroundMark x1="29750" y1="19745" x2="33417" y2="16242"/>
                        <a14:backgroundMark x1="33417" y1="16242" x2="35333" y2="15924"/>
                        <a14:backgroundMark x1="28000" y1="28344" x2="28000" y2="28344"/>
                        <a14:backgroundMark x1="28667" y1="20860" x2="28667" y2="20860"/>
                        <a14:backgroundMark x1="27667" y1="26752" x2="27667" y2="26752"/>
                        <a14:backgroundMark x1="27667" y1="27548" x2="27667" y2="27548"/>
                        <a14:backgroundMark x1="27750" y1="28025" x2="28000" y2="25637"/>
                        <a14:backgroundMark x1="28583" y1="22293" x2="28333" y2="19904"/>
                        <a14:backgroundMark x1="26083" y1="71019" x2="29500" y2="26433"/>
                        <a14:backgroundMark x1="29500" y1="26433" x2="32500" y2="18790"/>
                        <a14:backgroundMark x1="32500" y1="18790" x2="37667" y2="15605"/>
                        <a14:backgroundMark x1="37667" y1="15605" x2="41667" y2="18153"/>
                        <a14:backgroundMark x1="41667" y1="18153" x2="42750" y2="21178"/>
                        <a14:backgroundMark x1="38000" y1="26752" x2="49500" y2="16083"/>
                        <a14:backgroundMark x1="46583" y1="21815" x2="49583" y2="20701"/>
                        <a14:backgroundMark x1="45250" y1="24363" x2="45250" y2="24363"/>
                        <a14:backgroundMark x1="44917" y1="22771" x2="44917" y2="22771"/>
                        <a14:backgroundMark x1="44250" y1="25318" x2="44250" y2="25318"/>
                        <a14:backgroundMark x1="44833" y1="24204" x2="44833" y2="24204"/>
                        <a14:backgroundMark x1="44500" y1="23248" x2="44667" y2="22611"/>
                        <a14:backgroundMark x1="28667" y1="41561" x2="32833" y2="36783"/>
                        <a14:backgroundMark x1="32833" y1="36783" x2="29000" y2="39490"/>
                        <a14:backgroundMark x1="29000" y1="39490" x2="30083" y2="30255"/>
                        <a14:backgroundMark x1="30083" y1="30255" x2="33500" y2="39809"/>
                        <a14:backgroundMark x1="33500" y1="39809" x2="30417" y2="48885"/>
                        <a14:backgroundMark x1="30417" y1="48885" x2="26083" y2="48248"/>
                        <a14:backgroundMark x1="26083" y1="48248" x2="26417" y2="35828"/>
                        <a14:backgroundMark x1="26417" y1="35828" x2="26750" y2="45064"/>
                        <a14:backgroundMark x1="26750" y1="45064" x2="25667" y2="31847"/>
                        <a14:backgroundMark x1="27333" y1="27389" x2="26833" y2="39172"/>
                        <a14:backgroundMark x1="26833" y1="39172" x2="26250" y2="20860"/>
                        <a14:backgroundMark x1="28167" y1="24363" x2="29917" y2="18790"/>
                        <a14:backgroundMark x1="29667" y1="20223" x2="29083" y2="20064"/>
                        <a14:backgroundMark x1="26500" y1="44427" x2="27083" y2="63694"/>
                        <a14:backgroundMark x1="27083" y1="63694" x2="29667" y2="64809"/>
                        <a14:backgroundMark x1="26750" y1="67038" x2="27000" y2="65924"/>
                        <a14:backgroundMark x1="27917" y1="22452" x2="29083" y2="20064"/>
                        <a14:backgroundMark x1="28167" y1="22930" x2="28417" y2="25955"/>
                        <a14:backgroundMark x1="41000" y1="20382" x2="43833" y2="26433"/>
                        <a14:backgroundMark x1="43833" y1="26433" x2="44833" y2="24841"/>
                        <a14:backgroundMark x1="44083" y1="23408" x2="44333" y2="22611"/>
                        <a14:backgroundMark x1="44917" y1="23408" x2="45500" y2="22293"/>
                        <a14:backgroundMark x1="44500" y1="23408" x2="40917" y2="24045"/>
                        <a14:backgroundMark x1="27500" y1="23885" x2="25000" y2="24841"/>
                      </a14:backgroundRemoval>
                    </a14:imgEffect>
                  </a14:imgLayer>
                </a14:imgProps>
              </a:ext>
            </a:extLst>
          </a:blip>
          <a:srcRect l="26505" r="8191"/>
          <a:stretch/>
        </p:blipFill>
        <p:spPr>
          <a:xfrm>
            <a:off x="3794348" y="4778431"/>
            <a:ext cx="2727921" cy="218609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8D89C5-BA88-4818-B8F2-33D05775CA1E}"/>
              </a:ext>
            </a:extLst>
          </p:cNvPr>
          <p:cNvSpPr/>
          <p:nvPr/>
        </p:nvSpPr>
        <p:spPr>
          <a:xfrm>
            <a:off x="401337" y="1505964"/>
            <a:ext cx="3498824" cy="731664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หลักการจำอักษรต่ำคู่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B804A0-8730-491A-9A6B-D9F11C2BD54B}"/>
              </a:ext>
            </a:extLst>
          </p:cNvPr>
          <p:cNvSpPr/>
          <p:nvPr/>
        </p:nvSpPr>
        <p:spPr>
          <a:xfrm>
            <a:off x="5662364" y="1505964"/>
            <a:ext cx="4040999" cy="731664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หลักการจำอักษรต่ำเดี่ยว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B4DF43-5C9C-472D-80F0-3BC549CFC6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B2AEC-101D-4BEA-BD2F-692B31AB1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828" y="188640"/>
            <a:ext cx="2485515" cy="211026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6758E9-090B-4F76-A41E-EC532C17046F}"/>
              </a:ext>
            </a:extLst>
          </p:cNvPr>
          <p:cNvSpPr txBox="1"/>
          <p:nvPr/>
        </p:nvSpPr>
        <p:spPr>
          <a:xfrm>
            <a:off x="1180485" y="1591872"/>
            <a:ext cx="18002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ไตรยางศ์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97F67-D83F-4191-A5C9-2B4F5746BA29}"/>
              </a:ext>
            </a:extLst>
          </p:cNvPr>
          <p:cNvSpPr txBox="1"/>
          <p:nvPr/>
        </p:nvSpPr>
        <p:spPr>
          <a:xfrm>
            <a:off x="1403178" y="2924944"/>
            <a:ext cx="9585615" cy="2237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6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การแบ่งพยัญชนะไทย 44 ตัว</a:t>
            </a:r>
          </a:p>
          <a:p>
            <a:pPr>
              <a:lnSpc>
                <a:spcPct val="95000"/>
              </a:lnSpc>
            </a:pPr>
            <a:r>
              <a:rPr lang="th-TH" sz="6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ออกเป็น 3 ส่วน เรียกว่า </a:t>
            </a:r>
            <a:r>
              <a:rPr lang="th-TH" sz="660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อักษรสามหมู่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715146-0E35-4489-8C1F-D12E7EA63E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FE0E-4CED-4320-A753-944E7410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548680"/>
            <a:ext cx="4977103" cy="9245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ทำไมต้องแบ่งอักษรเป็นสามหมู่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BF5676-4B70-40C5-A699-49A56B0F2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6" b="92485" l="10000" r="90000">
                        <a14:foregroundMark x1="65652" y1="13190" x2="73152" y2="9356"/>
                        <a14:foregroundMark x1="73152" y1="9356" x2="74891" y2="10123"/>
                        <a14:foregroundMark x1="70109" y1="91258" x2="70109" y2="91258"/>
                        <a14:foregroundMark x1="59891" y1="92485" x2="59891" y2="924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2324" y="188640"/>
            <a:ext cx="2041858" cy="144705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D343E3-EC1C-4D68-96F9-6FD4B8EA5B69}"/>
              </a:ext>
            </a:extLst>
          </p:cNvPr>
          <p:cNvSpPr txBox="1"/>
          <p:nvPr/>
        </p:nvSpPr>
        <p:spPr>
          <a:xfrm>
            <a:off x="477788" y="2276872"/>
            <a:ext cx="11161240" cy="16549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4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การแบ่งอักษรสามหมู่ก็เพื่อประโยชน์ในการนำไป </a:t>
            </a:r>
            <a:r>
              <a:rPr lang="th-TH" sz="480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ผันคำ </a:t>
            </a:r>
          </a:p>
          <a:p>
            <a:pPr algn="ctr">
              <a:lnSpc>
                <a:spcPct val="95000"/>
              </a:lnSpc>
            </a:pPr>
            <a:r>
              <a:rPr lang="th-TH" sz="4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ทั้งนี้เพราะอักษรแต่ละหมู่มีความสามารถในการผันคำได้แตกต่างกัน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6F196-0A32-43E0-91F1-AFC5925382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2DAC022-F9AF-4812-B6D4-86224BD8B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619" y="1097075"/>
            <a:ext cx="4184347" cy="44704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ED730F-022A-46DA-B2AB-AD42FC26C31E}"/>
              </a:ext>
            </a:extLst>
          </p:cNvPr>
          <p:cNvSpPr txBox="1"/>
          <p:nvPr/>
        </p:nvSpPr>
        <p:spPr>
          <a:xfrm>
            <a:off x="6454452" y="946474"/>
            <a:ext cx="3210794" cy="1282053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อักษรสูง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88AC12-3284-4B6B-8E6D-A8811295CDDA}"/>
              </a:ext>
            </a:extLst>
          </p:cNvPr>
          <p:cNvSpPr txBox="1"/>
          <p:nvPr/>
        </p:nvSpPr>
        <p:spPr>
          <a:xfrm>
            <a:off x="6454452" y="2615948"/>
            <a:ext cx="3210794" cy="1282053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อักษรกลาง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29C096-2521-44B0-BE61-C475D633D875}"/>
              </a:ext>
            </a:extLst>
          </p:cNvPr>
          <p:cNvSpPr txBox="1"/>
          <p:nvPr/>
        </p:nvSpPr>
        <p:spPr>
          <a:xfrm>
            <a:off x="6454452" y="4285422"/>
            <a:ext cx="3210794" cy="1282053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อักษรต่ำ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C55FD-9BCA-413F-BA39-FD2228FDC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79658F-3256-45BB-A23C-ADCDB28C1CEB}"/>
              </a:ext>
            </a:extLst>
          </p:cNvPr>
          <p:cNvSpPr txBox="1"/>
          <p:nvPr/>
        </p:nvSpPr>
        <p:spPr>
          <a:xfrm>
            <a:off x="1197868" y="2276872"/>
            <a:ext cx="9577064" cy="29488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th-TH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lnSpc>
                <a:spcPct val="95000"/>
              </a:lnSpc>
            </a:pP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อักษรสูง คือ พยัญชนะกลุ่มหนึ่งที่มีรูปปกติ ซึ่งเป็นการพิจารณา เฉพาะรูปพยัญชนะเท่านั้น โดยมีจุดมุ่งหมาย</a:t>
            </a:r>
            <a:r>
              <a:rPr lang="th-TH" sz="4400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เพื่อให้ผันเสียง วรรณยุกต์ไปในแบบเดียวกัน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อักษรมีทั้งหมด </a:t>
            </a:r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๑๑ ตัว 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คือ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3B04F-E856-4916-9FF5-EE5F987477B6}"/>
              </a:ext>
            </a:extLst>
          </p:cNvPr>
          <p:cNvSpPr txBox="1"/>
          <p:nvPr/>
        </p:nvSpPr>
        <p:spPr>
          <a:xfrm>
            <a:off x="837828" y="1340768"/>
            <a:ext cx="3210794" cy="1282053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อักษรสูง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F7706-E1D9-483D-8489-C65588CFC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4">
            <a:extLst>
              <a:ext uri="{FF2B5EF4-FFF2-40B4-BE49-F238E27FC236}">
                <a16:creationId xmlns:a16="http://schemas.microsoft.com/office/drawing/2014/main" id="{5392692A-5145-463C-A505-9917D33C3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6132452" y="359185"/>
            <a:ext cx="3227048" cy="230425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B0730A-3D97-4354-BE0B-C8D5AEFEF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42" r="48732" b="62975"/>
          <a:stretch/>
        </p:blipFill>
        <p:spPr>
          <a:xfrm>
            <a:off x="549796" y="321072"/>
            <a:ext cx="3227048" cy="2304256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7B3FBD1-4893-4022-BC3F-A4FF4467C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3364083" y="321072"/>
            <a:ext cx="3227048" cy="230425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134319F-B3BA-45D7-BDC8-FE959A7A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42" r="48732" b="62975"/>
          <a:stretch/>
        </p:blipFill>
        <p:spPr>
          <a:xfrm>
            <a:off x="6050043" y="327304"/>
            <a:ext cx="3227048" cy="2304256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22BD30A-4FD9-47F4-B3CF-C80B58A6B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8775857" y="333536"/>
            <a:ext cx="3227048" cy="2304256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B00D499-5815-421F-9B7A-9AF9B7947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549796" y="2348880"/>
            <a:ext cx="3227048" cy="2304256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7AD86A1-437B-437E-A85F-D2086A6A8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3364083" y="2348880"/>
            <a:ext cx="3227048" cy="2304256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3BA5FC6-BC7D-47B6-8CAC-437C06072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6050043" y="2355112"/>
            <a:ext cx="3227048" cy="2304256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B6D4F848-8F1D-4836-ACCF-1CC198158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8864330" y="2334214"/>
            <a:ext cx="3227048" cy="2304256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6B3AE8D3-7131-4164-937D-7D159688F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586287" y="4285200"/>
            <a:ext cx="3227048" cy="2304256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C4A55614-97E3-443C-B2DE-90526B4AF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3400574" y="4285200"/>
            <a:ext cx="3227048" cy="2304256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2DA0CF27-AEA8-4C23-8D75-6018DF03C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6086534" y="4291432"/>
            <a:ext cx="3227048" cy="2304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42149B-640B-4A06-8162-6EC7C70E5D81}"/>
              </a:ext>
            </a:extLst>
          </p:cNvPr>
          <p:cNvSpPr txBox="1"/>
          <p:nvPr/>
        </p:nvSpPr>
        <p:spPr>
          <a:xfrm>
            <a:off x="1572891" y="970041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95853D-8F3A-47F5-8F12-38798D8264CE}"/>
              </a:ext>
            </a:extLst>
          </p:cNvPr>
          <p:cNvSpPr txBox="1"/>
          <p:nvPr/>
        </p:nvSpPr>
        <p:spPr>
          <a:xfrm>
            <a:off x="4487916" y="924296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FD063A-904E-480D-A326-344D69E327C7}"/>
              </a:ext>
            </a:extLst>
          </p:cNvPr>
          <p:cNvSpPr txBox="1"/>
          <p:nvPr/>
        </p:nvSpPr>
        <p:spPr>
          <a:xfrm>
            <a:off x="6980423" y="965824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ฉ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949683-FA8E-45B1-AC91-F998735E58A4}"/>
              </a:ext>
            </a:extLst>
          </p:cNvPr>
          <p:cNvSpPr txBox="1"/>
          <p:nvPr/>
        </p:nvSpPr>
        <p:spPr>
          <a:xfrm>
            <a:off x="9937794" y="934477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ฐ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F16923-DF17-4C9F-B909-B75E5BD9E849}"/>
              </a:ext>
            </a:extLst>
          </p:cNvPr>
          <p:cNvSpPr txBox="1"/>
          <p:nvPr/>
        </p:nvSpPr>
        <p:spPr>
          <a:xfrm>
            <a:off x="1567901" y="2870200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ถ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0CB767-7466-494B-99A3-00D04709648D}"/>
              </a:ext>
            </a:extLst>
          </p:cNvPr>
          <p:cNvSpPr txBox="1"/>
          <p:nvPr/>
        </p:nvSpPr>
        <p:spPr>
          <a:xfrm>
            <a:off x="4487916" y="2796922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E6CAF9-8625-432A-ADAC-1B6B9660B2D9}"/>
              </a:ext>
            </a:extLst>
          </p:cNvPr>
          <p:cNvSpPr txBox="1"/>
          <p:nvPr/>
        </p:nvSpPr>
        <p:spPr>
          <a:xfrm>
            <a:off x="7030792" y="2676696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587B08-4E58-487F-9683-AEE6395E2363}"/>
              </a:ext>
            </a:extLst>
          </p:cNvPr>
          <p:cNvSpPr txBox="1"/>
          <p:nvPr/>
        </p:nvSpPr>
        <p:spPr>
          <a:xfrm>
            <a:off x="9937794" y="2775192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ศ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7C1D3E-1384-4A4F-A20C-7C3C38BD4E54}"/>
              </a:ext>
            </a:extLst>
          </p:cNvPr>
          <p:cNvSpPr txBox="1"/>
          <p:nvPr/>
        </p:nvSpPr>
        <p:spPr>
          <a:xfrm>
            <a:off x="1567901" y="4679983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08C30B-3D87-4D58-9901-95008316B597}"/>
              </a:ext>
            </a:extLst>
          </p:cNvPr>
          <p:cNvSpPr txBox="1"/>
          <p:nvPr/>
        </p:nvSpPr>
        <p:spPr>
          <a:xfrm>
            <a:off x="4565888" y="4731116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ษ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0D9FF8-41FD-4820-A828-63A356632628}"/>
              </a:ext>
            </a:extLst>
          </p:cNvPr>
          <p:cNvSpPr txBox="1"/>
          <p:nvPr/>
        </p:nvSpPr>
        <p:spPr>
          <a:xfrm>
            <a:off x="7030792" y="4730150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798509E-CE5A-4659-98F9-AE8FD4FFF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587D-B225-4938-A318-D3FC67066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268760"/>
            <a:ext cx="7447508" cy="49685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ผี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(ผ) </a:t>
            </a: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สาร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(ศ ษ ส) </a:t>
            </a:r>
          </a:p>
          <a:p>
            <a:pPr marL="0" indent="0">
              <a:buNone/>
            </a:pP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ฝาก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(ฝ) </a:t>
            </a: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ให้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(ห)</a:t>
            </a:r>
          </a:p>
          <a:p>
            <a:pPr marL="0" indent="0">
              <a:buNone/>
            </a:pP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ถุง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(ถ ฐ) </a:t>
            </a: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ฉัน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(ฉ) </a:t>
            </a:r>
          </a:p>
          <a:p>
            <a:pPr marL="0" indent="0">
              <a:buNone/>
            </a:pP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ข้าว 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(ข ฃ)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CF703-90AC-47F4-8B99-4F21971D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29" y="650684"/>
            <a:ext cx="2520280" cy="936104"/>
          </a:xfrm>
          <a:prstGeom prst="round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หลักการจำ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6AD85-40F6-4813-9FD7-99B5FDB4E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79658F-3256-45BB-A23C-ADCDB28C1CEB}"/>
              </a:ext>
            </a:extLst>
          </p:cNvPr>
          <p:cNvSpPr txBox="1"/>
          <p:nvPr/>
        </p:nvSpPr>
        <p:spPr>
          <a:xfrm>
            <a:off x="981844" y="2431494"/>
            <a:ext cx="10009112" cy="35958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54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อักษรกลาง </a:t>
            </a:r>
            <a:r>
              <a:rPr lang="th-TH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คือ พยัญชนะกลุ่มหนึ่งที่มีรูปปกติเป็นเสียงกลางทั้งหมด ซึ่งเป็นการพิจารณาเฉพาะรูปพยัญชนะเท่านั้น โดยมีจุดมุ่งหมายเพื่อให้ผันเสียงวรรณยุกต์ไปในแบบเดียวกัน </a:t>
            </a:r>
            <a:r>
              <a:rPr lang="th-TH" sz="54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อักษรกลางมี ๙ ตัว</a:t>
            </a:r>
            <a:r>
              <a:rPr lang="th-TH" sz="5400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คือ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3B04F-E856-4916-9FF5-EE5F987477B6}"/>
              </a:ext>
            </a:extLst>
          </p:cNvPr>
          <p:cNvSpPr txBox="1"/>
          <p:nvPr/>
        </p:nvSpPr>
        <p:spPr>
          <a:xfrm>
            <a:off x="837828" y="1340768"/>
            <a:ext cx="3210794" cy="1282053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อักษรกลาง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4D6EC-9131-4680-B871-F4A64734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64" y="1000306"/>
            <a:ext cx="3438525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29AB8D-095F-43EF-9484-795596A23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BC54-F06A-4886-8F77-5B7C9BBB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B0730A-3D97-4354-BE0B-C8D5AEFEF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42" r="48732" b="62975"/>
          <a:stretch/>
        </p:blipFill>
        <p:spPr>
          <a:xfrm>
            <a:off x="549796" y="321072"/>
            <a:ext cx="3227048" cy="2304256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7B3FBD1-4893-4022-BC3F-A4FF4467C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3364083" y="321072"/>
            <a:ext cx="3227048" cy="230425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134319F-B3BA-45D7-BDC8-FE959A7A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42" r="48732" b="62975"/>
          <a:stretch/>
        </p:blipFill>
        <p:spPr>
          <a:xfrm>
            <a:off x="6050043" y="327304"/>
            <a:ext cx="3227048" cy="2304256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22BD30A-4FD9-47F4-B3CF-C80B58A6B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8775857" y="333536"/>
            <a:ext cx="3227048" cy="2304256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B00D499-5815-421F-9B7A-9AF9B7947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549796" y="2348880"/>
            <a:ext cx="3227048" cy="2304256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7AD86A1-437B-437E-A85F-D2086A6A8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3364083" y="2348880"/>
            <a:ext cx="3227048" cy="2304256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3BA5FC6-BC7D-47B6-8CAC-437C06072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6050043" y="2355112"/>
            <a:ext cx="3227048" cy="2304256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B6D4F848-8F1D-4836-ACCF-1CC198158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8864330" y="2334214"/>
            <a:ext cx="3227048" cy="2304256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6B3AE8D3-7131-4164-937D-7D159688F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r="48732" b="62975"/>
          <a:stretch/>
        </p:blipFill>
        <p:spPr>
          <a:xfrm>
            <a:off x="586287" y="4285200"/>
            <a:ext cx="3227048" cy="2304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42149B-640B-4A06-8162-6EC7C70E5D81}"/>
              </a:ext>
            </a:extLst>
          </p:cNvPr>
          <p:cNvSpPr txBox="1"/>
          <p:nvPr/>
        </p:nvSpPr>
        <p:spPr>
          <a:xfrm>
            <a:off x="1572891" y="970041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95853D-8F3A-47F5-8F12-38798D8264CE}"/>
              </a:ext>
            </a:extLst>
          </p:cNvPr>
          <p:cNvSpPr txBox="1"/>
          <p:nvPr/>
        </p:nvSpPr>
        <p:spPr>
          <a:xfrm>
            <a:off x="4487916" y="924296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FD063A-904E-480D-A326-344D69E327C7}"/>
              </a:ext>
            </a:extLst>
          </p:cNvPr>
          <p:cNvSpPr txBox="1"/>
          <p:nvPr/>
        </p:nvSpPr>
        <p:spPr>
          <a:xfrm>
            <a:off x="6980423" y="965824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949683-FA8E-45B1-AC91-F998735E58A4}"/>
              </a:ext>
            </a:extLst>
          </p:cNvPr>
          <p:cNvSpPr txBox="1"/>
          <p:nvPr/>
        </p:nvSpPr>
        <p:spPr>
          <a:xfrm>
            <a:off x="9895487" y="924296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F16923-DF17-4C9F-B909-B75E5BD9E849}"/>
              </a:ext>
            </a:extLst>
          </p:cNvPr>
          <p:cNvSpPr txBox="1"/>
          <p:nvPr/>
        </p:nvSpPr>
        <p:spPr>
          <a:xfrm>
            <a:off x="1567901" y="2870200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ฎ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0CB767-7466-494B-99A3-00D04709648D}"/>
              </a:ext>
            </a:extLst>
          </p:cNvPr>
          <p:cNvSpPr txBox="1"/>
          <p:nvPr/>
        </p:nvSpPr>
        <p:spPr>
          <a:xfrm>
            <a:off x="4487916" y="2796922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E6CAF9-8625-432A-ADAC-1B6B9660B2D9}"/>
              </a:ext>
            </a:extLst>
          </p:cNvPr>
          <p:cNvSpPr txBox="1"/>
          <p:nvPr/>
        </p:nvSpPr>
        <p:spPr>
          <a:xfrm>
            <a:off x="7109712" y="2922887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587B08-4E58-487F-9683-AEE6395E2363}"/>
              </a:ext>
            </a:extLst>
          </p:cNvPr>
          <p:cNvSpPr txBox="1"/>
          <p:nvPr/>
        </p:nvSpPr>
        <p:spPr>
          <a:xfrm>
            <a:off x="9946668" y="2870199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7C1D3E-1384-4A4F-A20C-7C3C38BD4E54}"/>
              </a:ext>
            </a:extLst>
          </p:cNvPr>
          <p:cNvSpPr txBox="1"/>
          <p:nvPr/>
        </p:nvSpPr>
        <p:spPr>
          <a:xfrm>
            <a:off x="1567901" y="4747908"/>
            <a:ext cx="10801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8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C4725F-36F5-4D78-9576-21289B1C7D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53" b="29936"/>
          <a:stretch/>
        </p:blipFill>
        <p:spPr>
          <a:xfrm>
            <a:off x="8877981" y="0"/>
            <a:ext cx="3298907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9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161</TotalTime>
  <Words>303</Words>
  <Application>Microsoft Office PowerPoint</Application>
  <PresentationFormat>Custom</PresentationFormat>
  <Paragraphs>99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DilleniaUPC</vt:lpstr>
      <vt:lpstr>TH SarabunIT๙</vt:lpstr>
      <vt:lpstr>Class open house presentation</vt:lpstr>
      <vt:lpstr>ไตรยางศ์</vt:lpstr>
      <vt:lpstr>PowerPoint Presentation</vt:lpstr>
      <vt:lpstr>ทำไมต้องแบ่งอักษรเป็นสามหมู่ </vt:lpstr>
      <vt:lpstr>PowerPoint Presentation</vt:lpstr>
      <vt:lpstr>PowerPoint Presentation</vt:lpstr>
      <vt:lpstr>PowerPoint Presentation</vt:lpstr>
      <vt:lpstr>หลักการจำ</vt:lpstr>
      <vt:lpstr>PowerPoint Presentation</vt:lpstr>
      <vt:lpstr>PowerPoint Presentation</vt:lpstr>
      <vt:lpstr>หลักการจำ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ไตรยางศ์</dc:title>
  <dc:creator>Student-07</dc:creator>
  <cp:lastModifiedBy>NUTTIDA PETCHMEDYAI</cp:lastModifiedBy>
  <cp:revision>18</cp:revision>
  <dcterms:created xsi:type="dcterms:W3CDTF">2020-04-29T04:30:14Z</dcterms:created>
  <dcterms:modified xsi:type="dcterms:W3CDTF">2020-05-18T10:25:37Z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