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2" r:id="rId5"/>
    <p:sldId id="256" r:id="rId6"/>
    <p:sldId id="263" r:id="rId7"/>
    <p:sldId id="267" r:id="rId8"/>
    <p:sldId id="264" r:id="rId9"/>
    <p:sldId id="261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T" initials="A" lastIdx="1" clrIdx="0">
    <p:extLst>
      <p:ext uri="{19B8F6BF-5375-455C-9EA6-DF929625EA0E}">
        <p15:presenceInfo xmlns:p15="http://schemas.microsoft.com/office/powerpoint/2012/main" userId="AR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20:26:38.121" idx="1">
    <p:pos x="7680" y="6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8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26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2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6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0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3D9D01-6878-4FB9-915E-CBB0FE9BC3EC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35988B-E4C7-4CB5-B9CC-2C2CFD32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2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Bx3u83s8WgBdqUz9" TargetMode="External"/><Relationship Id="rId2" Type="http://schemas.openxmlformats.org/officeDocument/2006/relationships/hyperlink" Target="https://forms.gle/RExAT668CDuYEx2y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21" y="144379"/>
            <a:ext cx="8229599" cy="5069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3371" y="5465893"/>
            <a:ext cx="83215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อ่านตัวเลขไทยแบบในอดีต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631593" y="688156"/>
            <a:ext cx="10463754" cy="56749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ไร่ หมวก กรอป เมรุ                               มี ๑ พยางค์</a:t>
            </a:r>
          </a:p>
          <a:p>
            <a:pPr algn="ctr"/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       ชาวไร่  ลั่นทม บัลลังก์                             มี ๒ พยางค์ (ชาว-ไร่)</a:t>
            </a:r>
          </a:p>
          <a:p>
            <a:pPr algn="ctr"/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    สหกรณ์ ข้าพเจ้า สรรคต ปราชัย                        มี ๓ พยางค์ (สะ-หะ-กอน)</a:t>
            </a:r>
          </a:p>
          <a:p>
            <a:pPr algn="ctr"/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      โรงพยาบาล  มาฆบูชา พยัญชนะ                  มี ๔ พยางค์ (โรง-พะ-ยา-บาน)</a:t>
            </a:r>
          </a:p>
          <a:p>
            <a:pPr algn="ctr"/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                 นักศึกษาผู้ใหญ่                            มี ๕ พยางค์ (นัก-สึก-สา-ผู้-ใหญ่)</a:t>
            </a:r>
          </a:p>
          <a:p>
            <a:pPr algn="ctr"/>
            <a:endParaRPr lang="th-TH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th-TH" sz="3200" b="1" dirty="0">
                <a:solidFill>
                  <a:schemeClr val="bg2">
                    <a:lumMod val="50000"/>
                  </a:schemeClr>
                </a:solidFill>
              </a:rPr>
              <a:t>                      สหกรณ์การเกษตร                          มี ๖ พยางค์ (สะ-หะ-กอน-การ-กะ-เสด)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7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3488777" cy="7689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/>
              </a:rPr>
              <a:t>ทำแบบทดสอบเรื่องตัวเลข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212" y="1629295"/>
            <a:ext cx="3488777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hlinkClick r:id="rId3"/>
              </a:rPr>
              <a:t>ทำแบบทดสอบเรื่องพยางค์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297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2" y="160421"/>
            <a:ext cx="11871159" cy="6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91" y="-27095"/>
            <a:ext cx="12256981" cy="6894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258" y="-867403"/>
            <a:ext cx="179789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๑</a:t>
            </a:r>
            <a:endParaRPr lang="en-US" sz="20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919" y="-630803"/>
            <a:ext cx="143340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๒</a:t>
            </a:r>
            <a:endParaRPr lang="en-US" sz="2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51960" y="7729377"/>
            <a:ext cx="1526389" cy="983108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เอก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609603" y="7798085"/>
            <a:ext cx="1413933" cy="914400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โท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999" y="-630802"/>
            <a:ext cx="1285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0" b="1" dirty="0"/>
              <a:t>๓</a:t>
            </a:r>
            <a:endParaRPr lang="en-US" sz="20000" b="1" dirty="0"/>
          </a:p>
        </p:txBody>
      </p:sp>
      <p:sp>
        <p:nvSpPr>
          <p:cNvPr id="12" name="Up Arrow Callout 11"/>
          <p:cNvSpPr/>
          <p:nvPr/>
        </p:nvSpPr>
        <p:spPr>
          <a:xfrm>
            <a:off x="5089436" y="7798085"/>
            <a:ext cx="1235800" cy="914400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>
                <a:solidFill>
                  <a:schemeClr val="tx1"/>
                </a:solidFill>
              </a:rPr>
              <a:t>ตรี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47028" y="-531232"/>
            <a:ext cx="14334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0" dirty="0"/>
              <a:t>๕</a:t>
            </a:r>
            <a:endParaRPr lang="en-US" sz="20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68" y="-557144"/>
            <a:ext cx="13644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0" b="1" dirty="0"/>
              <a:t>๔</a:t>
            </a:r>
            <a:endParaRPr lang="en-US" sz="20000" b="1" dirty="0"/>
          </a:p>
        </p:txBody>
      </p:sp>
      <p:sp>
        <p:nvSpPr>
          <p:cNvPr id="15" name="Up Arrow Callout 14"/>
          <p:cNvSpPr/>
          <p:nvPr/>
        </p:nvSpPr>
        <p:spPr>
          <a:xfrm>
            <a:off x="7213500" y="7779452"/>
            <a:ext cx="1412340" cy="983776"/>
          </a:xfrm>
          <a:prstGeom prst="upArrow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200" dirty="0">
                <a:solidFill>
                  <a:schemeClr val="tx1"/>
                </a:solidFill>
              </a:rPr>
              <a:t>จัตวา</a:t>
            </a:r>
            <a:endParaRPr lang="en-US" sz="6200" dirty="0">
              <a:solidFill>
                <a:schemeClr val="tx1"/>
              </a:solidFill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9514104" y="7722849"/>
            <a:ext cx="1620571" cy="1056204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200" dirty="0">
                <a:solidFill>
                  <a:schemeClr val="tx1"/>
                </a:solidFill>
              </a:rPr>
              <a:t>เบญจ</a:t>
            </a:r>
            <a:endParaRPr lang="en-US" sz="6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01705 -0.5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0351 -0.584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0182 -0.59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00391 -0.6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7.40741E-7 L 0.00196 -0.592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6" grpId="0" animBg="1"/>
      <p:bldP spid="7" grpId="0"/>
      <p:bldP spid="12" grpId="0" animBg="1"/>
      <p:bldP spid="13" grpId="0"/>
      <p:bldP spid="14" grpId="0"/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" y="-801756"/>
            <a:ext cx="12175375" cy="7768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Up Arrow Callout 4"/>
          <p:cNvSpPr/>
          <p:nvPr/>
        </p:nvSpPr>
        <p:spPr>
          <a:xfrm>
            <a:off x="153909" y="4553893"/>
            <a:ext cx="1883122" cy="1190202"/>
          </a:xfrm>
          <a:prstGeom prst="up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tx1"/>
                </a:solidFill>
              </a:rPr>
              <a:t>นพ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2518126" y="4569037"/>
            <a:ext cx="1883122" cy="1190202"/>
          </a:xfrm>
          <a:prstGeom prst="up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tx1"/>
                </a:solidFill>
              </a:rPr>
              <a:t>อัฐ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4882344" y="4553893"/>
            <a:ext cx="3624348" cy="1205346"/>
          </a:xfrm>
          <a:prstGeom prst="up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สัปต/สัต/สัตตะ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9468196" y="4538749"/>
            <a:ext cx="1762299" cy="1197032"/>
          </a:xfrm>
          <a:prstGeom prst="up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0" b="1" dirty="0">
                <a:solidFill>
                  <a:schemeClr val="tx1"/>
                </a:solidFill>
              </a:rPr>
              <a:t>ฉ</a:t>
            </a:r>
            <a:endParaRPr lang="en-US" sz="10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2756" y="7057506"/>
            <a:ext cx="1454728" cy="1363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0" b="1" dirty="0"/>
              <a:t>๙</a:t>
            </a:r>
            <a:endParaRPr lang="en-US" sz="9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685011" y="7057506"/>
            <a:ext cx="1446414" cy="1438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0" dirty="0"/>
              <a:t>๘</a:t>
            </a:r>
            <a:endParaRPr lang="en-US" sz="9000" dirty="0"/>
          </a:p>
        </p:txBody>
      </p:sp>
      <p:sp>
        <p:nvSpPr>
          <p:cNvPr id="24" name="Rounded Rectangle 23"/>
          <p:cNvSpPr/>
          <p:nvPr/>
        </p:nvSpPr>
        <p:spPr>
          <a:xfrm>
            <a:off x="5785658" y="7057506"/>
            <a:ext cx="1537855" cy="1504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0" dirty="0"/>
              <a:t>๗</a:t>
            </a:r>
            <a:endParaRPr lang="en-US" sz="9000" dirty="0"/>
          </a:p>
        </p:txBody>
      </p:sp>
      <p:sp>
        <p:nvSpPr>
          <p:cNvPr id="25" name="Rounded Rectangle 24"/>
          <p:cNvSpPr/>
          <p:nvPr/>
        </p:nvSpPr>
        <p:spPr>
          <a:xfrm>
            <a:off x="9784080" y="7057506"/>
            <a:ext cx="1446415" cy="1529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dirty="0"/>
              <a:t>๖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237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2.22222E-6 L 0.01263 -0.7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69 -0.74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3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099 -0.74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01146 -0.7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3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12" y="1167062"/>
            <a:ext cx="8738936" cy="3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823">
              <a:schemeClr val="bg2">
                <a:tint val="97000"/>
                <a:hueMod val="92000"/>
                <a:satMod val="169000"/>
                <a:lumMod val="164000"/>
              </a:schemeClr>
            </a:gs>
            <a:gs pos="7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98023" y="1197032"/>
            <a:ext cx="2518756" cy="9642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6000" b="1" dirty="0"/>
              <a:t>พยางค์</a:t>
            </a:r>
            <a:endParaRPr lang="en-US" sz="6000" b="1" dirty="0"/>
          </a:p>
        </p:txBody>
      </p:sp>
      <p:sp>
        <p:nvSpPr>
          <p:cNvPr id="7" name="Right Arrow 6"/>
          <p:cNvSpPr/>
          <p:nvPr/>
        </p:nvSpPr>
        <p:spPr>
          <a:xfrm>
            <a:off x="3749040" y="15295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0022" y="1197032"/>
            <a:ext cx="5835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เสียงในภาษาที่เปล่งออกมาแต่ละครั้ง</a:t>
            </a:r>
          </a:p>
          <a:p>
            <a:r>
              <a:rPr lang="th-TH" sz="40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มีความหมาย </a:t>
            </a:r>
            <a:r>
              <a: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หรือ </a:t>
            </a:r>
            <a:r>
              <a:rPr lang="th-TH" sz="4000" b="1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ไม่มีก็ได้</a:t>
            </a:r>
            <a:endParaRPr lang="en-US" sz="4000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009" y="2042117"/>
            <a:ext cx="2066925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2" y="4854633"/>
            <a:ext cx="1648517" cy="1640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21" y="4872514"/>
            <a:ext cx="2095500" cy="1605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832" y="4854634"/>
            <a:ext cx="2619375" cy="16409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3" name="Right Arrow 12"/>
          <p:cNvSpPr/>
          <p:nvPr/>
        </p:nvSpPr>
        <p:spPr>
          <a:xfrm>
            <a:off x="7705898" y="3147017"/>
            <a:ext cx="581891" cy="361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98764" y="4721629"/>
            <a:ext cx="1911927" cy="19285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2263" y="4721629"/>
            <a:ext cx="1978428" cy="19285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93324" y="4796444"/>
            <a:ext cx="2427316" cy="18537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0603" y="4712096"/>
            <a:ext cx="2370037" cy="185495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36524" y="4796444"/>
            <a:ext cx="2851265" cy="17706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0825">
            <a:off x="5422394" y="4827704"/>
            <a:ext cx="2807530" cy="17569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55422" y="3700426"/>
            <a:ext cx="22194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ไม่ใช่เสียงในภาษา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1729047" y="4023592"/>
            <a:ext cx="1126375" cy="688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73682">
            <a:off x="5108764" y="3976035"/>
            <a:ext cx="1237595" cy="798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25924">
            <a:off x="3705495" y="4480046"/>
            <a:ext cx="427529" cy="27589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flipH="1">
            <a:off x="9304256" y="451823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2">
                    <a:lumMod val="50000"/>
                  </a:schemeClr>
                </a:solidFill>
              </a:rPr>
              <a:t>- เปล่งเสียง ๑ ครั้งนับ ๑ พยางค์</a:t>
            </a:r>
          </a:p>
          <a:p>
            <a:r>
              <a:rPr lang="th-TH" sz="2000" b="1" dirty="0">
                <a:solidFill>
                  <a:schemeClr val="bg2">
                    <a:lumMod val="50000"/>
                  </a:schemeClr>
                </a:solidFill>
              </a:rPr>
              <a:t>- เสียงที่เปล่งออกมามักเป็นเสียงสระ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19" y="798506"/>
            <a:ext cx="2530059" cy="160338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51667" y="1163781"/>
            <a:ext cx="822960" cy="498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3317" y="714894"/>
            <a:ext cx="4871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002060"/>
                </a:solidFill>
              </a:rPr>
              <a:t>เสียงในภาษาที่เปล่งออกมาแล้ว</a:t>
            </a:r>
            <a:r>
              <a:rPr lang="th-TH" sz="4800" b="1" u="sng" dirty="0">
                <a:solidFill>
                  <a:schemeClr val="accent6"/>
                </a:solidFill>
              </a:rPr>
              <a:t>มีความหมาย </a:t>
            </a:r>
            <a:endParaRPr lang="en-US" sz="4800" b="1" u="sng" dirty="0">
              <a:solidFill>
                <a:schemeClr val="accent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5011" y="3433155"/>
            <a:ext cx="6392487" cy="12469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คำหนึ่งคำ</a:t>
            </a:r>
            <a:r>
              <a:rPr lang="th-TH" sz="4000" b="1" u="sng" dirty="0">
                <a:solidFill>
                  <a:schemeClr val="bg1"/>
                </a:solidFill>
              </a:rPr>
              <a:t>อาจมี</a:t>
            </a:r>
            <a:r>
              <a:rPr lang="th-TH" sz="4000" b="1" dirty="0">
                <a:solidFill>
                  <a:schemeClr val="bg1"/>
                </a:solidFill>
              </a:rPr>
              <a:t>พยางค์เดียวหรือหลายพยางค์ก็ได้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9244" y="548640"/>
            <a:ext cx="2660072" cy="12385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</a:rPr>
              <a:t>เช่น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142" y="2460567"/>
            <a:ext cx="285469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เสียง </a:t>
            </a:r>
          </a:p>
          <a:p>
            <a:r>
              <a:rPr lang="th-TH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สะ – หวัด – ดี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523" y="2594119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7958" y="2460567"/>
            <a:ext cx="3158836" cy="140485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bg2">
                    <a:lumMod val="50000"/>
                  </a:schemeClr>
                </a:solidFill>
              </a:rPr>
              <a:t>รูป</a:t>
            </a:r>
          </a:p>
          <a:p>
            <a:pPr algn="ctr"/>
            <a:r>
              <a:rPr lang="th-TH" sz="4400" b="1" dirty="0">
                <a:solidFill>
                  <a:schemeClr val="bg2">
                    <a:lumMod val="50000"/>
                  </a:schemeClr>
                </a:solidFill>
              </a:rPr>
              <a:t>สวัสดี</a:t>
            </a: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9839" y="5029200"/>
            <a:ext cx="507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หมายถึง คำทักทาย แปลว่าความดีความงาม ความปลอดภัย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เป็น ๑ คำ ๓ พยางค์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00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46438" y="887105"/>
            <a:ext cx="2723353" cy="124194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</a:rPr>
              <a:t>กิ้งก่า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9129" y="3384646"/>
            <a:ext cx="62779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/>
              <a:t>หนึ่งคำสองพยางค์ คือ กิ้ง และ ก่า รวมกันหมายถึง  สัตว์สี่เท้าคล้ายแย้ ตัวมีเกล็ด อยู่ตามกิ่งไม้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120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419</TotalTime>
  <Words>234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Rounded MT Bold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ARIT</dc:creator>
  <cp:lastModifiedBy>Student-07</cp:lastModifiedBy>
  <cp:revision>43</cp:revision>
  <dcterms:created xsi:type="dcterms:W3CDTF">2020-04-21T09:59:54Z</dcterms:created>
  <dcterms:modified xsi:type="dcterms:W3CDTF">2020-05-13T05:38:00Z</dcterms:modified>
</cp:coreProperties>
</file>