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4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2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18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6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84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62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9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2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1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9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25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7CFD-3E53-40DD-B353-3666DAC6F19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508EF4-7A5D-459E-BF28-3771E3A2B7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6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45922" y="1070043"/>
            <a:ext cx="7402749" cy="1702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>
                <a:solidFill>
                  <a:schemeClr val="tx1"/>
                </a:solidFill>
              </a:rPr>
              <a:t>ประโยคและกลุ่มคำ ป.6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001948" y="1507787"/>
            <a:ext cx="651754" cy="5739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871" y="1477733"/>
            <a:ext cx="719390" cy="634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943" y="2957207"/>
            <a:ext cx="6099242" cy="2898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10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/>
              <a:t>ตัวอย่างโครงสร้างของประโยค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b="1" dirty="0"/>
              <a:t>ภารโรงสมชายเป็นคนดี</a:t>
            </a:r>
          </a:p>
          <a:p>
            <a:r>
              <a:rPr lang="th-TH" sz="5400" b="1" dirty="0"/>
              <a:t>ฉันทำโครงงานวิชาภาษาไทย</a:t>
            </a:r>
          </a:p>
          <a:p>
            <a:r>
              <a:rPr lang="th-TH" sz="5400" b="1" dirty="0"/>
              <a:t>นักเรียนมีหนังสือ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843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3005" y="166255"/>
            <a:ext cx="3131127" cy="9718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b="1" dirty="0">
                <a:solidFill>
                  <a:schemeClr val="tx1"/>
                </a:solidFill>
              </a:rPr>
              <a:t>วลี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64132" y="1288473"/>
            <a:ext cx="3541568" cy="1036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กลุ่มคำ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47708" y="2457451"/>
            <a:ext cx="3458441" cy="9958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ประโยค</a:t>
            </a:r>
            <a:endParaRPr lang="en-US" sz="6600" b="1" dirty="0"/>
          </a:p>
        </p:txBody>
      </p:sp>
      <p:sp>
        <p:nvSpPr>
          <p:cNvPr id="2" name="Down Arrow 1"/>
          <p:cNvSpPr/>
          <p:nvPr/>
        </p:nvSpPr>
        <p:spPr>
          <a:xfrm>
            <a:off x="2053244" y="1413164"/>
            <a:ext cx="540327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63534" y="2437839"/>
            <a:ext cx="2119745" cy="2818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/>
              <a:t>คือกลุ่มคำ หรือ คำตั้งแต่ 2 คำขึ้นไป มารวมกัน</a:t>
            </a:r>
          </a:p>
          <a:p>
            <a:pPr algn="ctr"/>
            <a:r>
              <a:rPr lang="th-TH" sz="2000" dirty="0"/>
              <a:t> แต่ใจความยังไม่สมบูรณ์ ซึ่งเราจะนับวลี ว่าเป็น</a:t>
            </a:r>
          </a:p>
          <a:p>
            <a:pPr algn="ctr"/>
            <a:r>
              <a:rPr lang="th-TH" sz="2000" dirty="0"/>
              <a:t>ส่วนหนึ่งของประโยค </a:t>
            </a:r>
          </a:p>
          <a:p>
            <a:pPr algn="ctr"/>
            <a:r>
              <a:rPr lang="th-TH" sz="2000" dirty="0"/>
              <a:t>เช่น อ่านหนังสือ กินข้าว  เป็นต้นแต่ข้อความยังไม่สมบูรณ์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934" y="2437839"/>
            <a:ext cx="591363" cy="8474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851" y="3457474"/>
            <a:ext cx="591363" cy="8474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674" y="3453319"/>
            <a:ext cx="2139881" cy="28409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2109" y="4304891"/>
            <a:ext cx="2147455" cy="25531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59090" y="4309046"/>
            <a:ext cx="1953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</a:rPr>
              <a:t>คือ กลุ่มคำ หรือ คำตั้งแต่ 2 คำขึ้นไป มาเรียงกันแล้วมีความหมายที่สมบูรณ์ นั้นคือเราจะรู้ได้ว่า ใคร ทำอะไร ที่ไหน อย่างไร แก่ใคร เมื่อไหร่ ซึ่งหลักๆจะประกอบด้วย ประธาน+กริยา+กรรม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43607" y="3719648"/>
            <a:ext cx="18060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คือกลุ่มคำ หรือ คำตั้งแต่ 2 คำขึ้นไป มารวมกัน</a:t>
            </a:r>
          </a:p>
          <a:p>
            <a:r>
              <a:rPr lang="th-TH" dirty="0">
                <a:solidFill>
                  <a:schemeClr val="bg1"/>
                </a:solidFill>
              </a:rPr>
              <a:t> แต่ใจความยังไม่สมบูรณ์ ซึ่งเราจะนับวลี ว่าเป็น</a:t>
            </a:r>
          </a:p>
          <a:p>
            <a:r>
              <a:rPr lang="th-TH" dirty="0">
                <a:solidFill>
                  <a:schemeClr val="bg1"/>
                </a:solidFill>
              </a:rPr>
              <a:t>ส่วนหนึ่งของประโยค </a:t>
            </a:r>
          </a:p>
          <a:p>
            <a:r>
              <a:rPr lang="th-TH" dirty="0">
                <a:solidFill>
                  <a:schemeClr val="bg1"/>
                </a:solidFill>
              </a:rPr>
              <a:t>เช่น อ่านหนังสือ กินข้าว  เป็นต้นแต่ข้อความยังไม่สมบูรณ์</a:t>
            </a:r>
          </a:p>
        </p:txBody>
      </p:sp>
      <p:sp>
        <p:nvSpPr>
          <p:cNvPr id="14" name="Curved Down Arrow 13"/>
          <p:cNvSpPr/>
          <p:nvPr/>
        </p:nvSpPr>
        <p:spPr>
          <a:xfrm rot="1846193">
            <a:off x="4343674" y="193473"/>
            <a:ext cx="1956647" cy="6395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/>
              <a:t>			</a:t>
            </a:r>
            <a:r>
              <a:rPr lang="th-TH" sz="6000" b="1" dirty="0"/>
              <a:t>ตัวอย่างกลุ่มคำหรือวลี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800" b="1" dirty="0"/>
              <a:t>หนังสือบนโต๊ะ</a:t>
            </a:r>
          </a:p>
          <a:p>
            <a:r>
              <a:rPr lang="th-TH" sz="4800" b="1" dirty="0"/>
              <a:t>กำลังท่องบทร้อยกรอง</a:t>
            </a:r>
          </a:p>
          <a:p>
            <a:r>
              <a:rPr lang="th-TH" sz="4800" b="1" dirty="0"/>
              <a:t>ต้องขยันทำการบ้าน</a:t>
            </a:r>
          </a:p>
          <a:p>
            <a:r>
              <a:rPr lang="th-TH" sz="4800" b="1" dirty="0"/>
              <a:t>ช่วยหยิบสมุด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785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/>
              <a:t>ชนิดของกลุ่มคำ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7870" y="1690254"/>
            <a:ext cx="9603275" cy="4008240"/>
          </a:xfrm>
        </p:spPr>
        <p:txBody>
          <a:bodyPr>
            <a:noAutofit/>
          </a:bodyPr>
          <a:lstStyle/>
          <a:p>
            <a:r>
              <a:rPr lang="th-TH" sz="2800" b="1" dirty="0"/>
              <a:t>กลุ่มคำนาม</a:t>
            </a:r>
            <a:r>
              <a:rPr lang="en-US" sz="2800" b="1" dirty="0"/>
              <a:t> </a:t>
            </a:r>
            <a:r>
              <a:rPr lang="th-TH" sz="2800" b="1" dirty="0"/>
              <a:t>		</a:t>
            </a:r>
            <a:r>
              <a:rPr lang="en-US" sz="2800" b="1" dirty="0"/>
              <a:t>  =  </a:t>
            </a:r>
            <a:r>
              <a:rPr lang="th-TH" sz="2800" b="1" dirty="0"/>
              <a:t>		หนังสือบนโต๊ะ</a:t>
            </a:r>
          </a:p>
          <a:p>
            <a:r>
              <a:rPr lang="th-TH" sz="2800" b="1" dirty="0"/>
              <a:t>กลุ่มคำสรรพนาม 	 </a:t>
            </a:r>
            <a:r>
              <a:rPr lang="en-US" sz="2800" b="1" dirty="0"/>
              <a:t> =</a:t>
            </a:r>
            <a:r>
              <a:rPr lang="th-TH" sz="2800" b="1" dirty="0"/>
              <a:t>		มันรวดเร็วมาก</a:t>
            </a:r>
          </a:p>
          <a:p>
            <a:r>
              <a:rPr lang="th-TH" sz="2800" b="1" dirty="0"/>
              <a:t>กลุ่มคำกริยา 		  </a:t>
            </a:r>
            <a:r>
              <a:rPr lang="en-US" sz="2800" b="1" dirty="0"/>
              <a:t>=</a:t>
            </a:r>
            <a:r>
              <a:rPr lang="th-TH" sz="2800" b="1" dirty="0"/>
              <a:t>    		ต้องวาดสีน้ำมัน</a:t>
            </a:r>
          </a:p>
          <a:p>
            <a:r>
              <a:rPr lang="th-TH" sz="2800" b="1" dirty="0"/>
              <a:t>กลุ่มคำวิเศษณ์		  </a:t>
            </a:r>
            <a:r>
              <a:rPr lang="en-US" sz="2800" b="1" dirty="0"/>
              <a:t>= </a:t>
            </a:r>
            <a:r>
              <a:rPr lang="th-TH" sz="2800" b="1" dirty="0"/>
              <a:t>		ใหญ่โตมโหฬาร</a:t>
            </a:r>
          </a:p>
          <a:p>
            <a:r>
              <a:rPr lang="th-TH" sz="2800" b="1" dirty="0"/>
              <a:t>กลุ่มคำ</a:t>
            </a:r>
            <a:r>
              <a:rPr lang="th-TH" sz="2800" b="1" dirty="0" smtClean="0"/>
              <a:t>บุพบท </a:t>
            </a:r>
            <a:r>
              <a:rPr lang="th-TH" sz="2800" b="1" dirty="0"/>
              <a:t>		  </a:t>
            </a:r>
            <a:r>
              <a:rPr lang="en-US" sz="2800" b="1" dirty="0"/>
              <a:t>= </a:t>
            </a:r>
            <a:r>
              <a:rPr lang="th-TH" sz="2800" b="1" dirty="0"/>
              <a:t>		อยู่ในห้องไง</a:t>
            </a:r>
          </a:p>
          <a:p>
            <a:r>
              <a:rPr lang="th-TH" sz="2800" b="1" dirty="0"/>
              <a:t>กลุ่มคำสันธาน 	  </a:t>
            </a:r>
            <a:r>
              <a:rPr lang="en-US" sz="2800" b="1" dirty="0"/>
              <a:t>=</a:t>
            </a:r>
            <a:r>
              <a:rPr lang="th-TH" sz="2800" b="1" dirty="0"/>
              <a:t> 		และแล้วเขาก็ไป</a:t>
            </a:r>
          </a:p>
          <a:p>
            <a:r>
              <a:rPr lang="th-TH" sz="2800" b="1" dirty="0"/>
              <a:t>กลุ่มคำอุทาน 		  </a:t>
            </a:r>
            <a:r>
              <a:rPr lang="en-US" sz="2800" b="1" dirty="0"/>
              <a:t>=</a:t>
            </a:r>
            <a:r>
              <a:rPr lang="th-TH" sz="2800" b="1" dirty="0"/>
              <a:t> 		โอ้ยผิดอีกแล้ว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02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7200" b="1" dirty="0"/>
              <a:t>ประโยค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/>
              <a:t>หมายถึง ถ้อยคำที่เรียบเรียงขึ้นเพื่อแสดงความคิดหรือเรื่องราวที่สมบูรณ์ ซึ่งเริ่มแรกจะต้องประกอบด้วยประธานและกริยา และประโยคยังมีหน้าที่ใช้สื่อความหมายให้สมบูรณ์ หรือนำ</a:t>
            </a:r>
            <a:br>
              <a:rPr lang="th-TH" sz="3600" b="1" dirty="0"/>
            </a:br>
            <a:r>
              <a:rPr lang="th-TH" sz="3600" b="1" dirty="0"/>
              <a:t>ประโยชน์หลายๆ ประโยคมาเรียบเรียงให้เป็นเรื่องราวได้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	</a:t>
            </a:r>
            <a:r>
              <a:rPr lang="th-TH" sz="6000" b="1" dirty="0"/>
              <a:t>โครงสร้างของประโยค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ประโยคจะมีความสมบูรณ์ได้นั้น จะต้องประกอบด้วย ๒ ส่วน คือ </a:t>
            </a:r>
            <a:r>
              <a:rPr lang="th-TH" sz="4000" b="1" dirty="0">
                <a:solidFill>
                  <a:srgbClr val="FF0000"/>
                </a:solidFill>
              </a:rPr>
              <a:t>ภาคประธาน</a:t>
            </a:r>
            <a:r>
              <a:rPr lang="th-TH" sz="4000" b="1" dirty="0"/>
              <a:t>และ</a:t>
            </a:r>
            <a:r>
              <a:rPr lang="th-TH" sz="4000" b="1" dirty="0">
                <a:solidFill>
                  <a:srgbClr val="FF0000"/>
                </a:solidFill>
              </a:rPr>
              <a:t>ภาคแสดง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/>
              <a:t>ภาคประธาน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dirty="0"/>
              <a:t>ภาคประธาน หมายถึง ส่วนสำคัญของข้อความเป็นผู้กระทำ  ส่วนใหญ่เป็น</a:t>
            </a:r>
            <a:r>
              <a:rPr lang="th-TH" sz="4000" b="1" dirty="0">
                <a:solidFill>
                  <a:srgbClr val="FF0000"/>
                </a:solidFill>
              </a:rPr>
              <a:t>คำนาม</a:t>
            </a:r>
            <a:r>
              <a:rPr lang="th-TH" sz="4000" b="1" dirty="0"/>
              <a:t> หรือ </a:t>
            </a:r>
            <a:r>
              <a:rPr lang="th-TH" sz="4000" b="1" dirty="0">
                <a:solidFill>
                  <a:srgbClr val="FF0000"/>
                </a:solidFill>
              </a:rPr>
              <a:t>สรรพนาม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/>
              <a:t>ภาคแสดง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ส่วนภาคแสดง หมายถึง ส่วนที่แสดงกิริยาอาการหรือความเป็นไปของภาคประธาน ประกอบด้วย บท</a:t>
            </a:r>
            <a:r>
              <a:rPr lang="th-TH" sz="4000" b="1" dirty="0">
                <a:solidFill>
                  <a:srgbClr val="FF0000"/>
                </a:solidFill>
              </a:rPr>
              <a:t>กริยา</a:t>
            </a:r>
            <a:r>
              <a:rPr lang="th-TH" sz="4000" b="1" dirty="0"/>
              <a:t> บทขยาย-กริยา บท</a:t>
            </a:r>
            <a:r>
              <a:rPr lang="th-TH" sz="4000" b="1" dirty="0">
                <a:solidFill>
                  <a:srgbClr val="FF0000"/>
                </a:solidFill>
              </a:rPr>
              <a:t>กรรม</a:t>
            </a:r>
            <a:r>
              <a:rPr lang="th-TH" sz="4000" b="1" dirty="0"/>
              <a:t> และบทขยายกรรม ( ถ้ามี)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184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ตัวอย่างเช่น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dirty="0"/>
              <a:t>สุนัขวิ่งเล่นในสนาม</a:t>
            </a:r>
          </a:p>
          <a:p>
            <a:r>
              <a:rPr lang="th-TH" sz="4000" b="1" dirty="0"/>
              <a:t>อาจารย์สอนหนังสือ</a:t>
            </a:r>
          </a:p>
          <a:p>
            <a:r>
              <a:rPr lang="th-TH" sz="4000" b="1" dirty="0"/>
              <a:t>พ่อล้างรถ</a:t>
            </a:r>
          </a:p>
          <a:p>
            <a:r>
              <a:rPr lang="th-TH" sz="4000" b="1" dirty="0"/>
              <a:t>ณัฐวุฒิสอบได้ที่หนึ่ง</a:t>
            </a:r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155</TotalTime>
  <Words>288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Angsana New</vt:lpstr>
      <vt:lpstr>Arial</vt:lpstr>
      <vt:lpstr>Cordia New</vt:lpstr>
      <vt:lpstr>Gill Sans MT</vt:lpstr>
      <vt:lpstr>Gallery</vt:lpstr>
      <vt:lpstr>PowerPoint Presentation</vt:lpstr>
      <vt:lpstr>PowerPoint Presentation</vt:lpstr>
      <vt:lpstr>   ตัวอย่างกลุ่มคำหรือวลี</vt:lpstr>
      <vt:lpstr>ชนิดของกลุ่มคำ</vt:lpstr>
      <vt:lpstr>ประโยค</vt:lpstr>
      <vt:lpstr>   โครงสร้างของประโยค </vt:lpstr>
      <vt:lpstr>ภาคประธาน </vt:lpstr>
      <vt:lpstr>ภาคแสดง </vt:lpstr>
      <vt:lpstr>ตัวอย่างเช่น</vt:lpstr>
      <vt:lpstr>ตัวอย่างโครงสร้างของประโยค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ARIT</dc:creator>
  <cp:lastModifiedBy>NUTTIDA PETCHMEDYAI</cp:lastModifiedBy>
  <cp:revision>15</cp:revision>
  <dcterms:created xsi:type="dcterms:W3CDTF">2020-04-29T06:01:48Z</dcterms:created>
  <dcterms:modified xsi:type="dcterms:W3CDTF">2020-05-18T11:58:35Z</dcterms:modified>
</cp:coreProperties>
</file>