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65" r:id="rId5"/>
    <p:sldId id="266" r:id="rId6"/>
    <p:sldId id="267" r:id="rId7"/>
    <p:sldId id="258" r:id="rId8"/>
    <p:sldId id="259" r:id="rId9"/>
    <p:sldId id="263" r:id="rId10"/>
    <p:sldId id="264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800000"/>
    <a:srgbClr val="CC6600"/>
    <a:srgbClr val="CC9900"/>
    <a:srgbClr val="FFCC00"/>
    <a:srgbClr val="FFFF66"/>
    <a:srgbClr val="FFCC66"/>
    <a:srgbClr val="33CC33"/>
    <a:srgbClr val="99CC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9D7F4-EDD5-4E93-9573-7F2C4230E2AB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69064-42CE-4871-8161-3F1C7D83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37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69064-42CE-4871-8161-3F1C7D83E2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16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569-D26F-4233-903F-85419706BA63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0973-DF58-4FF8-BDAF-35FB20BFD2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975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569-D26F-4233-903F-85419706BA63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0973-DF58-4FF8-BDAF-35FB20BFD2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89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569-D26F-4233-903F-85419706BA63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0973-DF58-4FF8-BDAF-35FB20BFD2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381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569-D26F-4233-903F-85419706BA63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0973-DF58-4FF8-BDAF-35FB20BFD2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191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569-D26F-4233-903F-85419706BA63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0973-DF58-4FF8-BDAF-35FB20BFD2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181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569-D26F-4233-903F-85419706BA63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0973-DF58-4FF8-BDAF-35FB20BFD2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386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569-D26F-4233-903F-85419706BA63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0973-DF58-4FF8-BDAF-35FB20BFD2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203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569-D26F-4233-903F-85419706BA63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0973-DF58-4FF8-BDAF-35FB20BFD2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358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569-D26F-4233-903F-85419706BA63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0973-DF58-4FF8-BDAF-35FB20BFD2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624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569-D26F-4233-903F-85419706BA63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0973-DF58-4FF8-BDAF-35FB20BFD2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215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569-D26F-4233-903F-85419706BA63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0973-DF58-4FF8-BDAF-35FB20BFD2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352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B5569-D26F-4233-903F-85419706BA63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C0973-DF58-4FF8-BDAF-35FB20BFD2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405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FFFF00"/>
                </a:solidFill>
                <a:latin typeface="TH SarabunIT๙" pitchFamily="34" charset="-34"/>
                <a:cs typeface="TH SarabunIT๙" pitchFamily="34" charset="-34"/>
              </a:rPr>
              <a:t>หน่วยการเรียนรู้ที่ ๑๐</a:t>
            </a:r>
            <a:br>
              <a:rPr lang="th-TH" sz="5400" b="1" dirty="0">
                <a:solidFill>
                  <a:srgbClr val="FFFF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5400" b="1" dirty="0">
                <a:solidFill>
                  <a:srgbClr val="FFFF00"/>
                </a:solidFill>
                <a:latin typeface="TH SarabunIT๙" pitchFamily="34" charset="-34"/>
                <a:cs typeface="TH SarabunIT๙" pitchFamily="34" charset="-34"/>
              </a:rPr>
              <a:t>ช้อนกลางสร้างสุขภาพ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>
                <a:solidFill>
                  <a:srgbClr val="FFCC00"/>
                </a:solidFill>
                <a:latin typeface="TH SarabunIT๙" pitchFamily="34" charset="-34"/>
                <a:cs typeface="TH SarabunIT๙" pitchFamily="34" charset="-34"/>
              </a:rPr>
              <a:t>ชั้นประถมศึกษาปีที่ ๖</a:t>
            </a:r>
          </a:p>
          <a:p>
            <a:r>
              <a:rPr lang="th-TH" dirty="0">
                <a:solidFill>
                  <a:srgbClr val="FFCC00"/>
                </a:solidFill>
                <a:latin typeface="TH SarabunIT๙" pitchFamily="34" charset="-34"/>
                <a:cs typeface="TH SarabunIT๙" pitchFamily="34" charset="-34"/>
              </a:rPr>
              <a:t>โดย นทณัฐ เจริญพูล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8973944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ที่ไหน</a:t>
            </a:r>
          </a:p>
        </p:txBody>
      </p:sp>
      <p:sp>
        <p:nvSpPr>
          <p:cNvPr id="4" name="วงรี 3">
            <a:extLst>
              <a:ext uri="{FF2B5EF4-FFF2-40B4-BE49-F238E27FC236}">
                <a16:creationId xmlns:a16="http://schemas.microsoft.com/office/drawing/2014/main" id="{9B39BB19-CDD6-49F4-9D85-846B81D065F6}"/>
              </a:ext>
            </a:extLst>
          </p:cNvPr>
          <p:cNvSpPr/>
          <p:nvPr/>
        </p:nvSpPr>
        <p:spPr>
          <a:xfrm>
            <a:off x="755576" y="1916832"/>
            <a:ext cx="7488832" cy="31683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งานแต่งงานของหน้าแตง</a:t>
            </a:r>
            <a:endParaRPr lang="en-US" sz="4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2345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F73C012-6FC1-4A32-86F9-E0FF8214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อย่างไร</a:t>
            </a:r>
            <a:endParaRPr lang="en-US" dirty="0"/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5AB72DF6-00FA-4235-870E-DACE17AEA716}"/>
              </a:ext>
            </a:extLst>
          </p:cNvPr>
          <p:cNvSpPr/>
          <p:nvPr/>
        </p:nvSpPr>
        <p:spPr>
          <a:xfrm>
            <a:off x="1043608" y="1649339"/>
            <a:ext cx="7931224" cy="648072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ภูเห็นบางคนเสียมารยาทแซงแถวตักอาหาร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A98F4861-9D57-409E-8953-249CBC82910D}"/>
              </a:ext>
            </a:extLst>
          </p:cNvPr>
          <p:cNvSpPr/>
          <p:nvPr/>
        </p:nvSpPr>
        <p:spPr>
          <a:xfrm>
            <a:off x="107504" y="2725493"/>
            <a:ext cx="7931224" cy="648072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เห็นกลุ่มเพื่อนพี่สินตักอาหารพูนจานเต็มโต๊ะ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FBE88791-95FF-42F2-8234-F02F323BDEBF}"/>
              </a:ext>
            </a:extLst>
          </p:cNvPr>
          <p:cNvSpPr/>
          <p:nvPr/>
        </p:nvSpPr>
        <p:spPr>
          <a:xfrm>
            <a:off x="1043608" y="3692075"/>
            <a:ext cx="7931224" cy="648072"/>
          </a:xfrm>
          <a:prstGeom prst="rect">
            <a:avLst/>
          </a:prstGeom>
          <a:solidFill>
            <a:srgbClr val="CC99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ไม่มีการใช้ช้อนกลาง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6821C9C9-C5B0-4480-BBA8-B64FB6A2720E}"/>
              </a:ext>
            </a:extLst>
          </p:cNvPr>
          <p:cNvSpPr/>
          <p:nvPr/>
        </p:nvSpPr>
        <p:spPr>
          <a:xfrm>
            <a:off x="107504" y="4737902"/>
            <a:ext cx="7931224" cy="648072"/>
          </a:xfrm>
          <a:prstGeom prst="rect">
            <a:avLst/>
          </a:prstGeom>
          <a:solidFill>
            <a:srgbClr val="CC66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ใช้แก้วน้ำร่วมกัน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B49EF862-AD9A-4927-A77A-EA14DD213F8E}"/>
              </a:ext>
            </a:extLst>
          </p:cNvPr>
          <p:cNvSpPr/>
          <p:nvPr/>
        </p:nvSpPr>
        <p:spPr>
          <a:xfrm>
            <a:off x="1043608" y="5734811"/>
            <a:ext cx="7931224" cy="648072"/>
          </a:xfrm>
          <a:prstGeom prst="rect">
            <a:avLst/>
          </a:prstGeom>
          <a:solidFill>
            <a:srgbClr val="99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พี่สินป่วยเข้าโรงพยาบาลเพราะป่วยเป็นไวรัสตับอักเสบ เอ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8981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7BBE3C7-F5E9-44CB-81E8-391AABEC3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ความรู้ที่ได้จากเรื่องช้อนกลางสร้างสุขภาพ</a:t>
            </a:r>
            <a:endParaRPr lang="en-US" dirty="0"/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84F22869-78FE-4939-9283-788F9A4132B0}"/>
              </a:ext>
            </a:extLst>
          </p:cNvPr>
          <p:cNvSpPr/>
          <p:nvPr/>
        </p:nvSpPr>
        <p:spPr>
          <a:xfrm>
            <a:off x="683568" y="1556792"/>
            <a:ext cx="7776864" cy="7200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การแต่งกายไปงาน ควรแต่งกายสวยงาม เพราะถือเป็นการให้เกียรติเจ้าภาพ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78CC59F5-0A36-494A-8AC7-00585620B739}"/>
              </a:ext>
            </a:extLst>
          </p:cNvPr>
          <p:cNvSpPr/>
          <p:nvPr/>
        </p:nvSpPr>
        <p:spPr>
          <a:xfrm>
            <a:off x="683568" y="2564904"/>
            <a:ext cx="7776864" cy="35283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/>
              <a:t>มารยาทในการรับประทานอาหารแบบบุ</a:t>
            </a:r>
            <a:r>
              <a:rPr lang="th-TH" b="1" dirty="0" err="1"/>
              <a:t>ฟเฟ่ต์</a:t>
            </a:r>
            <a:endParaRPr lang="th-TH" b="1" dirty="0"/>
          </a:p>
          <a:p>
            <a:r>
              <a:rPr lang="th-TH" dirty="0"/>
              <a:t>-ให้เด็กและสตรีตักก่อน</a:t>
            </a:r>
          </a:p>
          <a:p>
            <a:r>
              <a:rPr lang="th-TH" dirty="0"/>
              <a:t>-เดินตักอาหารที่ตนเองชอบอย่างเป็นระเบียบ</a:t>
            </a:r>
          </a:p>
          <a:p>
            <a:r>
              <a:rPr lang="th-TH" dirty="0"/>
              <a:t>-ควรตักอาหารให้พอดี พออิ่ม</a:t>
            </a:r>
          </a:p>
          <a:p>
            <a:r>
              <a:rPr lang="th-TH" dirty="0"/>
              <a:t>-ต้องมีช้อนกลาง เพื่อป้องกันตัวเองและไม่แพร่เชื้อไปสู่ผู้อื่น</a:t>
            </a:r>
          </a:p>
          <a:p>
            <a:r>
              <a:rPr lang="th-TH" dirty="0"/>
              <a:t>-การรับประทานอาหารแบบโต๊ะจีน ถ้าหากมีช้อนกลางคันเดียวสามารถใช้ตักอาหารได้หลายจาน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984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>
            <a:extLst>
              <a:ext uri="{FF2B5EF4-FFF2-40B4-BE49-F238E27FC236}">
                <a16:creationId xmlns:a16="http://schemas.microsoft.com/office/drawing/2014/main" id="{03E5A152-A991-4204-A96C-95762C7F0D41}"/>
              </a:ext>
            </a:extLst>
          </p:cNvPr>
          <p:cNvSpPr/>
          <p:nvPr/>
        </p:nvSpPr>
        <p:spPr>
          <a:xfrm>
            <a:off x="511148" y="190782"/>
            <a:ext cx="1977854" cy="17281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เกิดจากการอักเสบของเซลล์ตับ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วงรี 6">
            <a:extLst>
              <a:ext uri="{FF2B5EF4-FFF2-40B4-BE49-F238E27FC236}">
                <a16:creationId xmlns:a16="http://schemas.microsoft.com/office/drawing/2014/main" id="{CE4B2B0C-F5F3-4801-A7F6-257A6AF44665}"/>
              </a:ext>
            </a:extLst>
          </p:cNvPr>
          <p:cNvSpPr/>
          <p:nvPr/>
        </p:nvSpPr>
        <p:spPr>
          <a:xfrm>
            <a:off x="3367939" y="798398"/>
            <a:ext cx="2376264" cy="1728192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โรคไวรัสตับอักเสบ/ดีซ่าน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วงรี 7">
            <a:extLst>
              <a:ext uri="{FF2B5EF4-FFF2-40B4-BE49-F238E27FC236}">
                <a16:creationId xmlns:a16="http://schemas.microsoft.com/office/drawing/2014/main" id="{55E72FEA-FCC4-4EAE-B9C5-67792AB8351F}"/>
              </a:ext>
            </a:extLst>
          </p:cNvPr>
          <p:cNvSpPr/>
          <p:nvPr/>
        </p:nvSpPr>
        <p:spPr>
          <a:xfrm>
            <a:off x="6675432" y="241752"/>
            <a:ext cx="1977854" cy="17281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ให้ตับทำงานไม่เต็มที่หรือน้อยลง</a:t>
            </a:r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42F846D0-4DD4-44D6-BD0A-AC6201C54F56}"/>
              </a:ext>
            </a:extLst>
          </p:cNvPr>
          <p:cNvSpPr/>
          <p:nvPr/>
        </p:nvSpPr>
        <p:spPr>
          <a:xfrm>
            <a:off x="287525" y="2852936"/>
            <a:ext cx="5112568" cy="22322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/>
              <a:t>สาเหตุของโรคไวรัสตับอักเสบ เอ หรือ บี</a:t>
            </a:r>
          </a:p>
          <a:p>
            <a:r>
              <a:rPr lang="th-TH" b="1" dirty="0"/>
              <a:t>อาการ</a:t>
            </a:r>
          </a:p>
          <a:p>
            <a:pPr algn="ctr"/>
            <a:r>
              <a:rPr lang="th-TH" dirty="0"/>
              <a:t>ปวดเมื่อยตามตัว อ่อนเพลีย ตัวเหลือง คลื่นไส้ อาเจียน มีไข้ ตาเหลือง ตัวเหลือง ปวดท้องบริเวณชายโครงด้านขวา</a:t>
            </a:r>
            <a:endParaRPr lang="en-US" dirty="0"/>
          </a:p>
        </p:txBody>
      </p:sp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2F1A6162-CA64-4E10-A398-D6D9684A1B80}"/>
              </a:ext>
            </a:extLst>
          </p:cNvPr>
          <p:cNvSpPr/>
          <p:nvPr/>
        </p:nvSpPr>
        <p:spPr>
          <a:xfrm>
            <a:off x="6109836" y="2276872"/>
            <a:ext cx="2543450" cy="2808312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ติดต่อง่ายที่สุด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๑.เลือด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๒.อาหาร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๓.น้ำลาย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๔.เพศสัมพันธ์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๕.จากแม่สู่ลูก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B665F688-71C5-4E81-9868-6296BF751BF9}"/>
              </a:ext>
            </a:extLst>
          </p:cNvPr>
          <p:cNvSpPr/>
          <p:nvPr/>
        </p:nvSpPr>
        <p:spPr>
          <a:xfrm>
            <a:off x="962007" y="5224916"/>
            <a:ext cx="7196815" cy="15121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วิธีป้องกัน</a:t>
            </a:r>
          </a:p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ควรล้างมือก่อนรับประทานอาหารทุกครั้ง ทานอาหารและน้ำดื่มที่สะอาด ใช้ช้อนกลางตักอาหาร ไม่แก้วน้ำร่วมกัน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14" name="ลูกศรเชื่อมต่อแบบตรง 13">
            <a:extLst>
              <a:ext uri="{FF2B5EF4-FFF2-40B4-BE49-F238E27FC236}">
                <a16:creationId xmlns:a16="http://schemas.microsoft.com/office/drawing/2014/main" id="{5FB5E645-6141-458E-89F8-62FD04A16874}"/>
              </a:ext>
            </a:extLst>
          </p:cNvPr>
          <p:cNvCxnSpPr>
            <a:cxnSpLocks/>
          </p:cNvCxnSpPr>
          <p:nvPr/>
        </p:nvCxnSpPr>
        <p:spPr>
          <a:xfrm flipV="1">
            <a:off x="5792151" y="1168232"/>
            <a:ext cx="839677" cy="432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>
            <a:extLst>
              <a:ext uri="{FF2B5EF4-FFF2-40B4-BE49-F238E27FC236}">
                <a16:creationId xmlns:a16="http://schemas.microsoft.com/office/drawing/2014/main" id="{32218BFD-876B-4A4B-9D90-6C9819BB553C}"/>
              </a:ext>
            </a:extLst>
          </p:cNvPr>
          <p:cNvCxnSpPr>
            <a:cxnSpLocks/>
          </p:cNvCxnSpPr>
          <p:nvPr/>
        </p:nvCxnSpPr>
        <p:spPr>
          <a:xfrm>
            <a:off x="2532606" y="1168232"/>
            <a:ext cx="853977" cy="1960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>
            <a:extLst>
              <a:ext uri="{FF2B5EF4-FFF2-40B4-BE49-F238E27FC236}">
                <a16:creationId xmlns:a16="http://schemas.microsoft.com/office/drawing/2014/main" id="{256FECCE-9965-4202-81C9-86AB8878EB05}"/>
              </a:ext>
            </a:extLst>
          </p:cNvPr>
          <p:cNvCxnSpPr>
            <a:cxnSpLocks/>
          </p:cNvCxnSpPr>
          <p:nvPr/>
        </p:nvCxnSpPr>
        <p:spPr>
          <a:xfrm flipV="1">
            <a:off x="2574186" y="2204864"/>
            <a:ext cx="917694" cy="5739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>
            <a:extLst>
              <a:ext uri="{FF2B5EF4-FFF2-40B4-BE49-F238E27FC236}">
                <a16:creationId xmlns:a16="http://schemas.microsoft.com/office/drawing/2014/main" id="{7E93B7E6-C553-426A-B6A5-F974E53B0E58}"/>
              </a:ext>
            </a:extLst>
          </p:cNvPr>
          <p:cNvCxnSpPr>
            <a:cxnSpLocks/>
          </p:cNvCxnSpPr>
          <p:nvPr/>
        </p:nvCxnSpPr>
        <p:spPr>
          <a:xfrm flipV="1">
            <a:off x="5652686" y="2276872"/>
            <a:ext cx="0" cy="287817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ลูกศรเชื่อมต่อแบบตรง 31">
            <a:extLst>
              <a:ext uri="{FF2B5EF4-FFF2-40B4-BE49-F238E27FC236}">
                <a16:creationId xmlns:a16="http://schemas.microsoft.com/office/drawing/2014/main" id="{CF92217B-8C03-41A4-8482-240C26933EA0}"/>
              </a:ext>
            </a:extLst>
          </p:cNvPr>
          <p:cNvCxnSpPr>
            <a:cxnSpLocks/>
          </p:cNvCxnSpPr>
          <p:nvPr/>
        </p:nvCxnSpPr>
        <p:spPr>
          <a:xfrm>
            <a:off x="5813953" y="1750179"/>
            <a:ext cx="839677" cy="4395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70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0FA362D-2246-4F79-8FC3-D1FDA6F75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5BAC91-EC22-432C-A38B-ACA8F6BB9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3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จุดประสงค์การเรียนรู้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๑.สรุปความรู้จากช้อนกลางสร้างสุขได้</a:t>
            </a:r>
          </a:p>
          <a:p>
            <a:pPr marL="0" indent="0">
              <a:buNone/>
            </a:pP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๒.สามารถวิเคราะห์เนื้อเรื่องได้</a:t>
            </a:r>
          </a:p>
          <a:p>
            <a:pPr marL="0" indent="0">
              <a:buNone/>
            </a:pP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๓.สามารถสรุปเนื้อเรื่องเป็นแผนผังมโนทัศน์ได้</a:t>
            </a:r>
          </a:p>
          <a:p>
            <a:pPr marL="0" indent="0">
              <a:buNone/>
            </a:pP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๔.มีความใฝ่เรียนรู้และรับผิดชอบ</a:t>
            </a:r>
          </a:p>
        </p:txBody>
      </p:sp>
    </p:spTree>
    <p:extLst>
      <p:ext uri="{BB962C8B-B14F-4D97-AF65-F5344CB8AC3E}">
        <p14:creationId xmlns:p14="http://schemas.microsoft.com/office/powerpoint/2010/main" val="309707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560840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	บทนี้บอกให้ทราบ 	เรื่องสุขภาพอย่างวางใจ</a:t>
            </a:r>
          </a:p>
          <a:p>
            <a:pPr marL="0" indent="0">
              <a:buNone/>
            </a:pP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ป่วยแล้วเป็นเรื่องใหญ่ 	ช้อนกลางใช้ปลอดภัยดี</a:t>
            </a:r>
          </a:p>
          <a:p>
            <a:pPr marL="0" indent="0">
              <a:buNone/>
            </a:pP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	การพูดเชิงวิจารณ์ 	มีหลักการฟังเข้าที</a:t>
            </a:r>
          </a:p>
          <a:p>
            <a:pPr marL="0" indent="0">
              <a:buNone/>
            </a:pP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ปฏิเสธ โต้แย้งนี้		ย่อ สรุปความตามประสงค์</a:t>
            </a:r>
          </a:p>
        </p:txBody>
      </p:sp>
    </p:spTree>
    <p:extLst>
      <p:ext uri="{BB962C8B-B14F-4D97-AF65-F5344CB8AC3E}">
        <p14:creationId xmlns:p14="http://schemas.microsoft.com/office/powerpoint/2010/main" val="105358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CAF48B61-ADDA-4922-9C1F-49FA64AC84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00708"/>
            <a:ext cx="7880936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44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95D587FC-A0FE-4D6D-B514-114276E71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8"/>
            <a:ext cx="7978080" cy="531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762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1C540FE0-B482-4E80-AD72-5EFAA7C7FDE7}"/>
              </a:ext>
            </a:extLst>
          </p:cNvPr>
          <p:cNvSpPr/>
          <p:nvPr/>
        </p:nvSpPr>
        <p:spPr>
          <a:xfrm>
            <a:off x="755576" y="2276872"/>
            <a:ext cx="7632848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วิเคราะห์เนื้อเรื่องช้อนกลางสร้างสุขภาพ</a:t>
            </a:r>
            <a:endParaRPr lang="en-US" sz="4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9367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86672" y="1981984"/>
            <a:ext cx="2880320" cy="1800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ช้อนกลางสร้างสุข</a:t>
            </a:r>
          </a:p>
        </p:txBody>
      </p:sp>
      <p:sp>
        <p:nvSpPr>
          <p:cNvPr id="5" name="Oval 4"/>
          <p:cNvSpPr/>
          <p:nvPr/>
        </p:nvSpPr>
        <p:spPr>
          <a:xfrm>
            <a:off x="2843808" y="188640"/>
            <a:ext cx="1872208" cy="1512168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ใคร</a:t>
            </a:r>
          </a:p>
        </p:txBody>
      </p:sp>
      <p:sp>
        <p:nvSpPr>
          <p:cNvPr id="6" name="Oval 5"/>
          <p:cNvSpPr/>
          <p:nvPr/>
        </p:nvSpPr>
        <p:spPr>
          <a:xfrm>
            <a:off x="323528" y="2942636"/>
            <a:ext cx="1872208" cy="1512168"/>
          </a:xfrm>
          <a:prstGeom prst="ellipse">
            <a:avLst/>
          </a:prstGeom>
          <a:solidFill>
            <a:srgbClr val="6666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ที่ไหน</a:t>
            </a:r>
          </a:p>
        </p:txBody>
      </p:sp>
      <p:sp>
        <p:nvSpPr>
          <p:cNvPr id="7" name="Oval 6"/>
          <p:cNvSpPr/>
          <p:nvPr/>
        </p:nvSpPr>
        <p:spPr>
          <a:xfrm>
            <a:off x="6588224" y="1944844"/>
            <a:ext cx="1872208" cy="1512168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ทำอะไร</a:t>
            </a:r>
          </a:p>
        </p:txBody>
      </p:sp>
      <p:sp>
        <p:nvSpPr>
          <p:cNvPr id="8" name="Oval 7"/>
          <p:cNvSpPr/>
          <p:nvPr/>
        </p:nvSpPr>
        <p:spPr>
          <a:xfrm>
            <a:off x="4427984" y="4149080"/>
            <a:ext cx="1872208" cy="1512168"/>
          </a:xfrm>
          <a:prstGeom prst="ellipse">
            <a:avLst/>
          </a:prstGeom>
          <a:solidFill>
            <a:srgbClr val="00CC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อย่างไร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09388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ใคร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31640" y="1288220"/>
            <a:ext cx="6768752" cy="1042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ภูเป็นเด็กที่มีความสงสัย</a:t>
            </a:r>
          </a:p>
        </p:txBody>
      </p:sp>
      <p:sp>
        <p:nvSpPr>
          <p:cNvPr id="5" name="Oval 4"/>
          <p:cNvSpPr/>
          <p:nvPr/>
        </p:nvSpPr>
        <p:spPr>
          <a:xfrm>
            <a:off x="217368" y="1161336"/>
            <a:ext cx="1584176" cy="1296144"/>
          </a:xfrm>
          <a:prstGeom prst="ellipse">
            <a:avLst/>
          </a:prstGeom>
          <a:solidFill>
            <a:srgbClr val="6666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ภู</a:t>
            </a:r>
          </a:p>
        </p:txBody>
      </p:sp>
      <p:sp>
        <p:nvSpPr>
          <p:cNvPr id="9" name="Rectangle 8"/>
          <p:cNvSpPr/>
          <p:nvPr/>
        </p:nvSpPr>
        <p:spPr>
          <a:xfrm>
            <a:off x="1403648" y="2691788"/>
            <a:ext cx="6768752" cy="1042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/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เป็นพ่อและแม่ของภู พาภูไปงานแต่งงาน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20800" y="5572108"/>
            <a:ext cx="6768752" cy="1042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/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เจ้าสาว เป็นญาติทางแม่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20800" y="4131948"/>
            <a:ext cx="6768752" cy="1042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พี่สินเป็นเพื่อนบ้านของภูที่อยู่ติดกัน</a:t>
            </a:r>
          </a:p>
        </p:txBody>
      </p:sp>
      <p:sp>
        <p:nvSpPr>
          <p:cNvPr id="7" name="Oval 6"/>
          <p:cNvSpPr/>
          <p:nvPr/>
        </p:nvSpPr>
        <p:spPr>
          <a:xfrm>
            <a:off x="211568" y="4005064"/>
            <a:ext cx="1584176" cy="1296144"/>
          </a:xfrm>
          <a:prstGeom prst="ellipse">
            <a:avLst/>
          </a:prstGeom>
          <a:solidFill>
            <a:srgbClr val="FFCC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พี่สิน</a:t>
            </a:r>
          </a:p>
        </p:txBody>
      </p:sp>
      <p:sp>
        <p:nvSpPr>
          <p:cNvPr id="6" name="Oval 5"/>
          <p:cNvSpPr/>
          <p:nvPr/>
        </p:nvSpPr>
        <p:spPr>
          <a:xfrm>
            <a:off x="216688" y="2561246"/>
            <a:ext cx="1584176" cy="1296144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พ่อและแม่</a:t>
            </a:r>
          </a:p>
        </p:txBody>
      </p:sp>
      <p:sp>
        <p:nvSpPr>
          <p:cNvPr id="8" name="Oval 7"/>
          <p:cNvSpPr/>
          <p:nvPr/>
        </p:nvSpPr>
        <p:spPr>
          <a:xfrm>
            <a:off x="179512" y="5445224"/>
            <a:ext cx="1584176" cy="1296144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น้าแตง</a:t>
            </a:r>
          </a:p>
        </p:txBody>
      </p:sp>
    </p:spTree>
    <p:extLst>
      <p:ext uri="{BB962C8B-B14F-4D97-AF65-F5344CB8AC3E}">
        <p14:creationId xmlns:p14="http://schemas.microsoft.com/office/powerpoint/2010/main" val="99880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7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ทำอะไร</a:t>
            </a:r>
          </a:p>
        </p:txBody>
      </p:sp>
      <p:sp>
        <p:nvSpPr>
          <p:cNvPr id="5" name="Pentagon 4"/>
          <p:cNvSpPr/>
          <p:nvPr/>
        </p:nvSpPr>
        <p:spPr>
          <a:xfrm>
            <a:off x="971600" y="1453642"/>
            <a:ext cx="4032448" cy="1143000"/>
          </a:xfrm>
          <a:prstGeom prst="homePlate">
            <a:avLst/>
          </a:prstGeom>
          <a:solidFill>
            <a:srgbClr val="99FF3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ครอบครัวของภูไปงานแต่งงาน</a:t>
            </a:r>
          </a:p>
        </p:txBody>
      </p:sp>
      <p:sp>
        <p:nvSpPr>
          <p:cNvPr id="7" name="Pentagon 6"/>
          <p:cNvSpPr/>
          <p:nvPr/>
        </p:nvSpPr>
        <p:spPr>
          <a:xfrm>
            <a:off x="2123728" y="3212975"/>
            <a:ext cx="4032448" cy="1142999"/>
          </a:xfrm>
          <a:prstGeom prst="homePlate">
            <a:avLst/>
          </a:prstGeom>
          <a:solidFill>
            <a:srgbClr val="33CC3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ร่วมรับประทานอาหาร</a:t>
            </a:r>
          </a:p>
          <a:p>
            <a:pPr algn="ctr"/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เรียกว่า บุฟเฟต์</a:t>
            </a:r>
          </a:p>
        </p:txBody>
      </p:sp>
      <p:sp>
        <p:nvSpPr>
          <p:cNvPr id="6" name="Pentagon 6">
            <a:extLst>
              <a:ext uri="{FF2B5EF4-FFF2-40B4-BE49-F238E27FC236}">
                <a16:creationId xmlns:a16="http://schemas.microsoft.com/office/drawing/2014/main" id="{907C80EA-62B4-44E5-A322-81E2DB576F31}"/>
              </a:ext>
            </a:extLst>
          </p:cNvPr>
          <p:cNvSpPr/>
          <p:nvPr/>
        </p:nvSpPr>
        <p:spPr>
          <a:xfrm>
            <a:off x="3707904" y="4972310"/>
            <a:ext cx="4104456" cy="1142998"/>
          </a:xfrm>
          <a:prstGeom prst="homePlate">
            <a:avLst/>
          </a:prstGeom>
          <a:solidFill>
            <a:srgbClr val="CC66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พ่อเล่าเรื่องสมัยเด็กให้ภูฟัง</a:t>
            </a:r>
          </a:p>
        </p:txBody>
      </p:sp>
    </p:spTree>
    <p:extLst>
      <p:ext uri="{BB962C8B-B14F-4D97-AF65-F5344CB8AC3E}">
        <p14:creationId xmlns:p14="http://schemas.microsoft.com/office/powerpoint/2010/main" val="117083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371</Words>
  <Application>Microsoft Office PowerPoint</Application>
  <PresentationFormat>นำเสนอทางหน้าจอ (4:3)</PresentationFormat>
  <Paragraphs>63</Paragraphs>
  <Slides>14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14</vt:i4>
      </vt:variant>
    </vt:vector>
  </HeadingPairs>
  <TitlesOfParts>
    <vt:vector size="20" baseType="lpstr">
      <vt:lpstr>Arial</vt:lpstr>
      <vt:lpstr>Calibri</vt:lpstr>
      <vt:lpstr>TH Sarabun New</vt:lpstr>
      <vt:lpstr>TH SarabunIT๙</vt:lpstr>
      <vt:lpstr>TH SarabunPSK</vt:lpstr>
      <vt:lpstr>Office Theme</vt:lpstr>
      <vt:lpstr>หน่วยการเรียนรู้ที่ ๑๐ ช้อนกลางสร้างสุขภาพ</vt:lpstr>
      <vt:lpstr>จุดประสงค์การเรียนรู้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ใคร </vt:lpstr>
      <vt:lpstr>ทำอะไร</vt:lpstr>
      <vt:lpstr>ที่ไหน</vt:lpstr>
      <vt:lpstr>อย่างไร</vt:lpstr>
      <vt:lpstr>ความรู้ที่ได้จากเรื่องช้อนกลางสร้างสุขภาพ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หน่วยการเรียนรู้ที่ ๑๐ ช้อนกลางสร้างสุข</dc:title>
  <dc:creator>Student-20</dc:creator>
  <cp:lastModifiedBy>User</cp:lastModifiedBy>
  <cp:revision>16</cp:revision>
  <dcterms:created xsi:type="dcterms:W3CDTF">2020-12-17T04:35:15Z</dcterms:created>
  <dcterms:modified xsi:type="dcterms:W3CDTF">2020-12-20T15:48:17Z</dcterms:modified>
</cp:coreProperties>
</file>