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348F7-C18C-44B0-AD3A-3FA66A5B453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23EEBF2B-B8C7-4E76-B1F5-5AC5A6540EBF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หมู่อักษรของพยัญชนะต้น </a:t>
          </a:r>
          <a:endParaRPr lang="th-TH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2656713-8D7E-40CE-B00A-9968017D41DF}" type="parTrans" cxnId="{90225B53-1ABE-493A-9A0D-09A8D7577A33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554ABBC-6C59-4234-ACAA-8181CA28A17F}" type="sibTrans" cxnId="{90225B53-1ABE-493A-9A0D-09A8D7577A33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F3162FA-46D6-48CF-9698-3BD3FF49481B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ลักษณะของพยางค์ที่เป็นคำเป็นคำตาย</a:t>
          </a:r>
        </a:p>
      </dgm:t>
    </dgm:pt>
    <dgm:pt modelId="{78932B3D-F284-4EB1-A0C7-5D6AB87B998E}" type="parTrans" cxnId="{BF4D635D-9F42-4279-BAFA-33412FE86736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5D512B6-D41C-4765-9D55-D92B60EF6E5B}" type="sibTrans" cxnId="{BF4D635D-9F42-4279-BAFA-33412FE86736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0C10383-9933-4107-9D04-57AEB08AA51B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สระเสียงสั้นหรือเสียงยาวของพยางค์ที่เป็นคำตาย</a:t>
          </a:r>
        </a:p>
      </dgm:t>
    </dgm:pt>
    <dgm:pt modelId="{D5F2E416-890D-49FA-AD0B-BEE2AB8378E2}" type="parTrans" cxnId="{74878014-6567-4F84-8CE3-13CAAEB8F959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87079B-03B8-4ABC-AD41-2F3FA4AB1642}" type="sibTrans" cxnId="{74878014-6567-4F84-8CE3-13CAAEB8F959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448D709-556C-46C8-B1DE-CFB97BAF2B7D}" type="pres">
      <dgm:prSet presAssocID="{339348F7-C18C-44B0-AD3A-3FA66A5B4537}" presName="Name0" presStyleCnt="0">
        <dgm:presLayoutVars>
          <dgm:chMax val="7"/>
          <dgm:chPref val="7"/>
          <dgm:dir/>
        </dgm:presLayoutVars>
      </dgm:prSet>
      <dgm:spPr/>
    </dgm:pt>
    <dgm:pt modelId="{BCBF451E-A9A6-4840-87AA-C107E7D1620A}" type="pres">
      <dgm:prSet presAssocID="{339348F7-C18C-44B0-AD3A-3FA66A5B4537}" presName="Name1" presStyleCnt="0"/>
      <dgm:spPr/>
    </dgm:pt>
    <dgm:pt modelId="{6E94D7BC-9CE2-491C-ADC6-B0A0B6197721}" type="pres">
      <dgm:prSet presAssocID="{339348F7-C18C-44B0-AD3A-3FA66A5B4537}" presName="cycle" presStyleCnt="0"/>
      <dgm:spPr/>
    </dgm:pt>
    <dgm:pt modelId="{72177765-A8CF-44E8-B236-9A69143BAF75}" type="pres">
      <dgm:prSet presAssocID="{339348F7-C18C-44B0-AD3A-3FA66A5B4537}" presName="srcNode" presStyleLbl="node1" presStyleIdx="0" presStyleCnt="3"/>
      <dgm:spPr/>
    </dgm:pt>
    <dgm:pt modelId="{FA06B7E7-86F3-4FF9-B357-3DC6EC8CDCE4}" type="pres">
      <dgm:prSet presAssocID="{339348F7-C18C-44B0-AD3A-3FA66A5B4537}" presName="conn" presStyleLbl="parChTrans1D2" presStyleIdx="0" presStyleCnt="1"/>
      <dgm:spPr/>
    </dgm:pt>
    <dgm:pt modelId="{D6FB0571-D87B-4636-8D61-A7D8A81DC425}" type="pres">
      <dgm:prSet presAssocID="{339348F7-C18C-44B0-AD3A-3FA66A5B4537}" presName="extraNode" presStyleLbl="node1" presStyleIdx="0" presStyleCnt="3"/>
      <dgm:spPr/>
    </dgm:pt>
    <dgm:pt modelId="{16E69E9B-F248-45BB-8F18-B0F8287D6936}" type="pres">
      <dgm:prSet presAssocID="{339348F7-C18C-44B0-AD3A-3FA66A5B4537}" presName="dstNode" presStyleLbl="node1" presStyleIdx="0" presStyleCnt="3"/>
      <dgm:spPr/>
    </dgm:pt>
    <dgm:pt modelId="{9D7899DA-B200-43F3-A30E-D68FB333A475}" type="pres">
      <dgm:prSet presAssocID="{23EEBF2B-B8C7-4E76-B1F5-5AC5A6540EBF}" presName="text_1" presStyleLbl="node1" presStyleIdx="0" presStyleCnt="3">
        <dgm:presLayoutVars>
          <dgm:bulletEnabled val="1"/>
        </dgm:presLayoutVars>
      </dgm:prSet>
      <dgm:spPr/>
    </dgm:pt>
    <dgm:pt modelId="{FB855105-6AA0-452A-B180-0BD21AFF9AC7}" type="pres">
      <dgm:prSet presAssocID="{23EEBF2B-B8C7-4E76-B1F5-5AC5A6540EBF}" presName="accent_1" presStyleCnt="0"/>
      <dgm:spPr/>
    </dgm:pt>
    <dgm:pt modelId="{E25F312B-A7FC-4C25-93DE-E1A867DBFE20}" type="pres">
      <dgm:prSet presAssocID="{23EEBF2B-B8C7-4E76-B1F5-5AC5A6540EBF}" presName="accentRepeatNode" presStyleLbl="solidFgAcc1" presStyleIdx="0" presStyleCnt="3"/>
      <dgm:spPr/>
    </dgm:pt>
    <dgm:pt modelId="{54288F86-750E-4175-88C6-5BC9701EC7A4}" type="pres">
      <dgm:prSet presAssocID="{0F3162FA-46D6-48CF-9698-3BD3FF49481B}" presName="text_2" presStyleLbl="node1" presStyleIdx="1" presStyleCnt="3">
        <dgm:presLayoutVars>
          <dgm:bulletEnabled val="1"/>
        </dgm:presLayoutVars>
      </dgm:prSet>
      <dgm:spPr/>
    </dgm:pt>
    <dgm:pt modelId="{22F847D8-599F-4228-8679-24CCFFECAE2B}" type="pres">
      <dgm:prSet presAssocID="{0F3162FA-46D6-48CF-9698-3BD3FF49481B}" presName="accent_2" presStyleCnt="0"/>
      <dgm:spPr/>
    </dgm:pt>
    <dgm:pt modelId="{8415027B-A6B1-4AFE-87DE-5264A99AF307}" type="pres">
      <dgm:prSet presAssocID="{0F3162FA-46D6-48CF-9698-3BD3FF49481B}" presName="accentRepeatNode" presStyleLbl="solidFgAcc1" presStyleIdx="1" presStyleCnt="3"/>
      <dgm:spPr/>
    </dgm:pt>
    <dgm:pt modelId="{200A6143-FA4D-48B3-B424-FC3F58EE8456}" type="pres">
      <dgm:prSet presAssocID="{20C10383-9933-4107-9D04-57AEB08AA51B}" presName="text_3" presStyleLbl="node1" presStyleIdx="2" presStyleCnt="3">
        <dgm:presLayoutVars>
          <dgm:bulletEnabled val="1"/>
        </dgm:presLayoutVars>
      </dgm:prSet>
      <dgm:spPr/>
    </dgm:pt>
    <dgm:pt modelId="{088E13D5-E7B3-4003-9A36-F84D0196AD3D}" type="pres">
      <dgm:prSet presAssocID="{20C10383-9933-4107-9D04-57AEB08AA51B}" presName="accent_3" presStyleCnt="0"/>
      <dgm:spPr/>
    </dgm:pt>
    <dgm:pt modelId="{1AEF5A31-229B-4C9C-AE41-8CD07705810E}" type="pres">
      <dgm:prSet presAssocID="{20C10383-9933-4107-9D04-57AEB08AA51B}" presName="accentRepeatNode" presStyleLbl="solidFgAcc1" presStyleIdx="2" presStyleCnt="3"/>
      <dgm:spPr/>
    </dgm:pt>
  </dgm:ptLst>
  <dgm:cxnLst>
    <dgm:cxn modelId="{3D4AA510-7F32-4989-A139-80510FBDB41E}" type="presOf" srcId="{20C10383-9933-4107-9D04-57AEB08AA51B}" destId="{200A6143-FA4D-48B3-B424-FC3F58EE8456}" srcOrd="0" destOrd="0" presId="urn:microsoft.com/office/officeart/2008/layout/VerticalCurvedList"/>
    <dgm:cxn modelId="{74878014-6567-4F84-8CE3-13CAAEB8F959}" srcId="{339348F7-C18C-44B0-AD3A-3FA66A5B4537}" destId="{20C10383-9933-4107-9D04-57AEB08AA51B}" srcOrd="2" destOrd="0" parTransId="{D5F2E416-890D-49FA-AD0B-BEE2AB8378E2}" sibTransId="{C687079B-03B8-4ABC-AD41-2F3FA4AB1642}"/>
    <dgm:cxn modelId="{BF4D635D-9F42-4279-BAFA-33412FE86736}" srcId="{339348F7-C18C-44B0-AD3A-3FA66A5B4537}" destId="{0F3162FA-46D6-48CF-9698-3BD3FF49481B}" srcOrd="1" destOrd="0" parTransId="{78932B3D-F284-4EB1-A0C7-5D6AB87B998E}" sibTransId="{85D512B6-D41C-4765-9D55-D92B60EF6E5B}"/>
    <dgm:cxn modelId="{1C312265-E809-4D01-B720-3EE08C72D2E8}" type="presOf" srcId="{339348F7-C18C-44B0-AD3A-3FA66A5B4537}" destId="{D448D709-556C-46C8-B1DE-CFB97BAF2B7D}" srcOrd="0" destOrd="0" presId="urn:microsoft.com/office/officeart/2008/layout/VerticalCurvedList"/>
    <dgm:cxn modelId="{90225B53-1ABE-493A-9A0D-09A8D7577A33}" srcId="{339348F7-C18C-44B0-AD3A-3FA66A5B4537}" destId="{23EEBF2B-B8C7-4E76-B1F5-5AC5A6540EBF}" srcOrd="0" destOrd="0" parTransId="{C2656713-8D7E-40CE-B00A-9968017D41DF}" sibTransId="{7554ABBC-6C59-4234-ACAA-8181CA28A17F}"/>
    <dgm:cxn modelId="{32B0A75A-7E9A-4E8F-9F3C-AE31EA0DA750}" type="presOf" srcId="{23EEBF2B-B8C7-4E76-B1F5-5AC5A6540EBF}" destId="{9D7899DA-B200-43F3-A30E-D68FB333A475}" srcOrd="0" destOrd="0" presId="urn:microsoft.com/office/officeart/2008/layout/VerticalCurvedList"/>
    <dgm:cxn modelId="{10300A91-0049-478A-895F-2A5437723883}" type="presOf" srcId="{7554ABBC-6C59-4234-ACAA-8181CA28A17F}" destId="{FA06B7E7-86F3-4FF9-B357-3DC6EC8CDCE4}" srcOrd="0" destOrd="0" presId="urn:microsoft.com/office/officeart/2008/layout/VerticalCurvedList"/>
    <dgm:cxn modelId="{5276E69E-D7FA-437B-A5B7-58679CDAE8E1}" type="presOf" srcId="{0F3162FA-46D6-48CF-9698-3BD3FF49481B}" destId="{54288F86-750E-4175-88C6-5BC9701EC7A4}" srcOrd="0" destOrd="0" presId="urn:microsoft.com/office/officeart/2008/layout/VerticalCurvedList"/>
    <dgm:cxn modelId="{19FB171F-973D-4C92-994A-3ACEF030584D}" type="presParOf" srcId="{D448D709-556C-46C8-B1DE-CFB97BAF2B7D}" destId="{BCBF451E-A9A6-4840-87AA-C107E7D1620A}" srcOrd="0" destOrd="0" presId="urn:microsoft.com/office/officeart/2008/layout/VerticalCurvedList"/>
    <dgm:cxn modelId="{F5018588-FEA6-481C-8F68-2F1093586014}" type="presParOf" srcId="{BCBF451E-A9A6-4840-87AA-C107E7D1620A}" destId="{6E94D7BC-9CE2-491C-ADC6-B0A0B6197721}" srcOrd="0" destOrd="0" presId="urn:microsoft.com/office/officeart/2008/layout/VerticalCurvedList"/>
    <dgm:cxn modelId="{72DB6730-A28C-41A5-BB17-39A2B41AAB12}" type="presParOf" srcId="{6E94D7BC-9CE2-491C-ADC6-B0A0B6197721}" destId="{72177765-A8CF-44E8-B236-9A69143BAF75}" srcOrd="0" destOrd="0" presId="urn:microsoft.com/office/officeart/2008/layout/VerticalCurvedList"/>
    <dgm:cxn modelId="{002ED873-1979-46FF-9352-4E95F7FD9549}" type="presParOf" srcId="{6E94D7BC-9CE2-491C-ADC6-B0A0B6197721}" destId="{FA06B7E7-86F3-4FF9-B357-3DC6EC8CDCE4}" srcOrd="1" destOrd="0" presId="urn:microsoft.com/office/officeart/2008/layout/VerticalCurvedList"/>
    <dgm:cxn modelId="{30AE4C51-9744-47BB-A144-DC07167ADB27}" type="presParOf" srcId="{6E94D7BC-9CE2-491C-ADC6-B0A0B6197721}" destId="{D6FB0571-D87B-4636-8D61-A7D8A81DC425}" srcOrd="2" destOrd="0" presId="urn:microsoft.com/office/officeart/2008/layout/VerticalCurvedList"/>
    <dgm:cxn modelId="{FE5BD60A-A3CC-4732-8AFF-261528096CE2}" type="presParOf" srcId="{6E94D7BC-9CE2-491C-ADC6-B0A0B6197721}" destId="{16E69E9B-F248-45BB-8F18-B0F8287D6936}" srcOrd="3" destOrd="0" presId="urn:microsoft.com/office/officeart/2008/layout/VerticalCurvedList"/>
    <dgm:cxn modelId="{BC9BF260-E931-46C1-97DC-519AA2ED98EB}" type="presParOf" srcId="{BCBF451E-A9A6-4840-87AA-C107E7D1620A}" destId="{9D7899DA-B200-43F3-A30E-D68FB333A475}" srcOrd="1" destOrd="0" presId="urn:microsoft.com/office/officeart/2008/layout/VerticalCurvedList"/>
    <dgm:cxn modelId="{1DE7942A-E32D-4E30-BCBB-149120179226}" type="presParOf" srcId="{BCBF451E-A9A6-4840-87AA-C107E7D1620A}" destId="{FB855105-6AA0-452A-B180-0BD21AFF9AC7}" srcOrd="2" destOrd="0" presId="urn:microsoft.com/office/officeart/2008/layout/VerticalCurvedList"/>
    <dgm:cxn modelId="{A401506D-43BD-4E4F-B46B-8FAAA54599A6}" type="presParOf" srcId="{FB855105-6AA0-452A-B180-0BD21AFF9AC7}" destId="{E25F312B-A7FC-4C25-93DE-E1A867DBFE20}" srcOrd="0" destOrd="0" presId="urn:microsoft.com/office/officeart/2008/layout/VerticalCurvedList"/>
    <dgm:cxn modelId="{2457E65B-F68F-4835-AF39-F0B0133AFE1A}" type="presParOf" srcId="{BCBF451E-A9A6-4840-87AA-C107E7D1620A}" destId="{54288F86-750E-4175-88C6-5BC9701EC7A4}" srcOrd="3" destOrd="0" presId="urn:microsoft.com/office/officeart/2008/layout/VerticalCurvedList"/>
    <dgm:cxn modelId="{46711062-A61B-4830-A1F6-A4E4051ABC4A}" type="presParOf" srcId="{BCBF451E-A9A6-4840-87AA-C107E7D1620A}" destId="{22F847D8-599F-4228-8679-24CCFFECAE2B}" srcOrd="4" destOrd="0" presId="urn:microsoft.com/office/officeart/2008/layout/VerticalCurvedList"/>
    <dgm:cxn modelId="{1A53A05F-EE6F-45F3-912B-D9A00559C4EE}" type="presParOf" srcId="{22F847D8-599F-4228-8679-24CCFFECAE2B}" destId="{8415027B-A6B1-4AFE-87DE-5264A99AF307}" srcOrd="0" destOrd="0" presId="urn:microsoft.com/office/officeart/2008/layout/VerticalCurvedList"/>
    <dgm:cxn modelId="{0B74761F-49DF-450C-898F-7AF1C8D89790}" type="presParOf" srcId="{BCBF451E-A9A6-4840-87AA-C107E7D1620A}" destId="{200A6143-FA4D-48B3-B424-FC3F58EE8456}" srcOrd="5" destOrd="0" presId="urn:microsoft.com/office/officeart/2008/layout/VerticalCurvedList"/>
    <dgm:cxn modelId="{E27574A7-A535-4C94-9DDB-D59C5A5C73CC}" type="presParOf" srcId="{BCBF451E-A9A6-4840-87AA-C107E7D1620A}" destId="{088E13D5-E7B3-4003-9A36-F84D0196AD3D}" srcOrd="6" destOrd="0" presId="urn:microsoft.com/office/officeart/2008/layout/VerticalCurvedList"/>
    <dgm:cxn modelId="{49781E14-8E47-4220-8634-16245B773F72}" type="presParOf" srcId="{088E13D5-E7B3-4003-9A36-F84D0196AD3D}" destId="{1AEF5A31-229B-4C9C-AE41-8CD0770581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6B7E7-86F3-4FF9-B357-3DC6EC8CDCE4}">
      <dsp:nvSpPr>
        <dsp:cNvPr id="0" name=""/>
        <dsp:cNvSpPr/>
      </dsp:nvSpPr>
      <dsp:spPr>
        <a:xfrm>
          <a:off x="-5240457" y="-802672"/>
          <a:ext cx="6240649" cy="6240649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899DA-B200-43F3-A30E-D68FB333A475}">
      <dsp:nvSpPr>
        <dsp:cNvPr id="0" name=""/>
        <dsp:cNvSpPr/>
      </dsp:nvSpPr>
      <dsp:spPr>
        <a:xfrm>
          <a:off x="643380" y="463530"/>
          <a:ext cx="10476465" cy="9270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855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solidFill>
                <a:schemeClr val="tx1"/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หมู่อักษรของพยัญชนะต้น </a:t>
          </a:r>
          <a:endParaRPr lang="th-TH" sz="44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43380" y="463530"/>
        <a:ext cx="10476465" cy="927061"/>
      </dsp:txXfrm>
    </dsp:sp>
    <dsp:sp modelId="{E25F312B-A7FC-4C25-93DE-E1A867DBFE20}">
      <dsp:nvSpPr>
        <dsp:cNvPr id="0" name=""/>
        <dsp:cNvSpPr/>
      </dsp:nvSpPr>
      <dsp:spPr>
        <a:xfrm>
          <a:off x="63967" y="347647"/>
          <a:ext cx="1158826" cy="1158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88F86-750E-4175-88C6-5BC9701EC7A4}">
      <dsp:nvSpPr>
        <dsp:cNvPr id="0" name=""/>
        <dsp:cNvSpPr/>
      </dsp:nvSpPr>
      <dsp:spPr>
        <a:xfrm>
          <a:off x="980367" y="1854122"/>
          <a:ext cx="10139478" cy="927061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855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ลักษณะของพยางค์ที่เป็นคำเป็นคำตาย</a:t>
          </a:r>
        </a:p>
      </dsp:txBody>
      <dsp:txXfrm>
        <a:off x="980367" y="1854122"/>
        <a:ext cx="10139478" cy="927061"/>
      </dsp:txXfrm>
    </dsp:sp>
    <dsp:sp modelId="{8415027B-A6B1-4AFE-87DE-5264A99AF307}">
      <dsp:nvSpPr>
        <dsp:cNvPr id="0" name=""/>
        <dsp:cNvSpPr/>
      </dsp:nvSpPr>
      <dsp:spPr>
        <a:xfrm>
          <a:off x="400953" y="1738239"/>
          <a:ext cx="1158826" cy="1158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A6143-FA4D-48B3-B424-FC3F58EE8456}">
      <dsp:nvSpPr>
        <dsp:cNvPr id="0" name=""/>
        <dsp:cNvSpPr/>
      </dsp:nvSpPr>
      <dsp:spPr>
        <a:xfrm>
          <a:off x="643380" y="3244713"/>
          <a:ext cx="10476465" cy="927061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855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สระเสียงสั้นหรือเสียงยาวของพยางค์ที่เป็นคำตาย</a:t>
          </a:r>
        </a:p>
      </dsp:txBody>
      <dsp:txXfrm>
        <a:off x="643380" y="3244713"/>
        <a:ext cx="10476465" cy="927061"/>
      </dsp:txXfrm>
    </dsp:sp>
    <dsp:sp modelId="{1AEF5A31-229B-4C9C-AE41-8CD07705810E}">
      <dsp:nvSpPr>
        <dsp:cNvPr id="0" name=""/>
        <dsp:cNvSpPr/>
      </dsp:nvSpPr>
      <dsp:spPr>
        <a:xfrm>
          <a:off x="63967" y="3128830"/>
          <a:ext cx="1158826" cy="1158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9B59-FE17-40D6-A5C5-2BA1F18E0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B7C90-12EF-4388-9C0A-C6B227B0B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64E36-9FB4-409F-AC50-F7657C85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F9860-A6F1-459B-9E68-201B5258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52443-6041-4CA5-AF92-76BC0A12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332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A503-E184-4C36-9D16-7E155248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17796-EFB3-4D2D-BF4B-817000387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3B7F-DE0C-4D78-9582-A193D3A7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36B8B-D9B4-49F9-AD79-38345341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FC069-CE9A-4448-81EC-DA2FD97B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183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389DA-4809-4FB2-B303-6D4E34BE4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F0B05-72C9-4F4A-A3DC-19C655BA1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A5827-3F2A-454E-B7EC-0A540719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5842E-1FAF-4C5C-9928-26C63416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05FE9-42CA-4C44-9BD1-DCBF010C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922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98E7-2F5E-4E10-9793-1F670CEB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0F56-2743-4E34-A8C6-4E4161C4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9F7AD-E6DF-46D4-9BF4-B44ECC93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98000-DDF9-4D09-B82E-43D79328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7D3F1-847B-4E39-8D53-3827BF8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44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30F1-B926-495A-9FFB-5DE95A19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20DCE-BD85-456C-A8EC-AC2E532B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BB3F9-B0B3-4C58-BCC3-3B245DE4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2ACA1-931D-4331-A1DC-F5D0DF3D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5F032-25A6-430F-A1DF-3C287077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141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9F4F-0FBD-4056-83F4-98795244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9D60-2D7E-4A29-9F97-5220B2B3E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32BB2-99EC-4A6F-8C78-7593E13DB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E1055-42C7-4BBC-B0E9-12C237E3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4E7DF-E892-4EFF-B0EB-1A7BCAA8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6FC55-039A-4241-A30C-4CD929C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007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A39F-4742-4DF8-BDEF-716C514C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0201-FF38-4958-B6E3-FECD35E1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43C7-3FAF-4E87-AE24-0D23C1000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5F7B4-1BC9-4237-A5F7-F75810B28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0E435-CE19-4CD0-BF00-3BB18949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3F2C9-ABAF-4F99-AC8B-12726C11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033687-01C5-4751-8192-3F5ACCBC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857B4-FECB-43D3-AFC2-D603EA8A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881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75FF-2DBE-45F6-A9C4-4F53F318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21AA8-69FB-4688-92AE-1B3A1F5F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A0A9E-A649-49A4-A9F7-2C3415E5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FC56D-8405-4A35-A0C1-3C9563C0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373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AFF02-EB2B-40EF-949A-A258F1A5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A440D-68E0-4EC0-827C-D4DE13E7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3FCF-7ABA-455E-9F03-33925486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0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4C9B-C20D-4EB5-9BF7-019800CC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ADE43-4EA0-4B13-8436-6BCD7E7C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B018-6163-4D9F-AE80-3C17FC87B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1187F-D5BB-4DCB-B523-9A37A03C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4E4CE-5264-4197-BF59-C9956934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F7583-8117-45F6-9545-B6E2410F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90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F6C5-A951-402E-B8C0-8060DB73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A8C75-936F-407E-B096-62FBF13EB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1DDC3-B670-46B9-B8D7-75CD774A4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4990C-4B4D-42F0-BCA0-28A1D8EE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E688E-D221-4E24-AC45-567450C8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16318-3B90-4CC8-B3FC-823718E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93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4244A-9254-42C5-B2F4-EABAD8B6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34529-72B2-49DB-93F0-63700A3BA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29692-5E62-4646-9C1C-66E01D77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6BC00-848A-4349-81F2-A732CA9F6D6F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7976-711C-49E4-A6EC-A92BD3B61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5F818-87B7-44FD-A6A8-0AA711E26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4844-6921-4704-86D4-BAC07FD470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5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1F24-62A6-4AC5-87A2-90070CB9C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526" y="15305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h-TH" sz="16600" b="1" dirty="0">
                <a:solidFill>
                  <a:srgbClr val="0033CC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มาตราตัวสะกด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466348-77A6-4924-905A-B5E71E5E65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768322-DBCC-4C04-BA1F-9C68286ADAC4}"/>
              </a:ext>
            </a:extLst>
          </p:cNvPr>
          <p:cNvSpPr/>
          <p:nvPr/>
        </p:nvSpPr>
        <p:spPr>
          <a:xfrm>
            <a:off x="565816" y="647455"/>
            <a:ext cx="11060367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60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จุดประสงค์</a:t>
            </a:r>
            <a:endParaRPr lang="en-US" sz="6000" b="1" dirty="0">
              <a:solidFill>
                <a:srgbClr val="0033CC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r>
              <a:rPr lang="th-TH" sz="4400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๑. นักเรียนสามารถอธิบายลักษณะคำเป็นคำตายได้ถูกต้อง</a:t>
            </a:r>
            <a:endParaRPr lang="en-US" sz="3200" b="1" dirty="0">
              <a:solidFill>
                <a:srgbClr val="0033CC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	๒. นักเรียนสามารถบอกสระที่เป็นเสียงสั้นเสียงยาวได้ถูกต้อง</a:t>
            </a:r>
            <a:endParaRPr lang="en-US" sz="3200" b="1" dirty="0">
              <a:solidFill>
                <a:srgbClr val="0033CC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	๓. นักเรียนสามารถจำแนกอักษรสามหมู่ได้ถูกต้อง</a:t>
            </a:r>
            <a:endParaRPr lang="en-US" sz="3200" b="1" dirty="0">
              <a:solidFill>
                <a:srgbClr val="0033CC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en-US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	</a:t>
            </a: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๔. นักเรียนสามารถผันวรรณยุกต์ได้ถูกต้อง</a:t>
            </a:r>
            <a:endParaRPr lang="en-US" sz="3200" b="1" dirty="0">
              <a:solidFill>
                <a:srgbClr val="0033CC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	๕. นักเรียนมีความรับผิดชอบต่องานที่ได้รับมอบหมาย </a:t>
            </a:r>
            <a:endParaRPr lang="en-US" sz="3200" b="1" dirty="0">
              <a:solidFill>
                <a:srgbClr val="0033CC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endParaRPr lang="en-US" sz="4400" b="1" dirty="0">
              <a:solidFill>
                <a:srgbClr val="0033CC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en-US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19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DD15A1-80E1-4094-9B5D-E831DF56F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t="24193" r="17962" b="8697"/>
          <a:stretch/>
        </p:blipFill>
        <p:spPr>
          <a:xfrm>
            <a:off x="421419" y="131263"/>
            <a:ext cx="11349161" cy="68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5F373B-BFF9-40FD-A612-4558520C2B22}"/>
              </a:ext>
            </a:extLst>
          </p:cNvPr>
          <p:cNvSpPr/>
          <p:nvPr/>
        </p:nvSpPr>
        <p:spPr>
          <a:xfrm>
            <a:off x="379829" y="0"/>
            <a:ext cx="1118381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การผันวรรณยุกต์ </a:t>
            </a:r>
            <a:r>
              <a:rPr lang="th-TH" sz="40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คือ การเปลี่ยนเสียงของคำให้สูงต่ำไปตามรูปวรรณยุกต์ที่กำกับอยู่ เพราะความหมายของคำขึ้นอยู่กับวรรณยุกต์ที่ผันไปตามเสียงนั้น ๆ การที่จะผันวรรณยุกต์ได้ขึ้นอยู่กับองค์ประกอบดังนี้</a:t>
            </a:r>
            <a:endParaRPr lang="en-US" sz="4000" b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824D9B-CF9A-49A5-907E-C331D0DA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378131"/>
              </p:ext>
            </p:extLst>
          </p:nvPr>
        </p:nvGraphicFramePr>
        <p:xfrm>
          <a:off x="628356" y="2222695"/>
          <a:ext cx="11183813" cy="463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5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953A8F-7C98-49DA-A69F-AEDDA14C7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449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69960A-BB7C-4841-A0CD-B2E2D4268F2D}"/>
              </a:ext>
            </a:extLst>
          </p:cNvPr>
          <p:cNvSpPr/>
          <p:nvPr/>
        </p:nvSpPr>
        <p:spPr>
          <a:xfrm>
            <a:off x="682487" y="258346"/>
            <a:ext cx="1082702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อักษรสูง มี 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11</a:t>
            </a: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ตัว </a:t>
            </a:r>
          </a:p>
          <a:p>
            <a:r>
              <a:rPr lang="th-TH" sz="40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 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 ฝ ถ ฐ ข ฃ ส ศ ษ ห ฉ </a:t>
            </a:r>
            <a:r>
              <a:rPr lang="th-TH" sz="40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หลักการท่องจำ คือ 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ผีฝากถุงข้าวสารให้ฉัน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CE602-B41E-411E-A6D6-9B66AD4793D1}"/>
              </a:ext>
            </a:extLst>
          </p:cNvPr>
          <p:cNvSpPr/>
          <p:nvPr/>
        </p:nvSpPr>
        <p:spPr>
          <a:xfrm>
            <a:off x="682485" y="1881056"/>
            <a:ext cx="10827025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อักษรกลาง มี 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</a:t>
            </a:r>
            <a:r>
              <a:rPr lang="th-TH" sz="44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</a:t>
            </a:r>
            <a:r>
              <a:rPr lang="th-TH" sz="44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th-TH" sz="40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 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 จ ฎ ฏ ด ต บ ป อ </a:t>
            </a:r>
            <a:r>
              <a:rPr lang="th-TH" sz="40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หลักการท่องจำ คือ 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ไก่จิกเด็กตายบนปากโอ่ง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32052-BB5A-4710-9E2D-87D74924A223}"/>
              </a:ext>
            </a:extLst>
          </p:cNvPr>
          <p:cNvSpPr/>
          <p:nvPr/>
        </p:nvSpPr>
        <p:spPr>
          <a:xfrm>
            <a:off x="682485" y="3591949"/>
            <a:ext cx="1082702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อักษรต่ำคู่ คือ อักษรต่ำที่มีอักษรสูงเป็นคู่ มี 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14</a:t>
            </a:r>
            <a:r>
              <a:rPr lang="th-TH" sz="44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</a:t>
            </a:r>
          </a:p>
          <a:p>
            <a:r>
              <a:rPr lang="th-TH" sz="36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 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 ฅ ฆ ช ซ ฌ ฑ ฒ ท ธ พ ฟ ภ </a:t>
            </a:r>
            <a:r>
              <a:rPr lang="th-TH" sz="36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ฮ  หลักการท่องจำ คือ 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พ่อค้าฟันทองซื้อช้างฮ่อ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12F077-4F83-4055-AEBA-EDB2A9A6D72B}"/>
              </a:ext>
            </a:extLst>
          </p:cNvPr>
          <p:cNvSpPr/>
          <p:nvPr/>
        </p:nvSpPr>
        <p:spPr>
          <a:xfrm>
            <a:off x="682486" y="5158022"/>
            <a:ext cx="1082702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อักษรต่ำเดี่ยว คือ พยัญชนะที่ไม่มีอักษรสูงเป็นคู่ มี 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</a:t>
            </a:r>
            <a:r>
              <a:rPr lang="th-TH" sz="44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 </a:t>
            </a:r>
          </a:p>
          <a:p>
            <a:r>
              <a:rPr lang="th-TH" sz="36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 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 ญ ณ น ม ย ร ล ว ฬ </a:t>
            </a:r>
            <a:r>
              <a:rPr lang="th-TH" sz="36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หลักการท่องจำ คือ 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งูใหญ่นอนอยู่ ณ ริมวัดโม</a:t>
            </a:r>
            <a:r>
              <a:rPr lang="th-TH" sz="36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ฬีโ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ลก</a:t>
            </a:r>
          </a:p>
        </p:txBody>
      </p:sp>
    </p:spTree>
    <p:extLst>
      <p:ext uri="{BB962C8B-B14F-4D97-AF65-F5344CB8AC3E}">
        <p14:creationId xmlns:p14="http://schemas.microsoft.com/office/powerpoint/2010/main" val="3633815320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2DB1B5-DF1F-4664-8A4B-F954CB893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29934"/>
              </p:ext>
            </p:extLst>
          </p:nvPr>
        </p:nvGraphicFramePr>
        <p:xfrm>
          <a:off x="321212" y="1395984"/>
          <a:ext cx="11549576" cy="4066032"/>
        </p:xfrm>
        <a:graphic>
          <a:graphicData uri="http://schemas.openxmlformats.org/drawingml/2006/table">
            <a:tbl>
              <a:tblPr firstRow="1" firstCol="1" bandRow="1"/>
              <a:tblGrid>
                <a:gridCol w="3413798">
                  <a:extLst>
                    <a:ext uri="{9D8B030D-6E8A-4147-A177-3AD203B41FA5}">
                      <a16:colId xmlns:a16="http://schemas.microsoft.com/office/drawing/2014/main" val="2585681106"/>
                    </a:ext>
                  </a:extLst>
                </a:gridCol>
                <a:gridCol w="1538257">
                  <a:extLst>
                    <a:ext uri="{9D8B030D-6E8A-4147-A177-3AD203B41FA5}">
                      <a16:colId xmlns:a16="http://schemas.microsoft.com/office/drawing/2014/main" val="850982523"/>
                    </a:ext>
                  </a:extLst>
                </a:gridCol>
                <a:gridCol w="1708104">
                  <a:extLst>
                    <a:ext uri="{9D8B030D-6E8A-4147-A177-3AD203B41FA5}">
                      <a16:colId xmlns:a16="http://schemas.microsoft.com/office/drawing/2014/main" val="3494730552"/>
                    </a:ext>
                  </a:extLst>
                </a:gridCol>
                <a:gridCol w="1535848">
                  <a:extLst>
                    <a:ext uri="{9D8B030D-6E8A-4147-A177-3AD203B41FA5}">
                      <a16:colId xmlns:a16="http://schemas.microsoft.com/office/drawing/2014/main" val="2512691300"/>
                    </a:ext>
                  </a:extLst>
                </a:gridCol>
                <a:gridCol w="1543075">
                  <a:extLst>
                    <a:ext uri="{9D8B030D-6E8A-4147-A177-3AD203B41FA5}">
                      <a16:colId xmlns:a16="http://schemas.microsoft.com/office/drawing/2014/main" val="751015851"/>
                    </a:ext>
                  </a:extLst>
                </a:gridCol>
                <a:gridCol w="1810494">
                  <a:extLst>
                    <a:ext uri="{9D8B030D-6E8A-4147-A177-3AD203B41FA5}">
                      <a16:colId xmlns:a16="http://schemas.microsoft.com/office/drawing/2014/main" val="7500410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       อักษร</a:t>
                      </a:r>
                      <a:endParaRPr lang="en-US" sz="44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เสียงวรรณยุกต์</a:t>
                      </a:r>
                      <a:endParaRPr lang="en-US" sz="44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สามัญ</a:t>
                      </a:r>
                      <a:endParaRPr lang="en-US" sz="44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เอก</a:t>
                      </a:r>
                      <a:endParaRPr lang="en-US" sz="44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โท</a:t>
                      </a:r>
                      <a:endParaRPr lang="en-US" sz="44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ตรี</a:t>
                      </a:r>
                      <a:endParaRPr lang="en-US" sz="44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จัตวา</a:t>
                      </a:r>
                      <a:endParaRPr lang="en-US" sz="44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09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อักษรกลาง</a:t>
                      </a:r>
                      <a:endParaRPr lang="en-US" sz="4400" b="1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ปา</a:t>
                      </a:r>
                      <a:endParaRPr lang="en-US" sz="4800" b="1" dirty="0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ป่า</a:t>
                      </a:r>
                      <a:endParaRPr lang="en-US" sz="4800" b="1" dirty="0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ป้า</a:t>
                      </a:r>
                      <a:endParaRPr lang="en-US" sz="4800" b="1" dirty="0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ป๊า</a:t>
                      </a:r>
                      <a:endParaRPr lang="en-US" sz="4800" b="1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ป๋า</a:t>
                      </a:r>
                      <a:endParaRPr lang="en-US" sz="4800" b="1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92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อักษรสูง</a:t>
                      </a:r>
                      <a:endParaRPr lang="en-US" sz="4400" b="1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48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ข่า</a:t>
                      </a:r>
                      <a:endParaRPr lang="en-US" sz="4800" b="1" dirty="0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ข้า</a:t>
                      </a:r>
                      <a:endParaRPr lang="en-US" sz="4800" b="1" dirty="0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48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ข้า</a:t>
                      </a:r>
                      <a:endParaRPr lang="en-US" sz="4800" b="1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4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อักษรต่ำ</a:t>
                      </a:r>
                      <a:endParaRPr lang="en-US" sz="4400" b="1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คา</a:t>
                      </a:r>
                      <a:endParaRPr lang="en-US" sz="4800" b="1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4800" b="1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ค่า</a:t>
                      </a:r>
                      <a:endParaRPr lang="en-US" sz="4800" b="1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8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ค้า</a:t>
                      </a:r>
                      <a:endParaRPr lang="en-US" sz="4800" b="1" dirty="0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48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4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7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B39B82-8923-4B42-BD13-AB7F96A02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8" y="316362"/>
            <a:ext cx="10711929" cy="6541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F97437-3297-49D5-A4A4-EE54953C6DEC}"/>
              </a:ext>
            </a:extLst>
          </p:cNvPr>
          <p:cNvSpPr txBox="1"/>
          <p:nvPr/>
        </p:nvSpPr>
        <p:spPr>
          <a:xfrm>
            <a:off x="974438" y="492369"/>
            <a:ext cx="51215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สระเสียงสั้น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B8DC3-40FD-44FE-872A-CA8DF53FEC1B}"/>
              </a:ext>
            </a:extLst>
          </p:cNvPr>
          <p:cNvSpPr txBox="1"/>
          <p:nvPr/>
        </p:nvSpPr>
        <p:spPr>
          <a:xfrm>
            <a:off x="6231989" y="492369"/>
            <a:ext cx="533165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สระเสียงยาว</a:t>
            </a:r>
          </a:p>
        </p:txBody>
      </p:sp>
    </p:spTree>
    <p:extLst>
      <p:ext uri="{BB962C8B-B14F-4D97-AF65-F5344CB8AC3E}">
        <p14:creationId xmlns:p14="http://schemas.microsoft.com/office/powerpoint/2010/main" val="7801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C8C5BB-1F6B-4BEA-B01B-4C57A9072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24261"/>
              </p:ext>
            </p:extLst>
          </p:nvPr>
        </p:nvGraphicFramePr>
        <p:xfrm>
          <a:off x="363415" y="274320"/>
          <a:ext cx="11465170" cy="6309360"/>
        </p:xfrm>
        <a:graphic>
          <a:graphicData uri="http://schemas.openxmlformats.org/drawingml/2006/table">
            <a:tbl>
              <a:tblPr firstRow="1" firstCol="1" bandRow="1"/>
              <a:tblGrid>
                <a:gridCol w="5732585">
                  <a:extLst>
                    <a:ext uri="{9D8B030D-6E8A-4147-A177-3AD203B41FA5}">
                      <a16:colId xmlns:a16="http://schemas.microsoft.com/office/drawing/2014/main" val="2886716367"/>
                    </a:ext>
                  </a:extLst>
                </a:gridCol>
                <a:gridCol w="5732585">
                  <a:extLst>
                    <a:ext uri="{9D8B030D-6E8A-4147-A177-3AD203B41FA5}">
                      <a16:colId xmlns:a16="http://schemas.microsoft.com/office/drawing/2014/main" val="2536749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0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คำเป็น</a:t>
                      </a:r>
                      <a:endParaRPr lang="en-US" sz="40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000" b="1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คำตาย</a:t>
                      </a:r>
                      <a:endParaRPr lang="en-US" sz="40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24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0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คที่ประสมด้วยสระเสียงยาวและไม่มีตัวสะกด เช่น </a:t>
                      </a:r>
                      <a:r>
                        <a:rPr lang="th-TH" sz="40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ปู่ พ่อ แม่ พอ รอ ขอ พี่ </a:t>
                      </a:r>
                      <a:endParaRPr lang="en-US" sz="4000" b="1" dirty="0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0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คำที่ประสมด้วยสระเสียงสั้นและไม่มีตัวสะกด เช่น </a:t>
                      </a:r>
                      <a:r>
                        <a:rPr lang="th-TH" sz="40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ดุ พระ จะ เกาะ </a:t>
                      </a:r>
                      <a:endParaRPr lang="en-US" sz="4000" b="1" dirty="0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76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0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คำที่มีตัวสะกด</a:t>
                      </a:r>
                      <a:r>
                        <a:rPr lang="th-TH" sz="4000" b="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แม่กง แม่กน แม่กม แม่เกย และแม่เกอว</a:t>
                      </a:r>
                      <a:r>
                        <a:rPr lang="th-TH" sz="40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เช่น </a:t>
                      </a:r>
                      <a:r>
                        <a:rPr lang="th-TH" sz="40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สาว ยาม รวย ดวง กัน เริ่ม</a:t>
                      </a:r>
                      <a:r>
                        <a:rPr lang="th-TH" sz="40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</a:t>
                      </a:r>
                      <a:endParaRPr lang="en-US" sz="40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0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คำที่มีตัวสะกดแม่กก แม่กด แม่กบ เช่น </a:t>
                      </a:r>
                      <a:r>
                        <a:rPr lang="th-TH" sz="40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ลูก ปลุก มีด จบ </a:t>
                      </a:r>
                      <a:endParaRPr lang="en-US" sz="4000" b="1" dirty="0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57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40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คำที่ประสมด้วยสระ อำ ไอ ใอ เอา เพราะมีเสียงตัวสะกดแม่กม แม่เกย แม่เกอว เช่น      </a:t>
                      </a:r>
                      <a:r>
                        <a:rPr lang="th-TH" sz="40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ใจ (</a:t>
                      </a:r>
                      <a:r>
                        <a:rPr lang="th-TH" sz="4000" b="1" dirty="0" err="1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จัย</a:t>
                      </a:r>
                      <a:r>
                        <a:rPr lang="th-TH" sz="40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) จำ (</a:t>
                      </a:r>
                      <a:r>
                        <a:rPr lang="th-TH" sz="4000" b="1" dirty="0" err="1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จัม</a:t>
                      </a:r>
                      <a:r>
                        <a:rPr lang="th-TH" sz="40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) ไป (</a:t>
                      </a:r>
                      <a:r>
                        <a:rPr lang="th-TH" sz="4000" b="1" dirty="0" err="1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ปัย</a:t>
                      </a:r>
                      <a:r>
                        <a:rPr lang="th-TH" sz="4000" b="1" dirty="0">
                          <a:solidFill>
                            <a:srgbClr val="0033CC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)</a:t>
                      </a:r>
                      <a:endParaRPr lang="en-US" sz="4000" b="1" dirty="0">
                        <a:solidFill>
                          <a:srgbClr val="0033CC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40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907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4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5D801-687E-49CF-92D0-C56CE9E7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277"/>
            <a:ext cx="6119446" cy="6119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EB886D-CC5D-414A-88E0-F7210F79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54" y="369277"/>
            <a:ext cx="6119446" cy="611944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4F35FB-65C3-4623-B1EE-D311D8743C51}"/>
              </a:ext>
            </a:extLst>
          </p:cNvPr>
          <p:cNvCxnSpPr>
            <a:cxnSpLocks/>
          </p:cNvCxnSpPr>
          <p:nvPr/>
        </p:nvCxnSpPr>
        <p:spPr>
          <a:xfrm>
            <a:off x="5950634" y="369277"/>
            <a:ext cx="0" cy="61194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E74D-03C1-48A4-9755-EFF4261C4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3" t="23988" r="4461" b="11160"/>
          <a:stretch/>
        </p:blipFill>
        <p:spPr>
          <a:xfrm>
            <a:off x="112781" y="590843"/>
            <a:ext cx="11966437" cy="59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768322-DBCC-4C04-BA1F-9C68286ADAC4}"/>
              </a:ext>
            </a:extLst>
          </p:cNvPr>
          <p:cNvSpPr/>
          <p:nvPr/>
        </p:nvSpPr>
        <p:spPr>
          <a:xfrm>
            <a:off x="1511462" y="1294569"/>
            <a:ext cx="9422296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60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จุดประสงค์</a:t>
            </a:r>
            <a:endParaRPr lang="en-US" sz="6000" b="1" dirty="0">
              <a:solidFill>
                <a:srgbClr val="0033CC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๑.	นักเรียนสามารถอธิบายลักษณะของตัวสะกดได้ถูกต้อง 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๒. นักเรียนสามารถจำแนกมาตราตัวสะกดได้ถูกต้อง </a:t>
            </a:r>
            <a:r>
              <a:rPr lang="en-US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๓. นักเรียนมีความรับผิดชอบต่องานที่ได้รับมอบหมาย</a:t>
            </a:r>
            <a:endParaRPr lang="en-US" sz="4400" b="1" dirty="0">
              <a:solidFill>
                <a:srgbClr val="0033CC"/>
              </a:solidFill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en-US" sz="4400" b="1" dirty="0">
                <a:solidFill>
                  <a:srgbClr val="0033CC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25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A29B6F-26CE-40E4-A75F-B321F96ED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9" t="23988" r="20846" b="6851"/>
          <a:stretch/>
        </p:blipFill>
        <p:spPr>
          <a:xfrm>
            <a:off x="1160606" y="0"/>
            <a:ext cx="10289870" cy="70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940F0C-DAD4-4BA1-B097-E41AD5CBACC5}"/>
              </a:ext>
            </a:extLst>
          </p:cNvPr>
          <p:cNvSpPr/>
          <p:nvPr/>
        </p:nvSpPr>
        <p:spPr>
          <a:xfrm>
            <a:off x="874542" y="388722"/>
            <a:ext cx="1044291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60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มาตราตัวสะกด </a:t>
            </a:r>
            <a:r>
              <a:rPr lang="th-TH" sz="40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หมายถึง รูปพยัญชนะที่เป็นตัวสะกดแทนเสียงพยัญชนะท้ายมี ๘ แม่ ได้แก่ แม่กง แม่กม แม่เกย แม่เกอว แม่กก แม่กน          แม่กบ และแม่กด</a:t>
            </a:r>
            <a:endParaRPr lang="en-US" sz="40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97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923C089-6212-4FBF-B4B1-314A6BAC3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778" y="1430313"/>
            <a:ext cx="9906000" cy="47313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7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หาว ราง คราม เฉลย ปลิว วาง ยาม คิ้ว  เคย ห่าง  ลิง ก้ม เลย เรียง ลม ปลาย ยาย แมว ยอม ดาว</a:t>
            </a:r>
            <a:endParaRPr lang="en-US" sz="7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2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791BBE-1940-4823-AC5A-61BE2DE1F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42364"/>
              </p:ext>
            </p:extLst>
          </p:nvPr>
        </p:nvGraphicFramePr>
        <p:xfrm>
          <a:off x="841912" y="263977"/>
          <a:ext cx="10778001" cy="6169152"/>
        </p:xfrm>
        <a:graphic>
          <a:graphicData uri="http://schemas.openxmlformats.org/drawingml/2006/table">
            <a:tbl>
              <a:tblPr firstRow="1" firstCol="1" bandRow="1"/>
              <a:tblGrid>
                <a:gridCol w="2027450">
                  <a:extLst>
                    <a:ext uri="{9D8B030D-6E8A-4147-A177-3AD203B41FA5}">
                      <a16:colId xmlns:a16="http://schemas.microsoft.com/office/drawing/2014/main" val="1518735065"/>
                    </a:ext>
                  </a:extLst>
                </a:gridCol>
                <a:gridCol w="5157087">
                  <a:extLst>
                    <a:ext uri="{9D8B030D-6E8A-4147-A177-3AD203B41FA5}">
                      <a16:colId xmlns:a16="http://schemas.microsoft.com/office/drawing/2014/main" val="2893779518"/>
                    </a:ext>
                  </a:extLst>
                </a:gridCol>
                <a:gridCol w="3593464">
                  <a:extLst>
                    <a:ext uri="{9D8B030D-6E8A-4147-A177-3AD203B41FA5}">
                      <a16:colId xmlns:a16="http://schemas.microsoft.com/office/drawing/2014/main" val="1302213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b="1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มาตราตัวสะกด</a:t>
                      </a:r>
                      <a:endParaRPr lang="en-US" sz="320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b="1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รูปพยัญชนะที่ใช้สะกด</a:t>
                      </a:r>
                      <a:endParaRPr lang="en-US" sz="320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b="1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ตัวอย่างคำ</a:t>
                      </a:r>
                      <a:endParaRPr lang="en-US" sz="320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79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มาตราแม่กก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ได้แก่คำที่มี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ก ข ค ฆ 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เป็นตัวสะกด แต่ออกเสียงเหมือน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ก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สะกด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เผือ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ก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น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ก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เม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ฆ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เล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ข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โร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ค 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167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มาตราแม่กด</a:t>
                      </a:r>
                      <a:endParaRPr lang="en-US" sz="320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ได้แก่คำที่มี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ด จ ช ซ ฎ ฏ ฐ ฑ ฒ ต ถ ท ธ ศ ษ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และ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ส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เป็นตัวสะกด แต่ออกเสียงเหมือน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ด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สะกด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เบ็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ด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เสร็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จ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โค้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ช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ก๊า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ซ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ก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ฎ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ปราก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ฏ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อู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ฐ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ครุ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ฑ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พั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ฒ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นา จิ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ต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ร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ถ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บ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ท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บา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ท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เป็นต้น 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7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มาตราแม่กบ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ได้แก่คำที่มี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บ ป พ ฟ ภ</a:t>
                      </a: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เป็นตัวสะกด แต่ออกเสียงเหมือน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บ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สะกด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กรา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บ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สา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ป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ศ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พ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กรา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ฟ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ลา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ภ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96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มาตราแม่กน</a:t>
                      </a:r>
                      <a:endParaRPr lang="en-US" sz="320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ได้แก่คำที่มี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น ญ ณ ร ล ฬ 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เป็นตัวสะกด แต่ออกเสียงเหมือน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น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สะกด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เรีย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น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ชำนา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ญ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ญา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ณ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คว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ร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 จักรวา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ล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จุ</a:t>
                      </a:r>
                      <a:r>
                        <a:rPr lang="th-TH" sz="3200" u="sng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ฬ</a:t>
                      </a:r>
                      <a:r>
                        <a:rPr lang="th-TH" sz="3200" dirty="0"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า</a:t>
                      </a:r>
                      <a:endParaRPr lang="en-US" sz="32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9643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11C6E1F-3484-4B87-9C7D-5DE4BFD3A228}"/>
              </a:ext>
            </a:extLst>
          </p:cNvPr>
          <p:cNvSpPr/>
          <p:nvPr/>
        </p:nvSpPr>
        <p:spPr>
          <a:xfrm>
            <a:off x="8102991" y="900332"/>
            <a:ext cx="2700997" cy="7877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B5C701-F931-44E2-99B3-F46BB951FC22}"/>
              </a:ext>
            </a:extLst>
          </p:cNvPr>
          <p:cNvSpPr/>
          <p:nvPr/>
        </p:nvSpPr>
        <p:spPr>
          <a:xfrm>
            <a:off x="8102991" y="2037470"/>
            <a:ext cx="3516922" cy="1507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E8FFFD-F3D9-44CB-9B7B-C6B8BB5B4193}"/>
              </a:ext>
            </a:extLst>
          </p:cNvPr>
          <p:cNvSpPr/>
          <p:nvPr/>
        </p:nvSpPr>
        <p:spPr>
          <a:xfrm>
            <a:off x="8102991" y="3725592"/>
            <a:ext cx="2869809" cy="6309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E3C2C3-E68A-4A73-8073-9E3F3FBB9BF1}"/>
              </a:ext>
            </a:extLst>
          </p:cNvPr>
          <p:cNvSpPr/>
          <p:nvPr/>
        </p:nvSpPr>
        <p:spPr>
          <a:xfrm>
            <a:off x="8102991" y="4763891"/>
            <a:ext cx="3516922" cy="1669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30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9545EDE-E6C2-4F1F-967C-C75CEB4706D3}"/>
              </a:ext>
            </a:extLst>
          </p:cNvPr>
          <p:cNvSpPr/>
          <p:nvPr/>
        </p:nvSpPr>
        <p:spPr>
          <a:xfrm>
            <a:off x="784937" y="401861"/>
            <a:ext cx="2560320" cy="254625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04C722-6E65-46E3-8CCC-A7098F44B5AC}"/>
              </a:ext>
            </a:extLst>
          </p:cNvPr>
          <p:cNvSpPr/>
          <p:nvPr/>
        </p:nvSpPr>
        <p:spPr>
          <a:xfrm>
            <a:off x="4965796" y="320506"/>
            <a:ext cx="2560320" cy="254625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เก้า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9BD35C-41C8-405B-9ED3-B33037379C0C}"/>
              </a:ext>
            </a:extLst>
          </p:cNvPr>
          <p:cNvSpPr/>
          <p:nvPr/>
        </p:nvSpPr>
        <p:spPr>
          <a:xfrm>
            <a:off x="9146656" y="401861"/>
            <a:ext cx="2560320" cy="254625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43C07C-7086-413E-8675-634D9C148ED9}"/>
              </a:ext>
            </a:extLst>
          </p:cNvPr>
          <p:cNvSpPr/>
          <p:nvPr/>
        </p:nvSpPr>
        <p:spPr>
          <a:xfrm>
            <a:off x="976177" y="2948113"/>
            <a:ext cx="2101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9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 New" panose="020B0500040200020003" pitchFamily="34" charset="-34"/>
              </a:rPr>
              <a:t>(</a:t>
            </a:r>
            <a:r>
              <a:rPr lang="th-TH" sz="96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 New" panose="020B0500040200020003" pitchFamily="34" charset="-34"/>
              </a:rPr>
              <a:t>จัม</a:t>
            </a:r>
            <a:r>
              <a:rPr lang="th-TH" sz="9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 New" panose="020B0500040200020003" pitchFamily="34" charset="-34"/>
              </a:rPr>
              <a:t>) 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93006F-AD0B-42F1-919A-8CD3556F543F}"/>
              </a:ext>
            </a:extLst>
          </p:cNvPr>
          <p:cNvSpPr/>
          <p:nvPr/>
        </p:nvSpPr>
        <p:spPr>
          <a:xfrm>
            <a:off x="5165497" y="2948113"/>
            <a:ext cx="2276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9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 New" panose="020B0500040200020003" pitchFamily="34" charset="-34"/>
              </a:rPr>
              <a:t>(ก้าว) 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12440B-598A-4953-A1B9-141A4A0252B1}"/>
              </a:ext>
            </a:extLst>
          </p:cNvPr>
          <p:cNvSpPr/>
          <p:nvPr/>
        </p:nvSpPr>
        <p:spPr>
          <a:xfrm>
            <a:off x="9430664" y="2948113"/>
            <a:ext cx="2048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9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 New" panose="020B0500040200020003" pitchFamily="34" charset="-34"/>
              </a:rPr>
              <a:t>(นัย) 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18D3E-AFBC-4899-B995-E599BE479A02}"/>
              </a:ext>
            </a:extLst>
          </p:cNvPr>
          <p:cNvSpPr/>
          <p:nvPr/>
        </p:nvSpPr>
        <p:spPr>
          <a:xfrm>
            <a:off x="159434" y="4669524"/>
            <a:ext cx="1187313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4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	เป็นคำที่อยู่ในมาตราแม่ ก กา เพราะเป็นคำที่มีสระเกิน ได้แก่ </a:t>
            </a:r>
            <a:r>
              <a:rPr lang="th-TH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อำ ไอ              ใอ เอา</a:t>
            </a:r>
            <a:r>
              <a:rPr lang="th-TH" sz="4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) </a:t>
            </a:r>
            <a:r>
              <a:rPr lang="th-TH" sz="4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เมื่ออ่านออกเสียงจะพบว่ามีตัวสะกด</a:t>
            </a:r>
            <a:endParaRPr lang="en-US" sz="44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42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7332DD-F36D-46B4-8032-66F22AE32B74}"/>
              </a:ext>
            </a:extLst>
          </p:cNvPr>
          <p:cNvSpPr/>
          <p:nvPr/>
        </p:nvSpPr>
        <p:spPr>
          <a:xfrm>
            <a:off x="682752" y="624668"/>
            <a:ext cx="10504799" cy="2428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6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พยัญชนะที่ไม่ใช้เป็นตัวสะกดในภาษาไทย 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6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มีอยู่ ๘ ตัว ได้แก่ ฃ ฅ ฉ ฌ ผ ฝ  ห ฮ เป็นต้น</a:t>
            </a:r>
            <a:endParaRPr lang="en-US" sz="66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37621-1A46-4CE3-846E-19175D565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03" y="3804976"/>
            <a:ext cx="2373433" cy="31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1F24-62A6-4AC5-87A2-90070CB9C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495" y="1457251"/>
            <a:ext cx="10475742" cy="2387600"/>
          </a:xfrm>
        </p:spPr>
        <p:txBody>
          <a:bodyPr>
            <a:normAutofit fontScale="90000"/>
          </a:bodyPr>
          <a:lstStyle/>
          <a:p>
            <a:r>
              <a:rPr lang="th-TH" sz="16600" b="1" dirty="0">
                <a:solidFill>
                  <a:srgbClr val="0033CC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การผันวรรณยุกต์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DDA6C-2F7D-4B9B-8633-BFF6C1824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6949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By </a:t>
            </a:r>
            <a:r>
              <a:rPr lang="th-TH" sz="4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ครู</a:t>
            </a:r>
            <a:r>
              <a:rPr lang="th-TH" sz="48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อัศนี</a:t>
            </a:r>
            <a:r>
              <a:rPr lang="th-TH" sz="4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ภาค</a:t>
            </a:r>
            <a:r>
              <a:rPr lang="th-TH" sz="48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ิน</a:t>
            </a:r>
            <a:endParaRPr lang="th-TH" sz="4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45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701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TH Krub</vt:lpstr>
      <vt:lpstr>TH Sarabun New</vt:lpstr>
      <vt:lpstr>Office Theme</vt:lpstr>
      <vt:lpstr>มาตราตัวสะกด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การผันวรรณยุกต์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มาตราตัวสะกด</dc:title>
  <dc:creator>admin</dc:creator>
  <cp:lastModifiedBy>User</cp:lastModifiedBy>
  <cp:revision>42</cp:revision>
  <dcterms:created xsi:type="dcterms:W3CDTF">2020-07-19T16:37:36Z</dcterms:created>
  <dcterms:modified xsi:type="dcterms:W3CDTF">2021-06-22T05:55:26Z</dcterms:modified>
</cp:coreProperties>
</file>