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257" r:id="rId3"/>
    <p:sldId id="258" r:id="rId4"/>
    <p:sldId id="275" r:id="rId5"/>
    <p:sldId id="256" r:id="rId6"/>
    <p:sldId id="259" r:id="rId7"/>
    <p:sldId id="260" r:id="rId8"/>
    <p:sldId id="276" r:id="rId9"/>
    <p:sldId id="261" r:id="rId10"/>
    <p:sldId id="262" r:id="rId11"/>
    <p:sldId id="278" r:id="rId12"/>
    <p:sldId id="284" r:id="rId13"/>
    <p:sldId id="285" r:id="rId14"/>
    <p:sldId id="267" r:id="rId15"/>
    <p:sldId id="268" r:id="rId16"/>
    <p:sldId id="270" r:id="rId17"/>
    <p:sldId id="272" r:id="rId18"/>
    <p:sldId id="273" r:id="rId19"/>
    <p:sldId id="286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7A3B"/>
    <a:srgbClr val="FCDA84"/>
    <a:srgbClr val="ECBF84"/>
    <a:srgbClr val="B1EE84"/>
    <a:srgbClr val="EAAD88"/>
    <a:srgbClr val="B7EEB4"/>
    <a:srgbClr val="E6915C"/>
    <a:srgbClr val="FF9999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0EC24-3D45-4671-948D-F3EF6E547272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053CE-B8DC-4BE0-81FE-BB808EB17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8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053CE-B8DC-4BE0-81FE-BB808EB17D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2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4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2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0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1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5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4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4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5D2FD-B8B2-4EFC-B47C-EE282F00A388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F477-0C40-4297-9ED4-9A20BED93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microsoft.com/office/2007/relationships/hdphoto" Target="../media/hdphoto1.wdp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microsoft.com/office/2007/relationships/hdphoto" Target="../media/hdphoto8.wdp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slide" Target="slide6.xml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14.xml"/><Relationship Id="rId7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648200" y="14748"/>
            <a:ext cx="44958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ทายสิ...อะไรเอ่ย</a:t>
            </a:r>
            <a:r>
              <a:rPr lang="en-US" sz="72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รูปหกเหลี่ยม 5">
            <a:hlinkClick r:id="rId2" action="ppaction://hlinksldjump"/>
          </p:cNvPr>
          <p:cNvSpPr/>
          <p:nvPr/>
        </p:nvSpPr>
        <p:spPr>
          <a:xfrm>
            <a:off x="228600" y="152400"/>
            <a:ext cx="838200" cy="685800"/>
          </a:xfrm>
          <a:prstGeom prst="hexagon">
            <a:avLst/>
          </a:prstGeom>
          <a:solidFill>
            <a:srgbClr val="B7EEB4"/>
          </a:solidFill>
          <a:ln w="57150">
            <a:solidFill>
              <a:srgbClr val="B7EEB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ลูกศรขวา 6">
            <a:hlinkClick r:id="rId3" action="ppaction://hlinksldjump"/>
          </p:cNvPr>
          <p:cNvSpPr/>
          <p:nvPr/>
        </p:nvSpPr>
        <p:spPr>
          <a:xfrm>
            <a:off x="7788852" y="5715000"/>
            <a:ext cx="1020041" cy="762000"/>
          </a:xfrm>
          <a:prstGeom prst="rightArrow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86343"/>
            <a:ext cx="3341323" cy="214285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43342"/>
            <a:ext cx="3470560" cy="2225739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1066800" y="11430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35380" y="11430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976253" y="11430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424053" y="11430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858000" y="11430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๕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066800" y="24384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535380" y="24384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976253" y="24384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๘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5424053" y="24384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๙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6858000" y="24384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๑๐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66800" y="37338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๑๑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514600" y="37338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๑๒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3955473" y="37338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๑๓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5403273" y="37338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๑๔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851073" y="3733800"/>
            <a:ext cx="1447800" cy="1295400"/>
          </a:xfrm>
          <a:prstGeom prst="rect">
            <a:avLst/>
          </a:prstGeom>
          <a:solidFill>
            <a:srgbClr val="FCDA8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๑๕</a:t>
            </a:r>
            <a:endParaRPr lang="en-US" sz="48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44057-24F3-4845-842C-5594518838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2" b="100000" l="9987" r="89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32500"/>
          <a:stretch/>
        </p:blipFill>
        <p:spPr>
          <a:xfrm>
            <a:off x="-76200" y="4572000"/>
            <a:ext cx="1829746" cy="2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34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629400" y="0"/>
            <a:ext cx="2514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จดหมายส่วนตัว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655679"/>
              </p:ext>
            </p:extLst>
          </p:nvPr>
        </p:nvGraphicFramePr>
        <p:xfrm>
          <a:off x="767740" y="1310640"/>
          <a:ext cx="8071460" cy="3017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5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solidFill>
                            <a:schemeClr val="tx1"/>
                          </a:solidFill>
                        </a:rPr>
                        <a:t>คำขึ้นต้น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>
                          <a:solidFill>
                            <a:schemeClr val="tx1"/>
                          </a:solidFill>
                        </a:rPr>
                        <a:t>คำลงท้าย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กราบเท้า คุณ</a:t>
                      </a:r>
                      <a:r>
                        <a:rPr lang="th-TH" sz="3200" dirty="0">
                          <a:ln w="6350">
                            <a:solidFill>
                              <a:srgbClr val="C00000"/>
                            </a:solidFill>
                          </a:ln>
                          <a:solidFill>
                            <a:srgbClr val="FF3300"/>
                          </a:solidFill>
                        </a:rPr>
                        <a:t>พ่อคุณแม่</a:t>
                      </a:r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ที่รักยิ่ง</a:t>
                      </a:r>
                      <a:endParaRPr lang="en-US" sz="320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รักเคารพและคิดถึงมากเสมอ</a:t>
                      </a:r>
                      <a:endParaRPr lang="en-US" sz="320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เรียน</a:t>
                      </a:r>
                      <a:r>
                        <a:rPr lang="th-TH" sz="3200" dirty="0">
                          <a:ln w="6350">
                            <a:solidFill>
                              <a:srgbClr val="C00000"/>
                            </a:solidFill>
                          </a:ln>
                          <a:solidFill>
                            <a:srgbClr val="FF3300"/>
                          </a:solidFill>
                        </a:rPr>
                        <a:t> คุณครู</a:t>
                      </a:r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สายหยุดที่เคารพ</a:t>
                      </a:r>
                      <a:endParaRPr lang="en-US" sz="320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ลำลึกพระคุณเสมอ</a:t>
                      </a:r>
                      <a:endParaRPr lang="en-US" sz="320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ถึง น้องแตงโม</a:t>
                      </a:r>
                      <a:r>
                        <a:rPr lang="th-TH" sz="3200" dirty="0">
                          <a:ln w="6350">
                            <a:solidFill>
                              <a:srgbClr val="C00000"/>
                            </a:solidFill>
                          </a:ln>
                          <a:solidFill>
                            <a:srgbClr val="FF3300"/>
                          </a:solidFill>
                        </a:rPr>
                        <a:t>หลาน</a:t>
                      </a:r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รัก</a:t>
                      </a:r>
                      <a:endParaRPr lang="en-US" sz="320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รักเสมอ</a:t>
                      </a:r>
                      <a:endParaRPr lang="en-US" sz="320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ตำลึง </a:t>
                      </a:r>
                      <a:r>
                        <a:rPr lang="th-TH" sz="3200" dirty="0">
                          <a:ln w="6350">
                            <a:solidFill>
                              <a:srgbClr val="C00000"/>
                            </a:solidFill>
                          </a:ln>
                          <a:solidFill>
                            <a:srgbClr val="FF3300"/>
                          </a:solidFill>
                        </a:rPr>
                        <a:t>เพื่อน</a:t>
                      </a:r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รัก	</a:t>
                      </a:r>
                      <a:endParaRPr lang="en-US" sz="320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n w="635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รักและคิดถึงเพื่อนเสมอ</a:t>
                      </a:r>
                      <a:endParaRPr lang="en-US" sz="3200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" y="4188104"/>
            <a:ext cx="1911927" cy="2628078"/>
          </a:xfrm>
          <a:prstGeom prst="rect">
            <a:avLst/>
          </a:prstGeom>
        </p:spPr>
      </p:pic>
      <p:sp>
        <p:nvSpPr>
          <p:cNvPr id="11" name="ลูกศรขวา 10">
            <a:hlinkClick r:id="rId3" action="ppaction://hlinksldjump"/>
          </p:cNvPr>
          <p:cNvSpPr/>
          <p:nvPr/>
        </p:nvSpPr>
        <p:spPr>
          <a:xfrm>
            <a:off x="8115300" y="5943600"/>
            <a:ext cx="723900" cy="609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ลูกศรซ้าย 11">
            <a:hlinkClick r:id="rId4" action="ppaction://hlinksldjump"/>
          </p:cNvPr>
          <p:cNvSpPr/>
          <p:nvPr/>
        </p:nvSpPr>
        <p:spPr>
          <a:xfrm>
            <a:off x="7095260" y="5969287"/>
            <a:ext cx="753340" cy="55822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รูปหกเหลี่ยม 12">
            <a:hlinkClick r:id="rId5" action="ppaction://hlinksldjump"/>
          </p:cNvPr>
          <p:cNvSpPr/>
          <p:nvPr/>
        </p:nvSpPr>
        <p:spPr>
          <a:xfrm>
            <a:off x="152400" y="1524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>
            <a:off x="2667000" y="5245387"/>
            <a:ext cx="762000" cy="1241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0870" y="4713982"/>
            <a:ext cx="5185930" cy="1077218"/>
          </a:xfrm>
          <a:prstGeom prst="rect">
            <a:avLst/>
          </a:prstGeom>
          <a:solidFill>
            <a:srgbClr val="CCFFCC">
              <a:alpha val="40000"/>
            </a:srgbClr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กราบ...ที่เคารพ(อย่างสูง)</a:t>
            </a:r>
          </a:p>
          <a:p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ด้วยความเคารพอย่างสูง</a:t>
            </a:r>
          </a:p>
        </p:txBody>
      </p:sp>
      <p:sp>
        <p:nvSpPr>
          <p:cNvPr id="7" name="วงเล็บปีกกาขวา 6"/>
          <p:cNvSpPr/>
          <p:nvPr/>
        </p:nvSpPr>
        <p:spPr>
          <a:xfrm>
            <a:off x="6324600" y="4953000"/>
            <a:ext cx="304800" cy="588563"/>
          </a:xfrm>
          <a:prstGeom prst="rightBrac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28980" y="4953000"/>
            <a:ext cx="1828800" cy="584775"/>
          </a:xfrm>
          <a:prstGeom prst="rect">
            <a:avLst/>
          </a:prstGeom>
          <a:solidFill>
            <a:srgbClr val="CCFFCC">
              <a:alpha val="40000"/>
            </a:srgbClr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ลุง ป้าน้า อา </a:t>
            </a:r>
          </a:p>
        </p:txBody>
      </p:sp>
      <p:cxnSp>
        <p:nvCxnSpPr>
          <p:cNvPr id="17" name="ลูกศรเชื่อมต่อแบบตรง 16"/>
          <p:cNvCxnSpPr/>
          <p:nvPr/>
        </p:nvCxnSpPr>
        <p:spPr>
          <a:xfrm flipV="1">
            <a:off x="1562100" y="990600"/>
            <a:ext cx="0" cy="114300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79418" y="398898"/>
            <a:ext cx="1828800" cy="584775"/>
          </a:xfrm>
          <a:prstGeom prst="rect">
            <a:avLst/>
          </a:prstGeom>
          <a:solidFill>
            <a:srgbClr val="CCFFCC">
              <a:alpha val="40000"/>
            </a:srgbClr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ปู่ ย่า ตา ยาย</a:t>
            </a:r>
          </a:p>
        </p:txBody>
      </p:sp>
    </p:spTree>
    <p:extLst>
      <p:ext uri="{BB962C8B-B14F-4D97-AF65-F5344CB8AC3E}">
        <p14:creationId xmlns:p14="http://schemas.microsoft.com/office/powerpoint/2010/main" val="25563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1493"/>
            <a:ext cx="8305800" cy="6740307"/>
          </a:xfrm>
          <a:prstGeom prst="rect">
            <a:avLst/>
          </a:prstGeom>
          <a:solidFill>
            <a:srgbClr val="E9FCAE">
              <a:alpha val="80000"/>
            </a:srgb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dirty="0"/>
              <a:t> 				</a:t>
            </a:r>
            <a:r>
              <a:rPr lang="th-TH" sz="2400" dirty="0"/>
              <a:t>                </a:t>
            </a:r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๒๕/๕  ต.  ส้มโอหวาน</a:t>
            </a: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                                                                    อ.  ข้าวสารขาว   จ.ลูกสาวสวย</a:t>
            </a: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                                                                     ๒๓๐๐๐</a:t>
            </a:r>
          </a:p>
          <a:p>
            <a:endParaRPr lang="th-TH" sz="2400" dirty="0">
              <a:ln w="6350">
                <a:solidFill>
                  <a:schemeClr val="tx1"/>
                </a:solidFill>
              </a:ln>
            </a:endParaRP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                                                      ๑๖  กันยายน  ๒๕๕๖</a:t>
            </a:r>
          </a:p>
          <a:p>
            <a:endParaRPr lang="th-TH" sz="2400" dirty="0">
              <a:ln w="6350">
                <a:solidFill>
                  <a:schemeClr val="tx1"/>
                </a:solidFill>
              </a:ln>
            </a:endParaRP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  สวัสดีจ๊ะดาวเพื่อนรัก</a:t>
            </a:r>
          </a:p>
          <a:p>
            <a:endParaRPr lang="th-TH" sz="2400" dirty="0">
              <a:ln w="6350">
                <a:solidFill>
                  <a:schemeClr val="tx1"/>
                </a:solidFill>
              </a:ln>
            </a:endParaRP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          สบายดีหรือเปล่าจ๊ะ  ส่วนเดือนสบายดีจ๊ะ  บ้านใหม่ของดาวหน้าตาเป็นยังไงนะ</a:t>
            </a: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จะสวยเหมือนบ้านเก่าของดาวหรือเปล่า  เดือนยังจำได้นะ   วันที่ดาวชวนเดือนไปเก็บ</a:t>
            </a: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มังคุดที่บ้าน   วันนั้นเราเก็บกินกันสด ๆ เลยนะ </a:t>
            </a: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	         จะว่าไปแล้วช่วงเวลาปิดภาคเรียนนี่ช่างผ่านไปรวดเร็วจริง ๆ  เรายังไม่ได้ไปเที่ยว</a:t>
            </a: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ที่ไหนเลยเพราะคุณพ่อคุณแม่ไม่ว่าง   แล้วดาวละตอนปิดภาคเรียนไปเที่ยวที่ไหนบ้าง</a:t>
            </a: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เขียนจดหมายมาเล่าให้เดือนฟังบ้างนะ   รวมทั้งเรื่องที่โรงเรียนด้วย   เดือนจะรออ่าน</a:t>
            </a: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จดหมายของดาวนะจ๊ะ</a:t>
            </a:r>
          </a:p>
          <a:p>
            <a:endParaRPr lang="th-TH" sz="2400" dirty="0">
              <a:ln w="6350">
                <a:solidFill>
                  <a:schemeClr val="tx1"/>
                </a:solidFill>
              </a:ln>
            </a:endParaRP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                                                            รักและคิดถึงเพื่อนเสมอ</a:t>
            </a:r>
          </a:p>
          <a:p>
            <a:r>
              <a:rPr lang="th-TH" sz="2400" dirty="0">
                <a:ln w="6350">
                  <a:solidFill>
                    <a:schemeClr val="tx1"/>
                  </a:solidFill>
                </a:ln>
              </a:rPr>
              <a:t>                                                                                       เดือน</a:t>
            </a:r>
            <a:endParaRPr lang="en-US" sz="24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7954240" y="5943600"/>
            <a:ext cx="723900" cy="609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ลูกศรซ้าย 4"/>
          <p:cNvSpPr/>
          <p:nvPr/>
        </p:nvSpPr>
        <p:spPr>
          <a:xfrm>
            <a:off x="6934200" y="5969287"/>
            <a:ext cx="753340" cy="55822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5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934200" y="0"/>
            <a:ext cx="2175164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รูปแบบของจดหมาย</a:t>
            </a:r>
            <a:endParaRPr lang="en-US" sz="24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19400" y="914400"/>
            <a:ext cx="3352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รูปแบบของจดหมาย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85555" y="2057400"/>
            <a:ext cx="4648200" cy="3924933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ตัวเชื่อมต่อตรง 9"/>
          <p:cNvCxnSpPr/>
          <p:nvPr/>
        </p:nvCxnSpPr>
        <p:spPr>
          <a:xfrm>
            <a:off x="5562600" y="2362200"/>
            <a:ext cx="9282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5562600" y="2514600"/>
            <a:ext cx="9282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4572000" y="2895600"/>
            <a:ext cx="952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>
            <a:off x="2680855" y="3276600"/>
            <a:ext cx="1371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3214688" y="3581400"/>
            <a:ext cx="33385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2667000" y="3810000"/>
            <a:ext cx="388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2667000" y="4038600"/>
            <a:ext cx="388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2667000" y="4267200"/>
            <a:ext cx="388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2667000" y="4724400"/>
            <a:ext cx="388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3214688" y="4495800"/>
            <a:ext cx="33385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>
            <a:off x="2667000" y="4953000"/>
            <a:ext cx="388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2667000" y="5181600"/>
            <a:ext cx="3886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/>
          <p:nvPr/>
        </p:nvCxnSpPr>
        <p:spPr>
          <a:xfrm>
            <a:off x="4572000" y="5791200"/>
            <a:ext cx="952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6477000" y="2438400"/>
            <a:ext cx="914400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98327" y="2209800"/>
            <a:ext cx="165735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๑.ที่อยู่ของผู้เขียน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30" name="ลูกศรเชื่อมต่อแบบตรง 29"/>
          <p:cNvCxnSpPr/>
          <p:nvPr/>
        </p:nvCxnSpPr>
        <p:spPr>
          <a:xfrm>
            <a:off x="5647460" y="2935720"/>
            <a:ext cx="1447800" cy="114300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42464" y="3751697"/>
            <a:ext cx="165735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๒.วันที่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33" name="ลูกศรเชื่อมต่อแบบตรง 32"/>
          <p:cNvCxnSpPr/>
          <p:nvPr/>
        </p:nvCxnSpPr>
        <p:spPr>
          <a:xfrm flipV="1">
            <a:off x="5846618" y="4890655"/>
            <a:ext cx="1316182" cy="60960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49391" y="4825425"/>
            <a:ext cx="165735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๕.คำลงท้าย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36" name="ลูกศรเชื่อมต่อแบบตรง 35"/>
          <p:cNvCxnSpPr/>
          <p:nvPr/>
        </p:nvCxnSpPr>
        <p:spPr>
          <a:xfrm flipH="1" flipV="1">
            <a:off x="1819276" y="5410201"/>
            <a:ext cx="2790824" cy="380999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8600" y="4741691"/>
            <a:ext cx="1514475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๖.ชื่อและนามสกุล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42" name="ลูกศรเชื่อมต่อแบบตรง 41"/>
          <p:cNvCxnSpPr/>
          <p:nvPr/>
        </p:nvCxnSpPr>
        <p:spPr>
          <a:xfrm flipH="1" flipV="1">
            <a:off x="1752601" y="4019866"/>
            <a:ext cx="1066799" cy="475934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4299" y="3352800"/>
            <a:ext cx="1638301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๔.เนื้อความ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49" name="ลูกศรเชื่อมต่อแบบตรง 48"/>
          <p:cNvCxnSpPr/>
          <p:nvPr/>
        </p:nvCxnSpPr>
        <p:spPr>
          <a:xfrm flipH="1" flipV="1">
            <a:off x="1743076" y="2626296"/>
            <a:ext cx="923924" cy="660722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2008" y="2029691"/>
            <a:ext cx="1638301" cy="584775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๓.คำขึ้นต้น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2" name="ลูกศรขวา 51">
            <a:hlinkClick r:id="rId2" action="ppaction://hlinksldjump"/>
          </p:cNvPr>
          <p:cNvSpPr/>
          <p:nvPr/>
        </p:nvSpPr>
        <p:spPr>
          <a:xfrm>
            <a:off x="8115300" y="6019800"/>
            <a:ext cx="723900" cy="609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ลูกศรซ้าย 52">
            <a:hlinkClick r:id="rId3" action="ppaction://hlinksldjump"/>
          </p:cNvPr>
          <p:cNvSpPr/>
          <p:nvPr/>
        </p:nvSpPr>
        <p:spPr>
          <a:xfrm>
            <a:off x="7095260" y="6045487"/>
            <a:ext cx="753340" cy="55822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รูปหกเหลี่ยม 53">
            <a:hlinkClick r:id="rId4" action="ppaction://hlinksldjump"/>
          </p:cNvPr>
          <p:cNvSpPr/>
          <p:nvPr/>
        </p:nvSpPr>
        <p:spPr>
          <a:xfrm>
            <a:off x="152400" y="1524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ตัวเชื่อมต่อตรง 36"/>
          <p:cNvCxnSpPr/>
          <p:nvPr/>
        </p:nvCxnSpPr>
        <p:spPr>
          <a:xfrm>
            <a:off x="5562600" y="2133600"/>
            <a:ext cx="0" cy="3848733"/>
          </a:xfrm>
          <a:prstGeom prst="line">
            <a:avLst/>
          </a:prstGeom>
          <a:ln w="7620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>
            <a:endCxn id="2" idx="2"/>
          </p:cNvCxnSpPr>
          <p:nvPr/>
        </p:nvCxnSpPr>
        <p:spPr>
          <a:xfrm>
            <a:off x="4488873" y="2101794"/>
            <a:ext cx="20782" cy="3880539"/>
          </a:xfrm>
          <a:prstGeom prst="line">
            <a:avLst/>
          </a:prstGeom>
          <a:ln w="7620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>
            <a:off x="3214688" y="2095499"/>
            <a:ext cx="0" cy="3848733"/>
          </a:xfrm>
          <a:prstGeom prst="line">
            <a:avLst/>
          </a:prstGeom>
          <a:ln w="76200">
            <a:solidFill>
              <a:srgbClr val="FF3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ตรง 54"/>
          <p:cNvCxnSpPr/>
          <p:nvPr/>
        </p:nvCxnSpPr>
        <p:spPr>
          <a:xfrm>
            <a:off x="4572000" y="5562600"/>
            <a:ext cx="952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ลูกศรเชื่อมต่อแบบตรง 56"/>
          <p:cNvCxnSpPr/>
          <p:nvPr/>
        </p:nvCxnSpPr>
        <p:spPr>
          <a:xfrm flipV="1">
            <a:off x="5524500" y="1600200"/>
            <a:ext cx="1309255" cy="1026096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833755" y="1041112"/>
            <a:ext cx="2072986" cy="5847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เว้น ๑ บรรทัด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59" name="ลูกศรเชื่อมต่อแบบตรง 58"/>
          <p:cNvCxnSpPr/>
          <p:nvPr/>
        </p:nvCxnSpPr>
        <p:spPr>
          <a:xfrm flipH="1" flipV="1">
            <a:off x="1905000" y="1447800"/>
            <a:ext cx="787977" cy="1832291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33055" y="863025"/>
            <a:ext cx="1172441" cy="5847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๑นิ้ว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63" name="ลูกศรเชื่อมต่อแบบตรง 62"/>
          <p:cNvCxnSpPr/>
          <p:nvPr/>
        </p:nvCxnSpPr>
        <p:spPr>
          <a:xfrm>
            <a:off x="4216977" y="3124200"/>
            <a:ext cx="585355" cy="314533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649933" y="6184612"/>
            <a:ext cx="2072986" cy="58477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เว้น ๑ บรรทัด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66" name="ลูกศรเชื่อมต่อแบบตรง 65"/>
          <p:cNvCxnSpPr/>
          <p:nvPr/>
        </p:nvCxnSpPr>
        <p:spPr>
          <a:xfrm>
            <a:off x="3328555" y="3423945"/>
            <a:ext cx="1281545" cy="290065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2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31" grpId="0" animBg="1"/>
      <p:bldP spid="35" grpId="0" animBg="1"/>
      <p:bldP spid="40" grpId="0" animBg="1"/>
      <p:bldP spid="46" grpId="0" animBg="1"/>
      <p:bldP spid="51" grpId="0" animBg="1"/>
      <p:bldP spid="58" grpId="0" animBg="1"/>
      <p:bldP spid="62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684818" y="0"/>
            <a:ext cx="2459182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การจ่าหน้าซองจดหมาย</a:t>
            </a:r>
            <a:endParaRPr lang="en-US" sz="24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14600" y="914400"/>
            <a:ext cx="4170218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การจ่าหน้าซองจดหมาย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42" y="2052801"/>
            <a:ext cx="5234957" cy="3357282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5002521" y="4800600"/>
            <a:ext cx="179079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231121" y="4800600"/>
            <a:ext cx="179079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459721" y="4800600"/>
            <a:ext cx="179079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688321" y="4800600"/>
            <a:ext cx="179079" cy="228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>
            <a:off x="6903027" y="2438400"/>
            <a:ext cx="1011382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flipV="1">
            <a:off x="6601690" y="4343400"/>
            <a:ext cx="1011382" cy="7620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 flipH="1" flipV="1">
            <a:off x="1818408" y="4800600"/>
            <a:ext cx="2955515" cy="214746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 flipH="1" flipV="1">
            <a:off x="1818409" y="2322078"/>
            <a:ext cx="391391" cy="327604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4299" y="1738746"/>
            <a:ext cx="170410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ชื่อ-นามสกุล,ที่อยู่ผู้ส่ง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099" y="4561582"/>
            <a:ext cx="1780311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รหัสไปรษณีย์ผู้รับ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8718" y="2649682"/>
            <a:ext cx="1638301" cy="584775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แสตมป์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08717" y="4615584"/>
            <a:ext cx="1638301" cy="1077218"/>
          </a:xfrm>
          <a:prstGeom prst="rect">
            <a:avLst/>
          </a:prstGeom>
          <a:solidFill>
            <a:srgbClr val="E9FCAE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ชื่อ-นามสกุล,ที่อยู่ผู้รับ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517" y="3192833"/>
            <a:ext cx="1724891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รหัสไปรษณีย์ผู้ส่ง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36" name="ลูกศรเชื่อมต่อแบบตรง 35"/>
          <p:cNvCxnSpPr/>
          <p:nvPr/>
        </p:nvCxnSpPr>
        <p:spPr>
          <a:xfrm flipH="1">
            <a:off x="1818410" y="3192833"/>
            <a:ext cx="696190" cy="283742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สี่เหลี่ยมผืนผ้า 37"/>
          <p:cNvSpPr/>
          <p:nvPr/>
        </p:nvSpPr>
        <p:spPr>
          <a:xfrm>
            <a:off x="2729861" y="2933700"/>
            <a:ext cx="89539" cy="114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2882261" y="2933700"/>
            <a:ext cx="89539" cy="114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3034661" y="2933700"/>
            <a:ext cx="89539" cy="114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2577461" y="2933700"/>
            <a:ext cx="89539" cy="1143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ลูกศรขวา 42">
            <a:hlinkClick r:id="rId3" action="ppaction://hlinksldjump"/>
          </p:cNvPr>
          <p:cNvSpPr/>
          <p:nvPr/>
        </p:nvSpPr>
        <p:spPr>
          <a:xfrm>
            <a:off x="8091053" y="5943600"/>
            <a:ext cx="723900" cy="609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ลูกศรซ้าย 43">
            <a:hlinkClick r:id="rId4" action="ppaction://hlinksldjump"/>
          </p:cNvPr>
          <p:cNvSpPr/>
          <p:nvPr/>
        </p:nvSpPr>
        <p:spPr>
          <a:xfrm>
            <a:off x="7071013" y="5969287"/>
            <a:ext cx="753340" cy="55822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รูปหกเหลี่ยม 44">
            <a:hlinkClick r:id="rId5" action="ppaction://hlinksldjump"/>
          </p:cNvPr>
          <p:cNvSpPr/>
          <p:nvPr/>
        </p:nvSpPr>
        <p:spPr>
          <a:xfrm>
            <a:off x="162788" y="2667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6" grpId="0" animBg="1"/>
      <p:bldP spid="29" grpId="0" animBg="1"/>
      <p:bldP spid="31" grpId="0" animBg="1"/>
      <p:bldP spid="32" grpId="0" animBg="1"/>
      <p:bldP spid="35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486400" y="0"/>
            <a:ext cx="36576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แบบทดสอบหลังเรียน</a:t>
            </a:r>
            <a:endParaRPr lang="en-US" sz="44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93842" y="1833944"/>
            <a:ext cx="6400800" cy="1207168"/>
          </a:xfrm>
          <a:prstGeom prst="rect">
            <a:avLst/>
          </a:prstGeom>
          <a:solidFill>
            <a:srgbClr val="E3FB97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แบบทดสอบหลังเรียนตอนที่ ๑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ลูกศรขวา 9">
            <a:hlinkClick r:id="rId2" action="ppaction://hlinksldjump"/>
          </p:cNvPr>
          <p:cNvSpPr/>
          <p:nvPr/>
        </p:nvSpPr>
        <p:spPr>
          <a:xfrm>
            <a:off x="7520739" y="5783179"/>
            <a:ext cx="956512" cy="7620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7002937" y="2984692"/>
            <a:ext cx="1385604" cy="888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7A226-D7B1-4286-97AB-BB4587C694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9" b="96190" l="9987" r="89882">
                        <a14:foregroundMark x1="15769" y1="17100" x2="15769" y2="17100"/>
                        <a14:foregroundMark x1="18068" y1="19517" x2="18068" y2="19517"/>
                        <a14:foregroundMark x1="17214" y1="36152" x2="17214" y2="36152"/>
                        <a14:foregroundMark x1="58936" y1="8364" x2="58936" y2="8364"/>
                        <a14:foregroundMark x1="64915" y1="18309" x2="64915" y2="18309"/>
                        <a14:foregroundMark x1="54534" y1="19331" x2="54534" y2="19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67" t="1671" r="26894" b="4029"/>
          <a:stretch/>
        </p:blipFill>
        <p:spPr>
          <a:xfrm>
            <a:off x="-196858" y="3162300"/>
            <a:ext cx="3581400" cy="3734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89F01C-DA43-4BE3-ACF4-0E7E3A3FE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491" t="18103"/>
          <a:stretch/>
        </p:blipFill>
        <p:spPr>
          <a:xfrm>
            <a:off x="0" y="-1"/>
            <a:ext cx="1606993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99061" y="1288473"/>
            <a:ext cx="8692539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๑. เนื้อความในจดหมายส่วนตัวมักใช้ภาษาแบบใด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611582" y="2757055"/>
            <a:ext cx="4170218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ก. แบบไม่เป็นทางการ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90800" y="4114800"/>
            <a:ext cx="4170218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ข. แบบทางการ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19800" y="0"/>
            <a:ext cx="3124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แบบทดสอบหลังเรียน</a:t>
            </a:r>
            <a:endParaRPr lang="en-US" sz="40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ลูกศรขวา 12">
            <a:hlinkClick r:id="" action="ppaction://noaction"/>
          </p:cNvPr>
          <p:cNvSpPr/>
          <p:nvPr/>
        </p:nvSpPr>
        <p:spPr>
          <a:xfrm>
            <a:off x="8115300" y="5638800"/>
            <a:ext cx="723900" cy="609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รูปหกเหลี่ยม 14">
            <a:hlinkClick r:id="rId2" action="ppaction://hlinksldjump"/>
          </p:cNvPr>
          <p:cNvSpPr/>
          <p:nvPr/>
        </p:nvSpPr>
        <p:spPr>
          <a:xfrm>
            <a:off x="152400" y="1524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à¸à¸¥à¸à¸²à¸£à¸à¹à¸à¸«à¸²à¸£à¸¹à¸à¸ à¸²à¸à¸ªà¸³à¸«à¸£à¸±à¸ à¹à¸­à¸à¸­à¸ à¸à¸¹à¸ à¸à¸´à¸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26" y1="79167" x2="38737" y2="14583"/>
                        <a14:foregroundMark x1="40421" y1="83333" x2="9263" y2="18333"/>
                        <a14:foregroundMark x1="30947" y1="62917" x2="45053" y2="30417"/>
                        <a14:foregroundMark x1="45684" y1="68333" x2="39368" y2="42917"/>
                        <a14:foregroundMark x1="39368" y1="42917" x2="39368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49381" y="2590800"/>
            <a:ext cx="864838" cy="8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à¸à¸¥à¸à¸²à¸£à¸à¹à¸à¸«à¸²à¸£à¸¹à¸à¸ à¸²à¸à¸ªà¸³à¸«à¸£à¸±à¸ à¹à¸­à¸à¸­à¸ à¸à¸¹à¸ à¸à¸´à¸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526" y1="79167" x2="38737" y2="14583"/>
                        <a14:foregroundMark x1="40421" y1="83333" x2="9263" y2="18333"/>
                        <a14:foregroundMark x1="30947" y1="62917" x2="45053" y2="30417"/>
                        <a14:foregroundMark x1="45684" y1="68333" x2="39368" y2="42917"/>
                        <a14:foregroundMark x1="39368" y1="42917" x2="39368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397903" y="4072666"/>
            <a:ext cx="917297" cy="9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7835599" y="1967354"/>
            <a:ext cx="1086444" cy="6967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A1606E-6648-486C-82EA-9B967BCBEA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89" b="95725" l="9987" r="89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850" r="34166" b="2850"/>
          <a:stretch/>
        </p:blipFill>
        <p:spPr>
          <a:xfrm flipH="1">
            <a:off x="153563" y="3346044"/>
            <a:ext cx="2025600" cy="35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99061" y="1288473"/>
            <a:ext cx="8692539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๓. เขียนจดหมายถึงพ่อ-แม่ ควรใช้คำขึ้นต้นว่าอย่างไร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611582" y="2757055"/>
            <a:ext cx="4170218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ก. กราบเท้าคุณพ่อ คุณแม่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90800" y="4114800"/>
            <a:ext cx="4170218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ข. กราบคุณพ่อ คุณแม่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278628" y="0"/>
            <a:ext cx="2865372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แบบทดสอบหลังเรียน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ลูกศรขวา 12">
            <a:hlinkClick r:id="" action="ppaction://noaction"/>
          </p:cNvPr>
          <p:cNvSpPr/>
          <p:nvPr/>
        </p:nvSpPr>
        <p:spPr>
          <a:xfrm>
            <a:off x="8115300" y="5638800"/>
            <a:ext cx="723900" cy="609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รูปหกเหลี่ยม 14">
            <a:hlinkClick r:id="rId2" action="ppaction://hlinksldjump"/>
          </p:cNvPr>
          <p:cNvSpPr/>
          <p:nvPr/>
        </p:nvSpPr>
        <p:spPr>
          <a:xfrm>
            <a:off x="152400" y="1524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à¸à¸¥à¸à¸²à¸£à¸à¹à¸à¸«à¸²à¸£à¸¹à¸à¸ à¸²à¸à¸ªà¸³à¸«à¸£à¸±à¸ à¹à¸­à¸à¸­à¸ à¸à¸¹à¸ à¸à¸´à¸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26" y1="79167" x2="38737" y2="14583"/>
                        <a14:foregroundMark x1="40421" y1="83333" x2="9263" y2="18333"/>
                        <a14:foregroundMark x1="30947" y1="62917" x2="45053" y2="30417"/>
                        <a14:foregroundMark x1="45684" y1="68333" x2="39368" y2="42917"/>
                        <a14:foregroundMark x1="39368" y1="42917" x2="39368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278628" y="2895600"/>
            <a:ext cx="864838" cy="8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à¸à¸¥à¸à¸²à¸£à¸à¹à¸à¸«à¸²à¸£à¸¹à¸à¸ à¸²à¸à¸ªà¸³à¸«à¸£à¸±à¸ à¹à¸­à¸à¸­à¸ à¸à¸¹à¸ à¸à¸´à¸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526" y1="79167" x2="38737" y2="14583"/>
                        <a14:foregroundMark x1="40421" y1="83333" x2="9263" y2="18333"/>
                        <a14:foregroundMark x1="30947" y1="62917" x2="45053" y2="30417"/>
                        <a14:foregroundMark x1="45684" y1="68333" x2="39368" y2="42917"/>
                        <a14:foregroundMark x1="39368" y1="42917" x2="39368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26169" y="4114800"/>
            <a:ext cx="917297" cy="9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7759399" y="1936181"/>
            <a:ext cx="1086444" cy="6967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BA8938-1810-46CC-B7B1-01FD395B68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89" b="95725" l="9987" r="89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850" r="34166" b="2850"/>
          <a:stretch/>
        </p:blipFill>
        <p:spPr>
          <a:xfrm flipH="1">
            <a:off x="153563" y="3346044"/>
            <a:ext cx="2025600" cy="352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65538" y="1295400"/>
            <a:ext cx="7282839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จงตอบคำถามต่อไปนี้ให้ถูกต้อง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562100" y="2757055"/>
            <a:ext cx="5886450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วันที่ ๙ เดือนธันวาคม พ.ศ.๒๕๕๐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86889" y="4114800"/>
            <a:ext cx="5861661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ลายมือชื่อ ต้องเป็นลายมือจริงของผู้ลงชื่อ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172200" y="-1"/>
            <a:ext cx="2971800" cy="8784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แบบทดสอบหลังเรียน</a:t>
            </a:r>
            <a:endParaRPr lang="en-US" sz="36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ลูกศรขวา 12">
            <a:hlinkClick r:id="rId2" action="ppaction://hlinksldjump"/>
          </p:cNvPr>
          <p:cNvSpPr/>
          <p:nvPr/>
        </p:nvSpPr>
        <p:spPr>
          <a:xfrm>
            <a:off x="8115300" y="5638800"/>
            <a:ext cx="723900" cy="609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รูปหกเหลี่ยม 14">
            <a:hlinkClick r:id="rId3" action="ppaction://hlinksldjump"/>
          </p:cNvPr>
          <p:cNvSpPr/>
          <p:nvPr/>
        </p:nvSpPr>
        <p:spPr>
          <a:xfrm>
            <a:off x="152400" y="1524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à¸à¸¥à¸à¸²à¸£à¸à¹à¸à¸«à¸²à¸£à¸¹à¸à¸ à¸²à¸à¸ªà¸³à¸«à¸£à¸±à¸ à¹à¸­à¸à¸­à¸ à¸à¸¹à¸ à¸à¸´à¸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526" y1="79167" x2="38737" y2="14583"/>
                        <a14:foregroundMark x1="40421" y1="83333" x2="9263" y2="18333"/>
                        <a14:foregroundMark x1="30947" y1="62917" x2="45053" y2="30417"/>
                        <a14:foregroundMark x1="45684" y1="68333" x2="39368" y2="42917"/>
                        <a14:foregroundMark x1="39368" y1="42917" x2="39368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315200" y="4128655"/>
            <a:ext cx="864838" cy="8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à¸à¸¥à¸à¸²à¸£à¸à¹à¸à¸«à¸²à¸£à¸¹à¸à¸ à¸²à¸à¸ªà¸³à¸«à¸£à¸±à¸ à¹à¸­à¸à¸­à¸ à¸à¸¹à¸ à¸à¸´à¸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0526" y1="79167" x2="38737" y2="14583"/>
                        <a14:foregroundMark x1="40421" y1="83333" x2="9263" y2="18333"/>
                        <a14:foregroundMark x1="30947" y1="62917" x2="45053" y2="30417"/>
                        <a14:foregroundMark x1="45684" y1="68333" x2="39368" y2="42917"/>
                        <a14:foregroundMark x1="39368" y1="42917" x2="39368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68422" y="2770910"/>
            <a:ext cx="917297" cy="9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3650957" y="5656127"/>
            <a:ext cx="1086444" cy="69675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5168600" y="5595221"/>
            <a:ext cx="1086444" cy="696758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6629716" y="5595221"/>
            <a:ext cx="1086444" cy="6967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17613B-3BB3-4BDB-BDDD-783CC081FB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89" b="95725" l="9987" r="89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850" r="34166" b="2850"/>
          <a:stretch/>
        </p:blipFill>
        <p:spPr>
          <a:xfrm flipH="1">
            <a:off x="90955" y="4419600"/>
            <a:ext cx="1407641" cy="24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17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9600" y="1126699"/>
            <a:ext cx="7924799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ตำแหน่งของผู้เขียนจดหมาย ต้องมีกำกับไว้ทุกครั้ง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09600" y="2498299"/>
            <a:ext cx="7924799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ภาษาที่ใช้ในการเขียนจดหมายจะใช้ภาษาระดับใดก็ได้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09600" y="3793699"/>
            <a:ext cx="7924799" cy="83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คำลงท้ายต้องเขียนตรงกับที่อยู่ของผู้ส่ง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684818" y="0"/>
            <a:ext cx="2459182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แบบทดสอบหลังเรียน</a:t>
            </a:r>
            <a:endParaRPr lang="en-US" sz="2400" dirty="0">
              <a:ln w="63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ลูกศรขวา 15">
            <a:hlinkClick r:id="rId2" action="ppaction://hlinksldjump"/>
          </p:cNvPr>
          <p:cNvSpPr/>
          <p:nvPr/>
        </p:nvSpPr>
        <p:spPr>
          <a:xfrm>
            <a:off x="8115300" y="5638800"/>
            <a:ext cx="723900" cy="609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รูปหกเหลี่ยม 17">
            <a:hlinkClick r:id="rId2" action="ppaction://hlinksldjump"/>
          </p:cNvPr>
          <p:cNvSpPr/>
          <p:nvPr/>
        </p:nvSpPr>
        <p:spPr>
          <a:xfrm>
            <a:off x="152400" y="1524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à¸à¸¥à¸à¸²à¸£à¸à¹à¸à¸«à¸²à¸£à¸¹à¸à¸ à¸²à¸à¸ªà¸³à¸«à¸£à¸±à¸ à¹à¸­à¸à¸­à¸ à¸à¸¹à¸ à¸à¸´à¸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26" y1="79167" x2="38737" y2="14583"/>
                        <a14:foregroundMark x1="40421" y1="83333" x2="9263" y2="18333"/>
                        <a14:foregroundMark x1="30947" y1="62917" x2="45053" y2="30417"/>
                        <a14:foregroundMark x1="45684" y1="68333" x2="39368" y2="42917"/>
                        <a14:foregroundMark x1="39368" y1="42917" x2="39368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914409" y="1126699"/>
            <a:ext cx="864838" cy="8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à¸à¸¥à¸à¸²à¸£à¸à¹à¸à¸«à¸²à¸£à¸¹à¸à¸ à¸²à¸à¸ªà¸³à¸«à¸£à¸±à¸ à¹à¸­à¸à¸­à¸ à¸à¸¹à¸ à¸à¸´à¸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526" y1="79167" x2="38737" y2="14583"/>
                        <a14:foregroundMark x1="40421" y1="83333" x2="9263" y2="18333"/>
                        <a14:foregroundMark x1="30947" y1="62917" x2="45053" y2="30417"/>
                        <a14:foregroundMark x1="45684" y1="68333" x2="39368" y2="42917"/>
                        <a14:foregroundMark x1="39368" y1="42917" x2="39368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26703" y="2550254"/>
            <a:ext cx="917297" cy="9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à¸à¸¥à¸à¸²à¸£à¸à¹à¸à¸«à¸²à¸£à¸¹à¸à¸ à¸²à¸à¸ªà¸³à¸«à¸£à¸±à¸ à¹à¸­à¸à¸­à¸ à¸à¸¹à¸ à¸à¸´à¸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526" y1="79167" x2="38737" y2="14583"/>
                        <a14:foregroundMark x1="40421" y1="83333" x2="9263" y2="18333"/>
                        <a14:foregroundMark x1="30947" y1="62917" x2="45053" y2="30417"/>
                        <a14:foregroundMark x1="45684" y1="68333" x2="39368" y2="42917"/>
                        <a14:foregroundMark x1="39368" y1="42917" x2="39368" y2="4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21903" y="4022299"/>
            <a:ext cx="917297" cy="9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3743159" y="5762916"/>
            <a:ext cx="1086444" cy="696758"/>
          </a:xfrm>
          <a:prstGeom prst="rect">
            <a:avLst/>
          </a:prstGeom>
        </p:spPr>
      </p:pic>
      <p:pic>
        <p:nvPicPr>
          <p:cNvPr id="24" name="รูปภาพ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5248766" y="5722810"/>
            <a:ext cx="1086444" cy="696758"/>
          </a:xfrm>
          <a:prstGeom prst="rect">
            <a:avLst/>
          </a:prstGeom>
        </p:spPr>
      </p:pic>
      <p:pic>
        <p:nvPicPr>
          <p:cNvPr id="25" name="รูปภาพ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6716812" y="5747620"/>
            <a:ext cx="1086444" cy="6967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EF90BD-4C93-484C-93F8-DDFCEE810A8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89" b="95725" l="9987" r="89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2850" r="34166" b="2850"/>
          <a:stretch/>
        </p:blipFill>
        <p:spPr>
          <a:xfrm flipH="1">
            <a:off x="153563" y="4631899"/>
            <a:ext cx="1285753" cy="22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B4B7B47-E1AC-4F9A-9D2B-E04FD885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69"/>
            <a:ext cx="9144000" cy="65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8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24343"/>
            <a:ext cx="3341323" cy="2142857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81342"/>
            <a:ext cx="3470560" cy="222573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13876" y="4446902"/>
            <a:ext cx="6337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dirty="0">
                <a:ln w="12700">
                  <a:solidFill>
                    <a:schemeClr val="tx1"/>
                  </a:solidFill>
                </a:ln>
                <a:latin typeface="FC Muffin" panose="02000000000000000000" pitchFamily="2" charset="0"/>
                <a:cs typeface="FC Muffin" panose="02000000000000000000" pitchFamily="2" charset="0"/>
              </a:rPr>
              <a:t>จดหมายคืออะไร</a:t>
            </a:r>
            <a:r>
              <a:rPr lang="en-US" sz="9600" dirty="0">
                <a:ln w="12700">
                  <a:solidFill>
                    <a:schemeClr val="tx1"/>
                  </a:solidFill>
                </a:ln>
                <a:latin typeface="FC Muffin" panose="02000000000000000000" pitchFamily="2" charset="0"/>
                <a:cs typeface="FC Muffin" panose="02000000000000000000" pitchFamily="2" charset="0"/>
              </a:rPr>
              <a:t>?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673441" y="0"/>
            <a:ext cx="3470559" cy="9813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รูปหกเหลี่ยม 31">
            <a:hlinkClick r:id="rId4" action="ppaction://hlinksldjump"/>
          </p:cNvPr>
          <p:cNvSpPr/>
          <p:nvPr/>
        </p:nvSpPr>
        <p:spPr>
          <a:xfrm>
            <a:off x="228600" y="1524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ลูกศรขวา 32">
            <a:hlinkClick r:id="rId5" action="ppaction://hlinksldjump"/>
          </p:cNvPr>
          <p:cNvSpPr/>
          <p:nvPr/>
        </p:nvSpPr>
        <p:spPr>
          <a:xfrm>
            <a:off x="7916141" y="5867400"/>
            <a:ext cx="723900" cy="609600"/>
          </a:xfrm>
          <a:prstGeom prst="rightArrow">
            <a:avLst/>
          </a:prstGeom>
          <a:solidFill>
            <a:srgbClr val="E17A3B"/>
          </a:solidFill>
          <a:ln>
            <a:solidFill>
              <a:srgbClr val="E17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0EB106-0E68-405D-9ECC-3E9ED9B584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4" b="96004" l="9987" r="899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98" t="5859" r="17586" b="3579"/>
          <a:stretch/>
        </p:blipFill>
        <p:spPr>
          <a:xfrm>
            <a:off x="0" y="4913168"/>
            <a:ext cx="2133600" cy="191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2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80EF3C2-DF5A-4807-A662-3153B035F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4" t="17392" r="23333" b="8499"/>
          <a:stretch/>
        </p:blipFill>
        <p:spPr>
          <a:xfrm>
            <a:off x="0" y="-1"/>
            <a:ext cx="9144000" cy="682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87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3B8E8C5-A1D3-47AD-AE9E-10AD12813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18875" r="23333" b="7016"/>
          <a:stretch/>
        </p:blipFill>
        <p:spPr>
          <a:xfrm>
            <a:off x="0" y="-31652"/>
            <a:ext cx="9144000" cy="68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4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715000" y="0"/>
            <a:ext cx="3429000" cy="944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ความหมายของจดหมาย</a:t>
            </a:r>
            <a:endParaRPr lang="en-US" sz="40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718" y="1219200"/>
            <a:ext cx="6935932" cy="707886"/>
          </a:xfrm>
          <a:prstGeom prst="rect">
            <a:avLst/>
          </a:prstGeom>
          <a:solidFill>
            <a:srgbClr val="FCDA84"/>
          </a:solidFill>
          <a:ln>
            <a:solidFill>
              <a:srgbClr val="FCDA84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dirty="0">
                <a:ln w="12700">
                  <a:solidFill>
                    <a:schemeClr val="tx1"/>
                  </a:solidFill>
                </a:ln>
              </a:rPr>
              <a:t>พจนานุกรม ฉบับราชบัณฑิตยสถาน พ.ศ. ๒๕๕๔</a:t>
            </a:r>
            <a:endParaRPr lang="en-US" sz="40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7" name="ลูกศรโค้งขวา 6"/>
          <p:cNvSpPr/>
          <p:nvPr/>
        </p:nvSpPr>
        <p:spPr>
          <a:xfrm>
            <a:off x="152400" y="1600200"/>
            <a:ext cx="398318" cy="62691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6918" y="2057400"/>
            <a:ext cx="3089564" cy="584775"/>
          </a:xfrm>
          <a:prstGeom prst="rect">
            <a:avLst/>
          </a:prstGeom>
          <a:solidFill>
            <a:srgbClr val="B7EEB4">
              <a:alpha val="60000"/>
            </a:srgbClr>
          </a:solidFill>
          <a:ln>
            <a:solidFill>
              <a:srgbClr val="B7EEB4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19050">
                  <a:solidFill>
                    <a:schemeClr val="tx1"/>
                  </a:solidFill>
                </a:ln>
              </a:rPr>
              <a:t>น. หนังสือที่มีไปมาถึงกัน</a:t>
            </a:r>
            <a:endParaRPr lang="en-US" sz="32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282" y="2895600"/>
            <a:ext cx="5275118" cy="707886"/>
          </a:xfrm>
          <a:prstGeom prst="rect">
            <a:avLst/>
          </a:prstGeom>
          <a:solidFill>
            <a:srgbClr val="ECBF84"/>
          </a:solidFill>
          <a:ln>
            <a:solidFill>
              <a:srgbClr val="ECBF84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dirty="0">
                <a:ln w="12700">
                  <a:solidFill>
                    <a:schemeClr val="tx1"/>
                  </a:solidFill>
                </a:ln>
              </a:rPr>
              <a:t>ความหมายโดยรวม</a:t>
            </a:r>
            <a:endParaRPr lang="en-US" sz="40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4" name="ลูกศรโค้งขวา 13"/>
          <p:cNvSpPr/>
          <p:nvPr/>
        </p:nvSpPr>
        <p:spPr>
          <a:xfrm>
            <a:off x="193964" y="3276600"/>
            <a:ext cx="398318" cy="626918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8482" y="3733800"/>
            <a:ext cx="4097482" cy="584775"/>
          </a:xfrm>
          <a:prstGeom prst="rect">
            <a:avLst/>
          </a:prstGeom>
          <a:solidFill>
            <a:srgbClr val="B1EE84">
              <a:alpha val="60000"/>
            </a:srgbClr>
          </a:solidFill>
          <a:ln>
            <a:solidFill>
              <a:srgbClr val="B1EE84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19050">
                  <a:solidFill>
                    <a:schemeClr val="tx1"/>
                  </a:solidFill>
                </a:ln>
              </a:rPr>
              <a:t>เป็น</a:t>
            </a:r>
            <a:r>
              <a:rPr lang="th-TH" sz="3200" u="sng" dirty="0">
                <a:ln w="19050">
                  <a:solidFill>
                    <a:schemeClr val="tx1"/>
                  </a:solidFill>
                </a:ln>
                <a:uFill>
                  <a:solidFill>
                    <a:srgbClr val="003300"/>
                  </a:solidFill>
                </a:uFill>
              </a:rPr>
              <a:t>เครื่องมือในการสื่อสาร</a:t>
            </a:r>
            <a:r>
              <a:rPr lang="th-TH" sz="3200" dirty="0">
                <a:ln w="19050">
                  <a:solidFill>
                    <a:schemeClr val="tx1"/>
                  </a:solidFill>
                </a:ln>
              </a:rPr>
              <a:t>ชนิดหนึ่ง</a:t>
            </a:r>
            <a:endParaRPr lang="en-US" sz="32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164" y="4444425"/>
            <a:ext cx="4343400" cy="584775"/>
          </a:xfrm>
          <a:prstGeom prst="rect">
            <a:avLst/>
          </a:prstGeom>
          <a:solidFill>
            <a:srgbClr val="B1EE84">
              <a:alpha val="60000"/>
            </a:srgbClr>
          </a:solidFill>
          <a:ln>
            <a:solidFill>
              <a:srgbClr val="B1EE84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19050">
                  <a:solidFill>
                    <a:schemeClr val="tx1"/>
                  </a:solidFill>
                </a:ln>
              </a:rPr>
              <a:t>เนื้อหาขึ้นอยู่กับวัตถุประสงค์ของผู้ส่ง</a:t>
            </a:r>
            <a:endParaRPr lang="en-US" sz="32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163" y="5181600"/>
            <a:ext cx="8382001" cy="584775"/>
          </a:xfrm>
          <a:prstGeom prst="rect">
            <a:avLst/>
          </a:prstGeom>
          <a:solidFill>
            <a:srgbClr val="B1EE84">
              <a:alpha val="60000"/>
            </a:srgbClr>
          </a:solidFill>
          <a:ln>
            <a:solidFill>
              <a:srgbClr val="B1EE84"/>
            </a:solidFill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19050">
                  <a:solidFill>
                    <a:schemeClr val="tx1"/>
                  </a:solidFill>
                </a:ln>
              </a:rPr>
              <a:t>ใช้</a:t>
            </a:r>
            <a:r>
              <a:rPr lang="th-TH" sz="3200" u="sng" dirty="0">
                <a:ln w="19050">
                  <a:solidFill>
                    <a:schemeClr val="tx1"/>
                  </a:solidFill>
                </a:ln>
              </a:rPr>
              <a:t>ภาษา</a:t>
            </a:r>
            <a:r>
              <a:rPr lang="th-TH" sz="3200" dirty="0">
                <a:ln w="19050">
                  <a:solidFill>
                    <a:schemeClr val="tx1"/>
                  </a:solidFill>
                </a:ln>
              </a:rPr>
              <a:t>ระดับใด</a:t>
            </a:r>
            <a:r>
              <a:rPr lang="th-TH" sz="3200" u="sng" dirty="0">
                <a:ln w="19050">
                  <a:solidFill>
                    <a:schemeClr val="tx1"/>
                  </a:solidFill>
                </a:ln>
              </a:rPr>
              <a:t>ขึ้นอยู่กับเนื้อหาและความสัมพันธ์ของผู้รับสารกับผู้ส่งสาร</a:t>
            </a:r>
            <a:endParaRPr lang="en-US" sz="3200" u="sng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8" name="รูปหกเหลี่ยม 17">
            <a:hlinkClick r:id="rId2" action="ppaction://hlinksldjump"/>
          </p:cNvPr>
          <p:cNvSpPr/>
          <p:nvPr/>
        </p:nvSpPr>
        <p:spPr>
          <a:xfrm>
            <a:off x="228600" y="1524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ขวา 18">
            <a:hlinkClick r:id="rId2" action="ppaction://hlinksldjump"/>
          </p:cNvPr>
          <p:cNvSpPr/>
          <p:nvPr/>
        </p:nvSpPr>
        <p:spPr>
          <a:xfrm>
            <a:off x="7848600" y="5943600"/>
            <a:ext cx="791441" cy="6096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ซ้าย 19">
            <a:hlinkClick r:id="rId3" action="ppaction://hlinksldjump"/>
          </p:cNvPr>
          <p:cNvSpPr/>
          <p:nvPr/>
        </p:nvSpPr>
        <p:spPr>
          <a:xfrm>
            <a:off x="6705600" y="5943600"/>
            <a:ext cx="876300" cy="558225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6877333" y="1745750"/>
            <a:ext cx="1086444" cy="696758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5064121" y="3255106"/>
            <a:ext cx="1086444" cy="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44314"/>
            <a:ext cx="3429000" cy="2199086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09942"/>
            <a:ext cx="3816595" cy="2447658"/>
          </a:xfrm>
          <a:prstGeom prst="rect">
            <a:avLst/>
          </a:prstGeom>
        </p:spPr>
      </p:pic>
      <p:sp>
        <p:nvSpPr>
          <p:cNvPr id="26" name="สี่เหลี่ยมผืนผ้า 25"/>
          <p:cNvSpPr/>
          <p:nvPr/>
        </p:nvSpPr>
        <p:spPr>
          <a:xfrm>
            <a:off x="5867400" y="0"/>
            <a:ext cx="32766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0" y="5893087"/>
            <a:ext cx="3352800" cy="9649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ลูกศรขวา 32">
            <a:hlinkClick r:id="rId4" action="ppaction://hlinksldjump"/>
          </p:cNvPr>
          <p:cNvSpPr/>
          <p:nvPr/>
        </p:nvSpPr>
        <p:spPr>
          <a:xfrm>
            <a:off x="7916141" y="5867400"/>
            <a:ext cx="723900" cy="609600"/>
          </a:xfrm>
          <a:prstGeom prst="rightArrow">
            <a:avLst/>
          </a:prstGeom>
          <a:solidFill>
            <a:srgbClr val="E17A3B"/>
          </a:solidFill>
          <a:ln>
            <a:solidFill>
              <a:srgbClr val="E17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ซ้าย 8">
            <a:hlinkClick r:id="rId5" action="ppaction://hlinksldjump"/>
          </p:cNvPr>
          <p:cNvSpPr/>
          <p:nvPr/>
        </p:nvSpPr>
        <p:spPr>
          <a:xfrm>
            <a:off x="6705600" y="5893087"/>
            <a:ext cx="876300" cy="558225"/>
          </a:xfrm>
          <a:prstGeom prst="leftArrow">
            <a:avLst/>
          </a:prstGeom>
          <a:solidFill>
            <a:srgbClr val="E17A3B"/>
          </a:solidFill>
          <a:ln>
            <a:solidFill>
              <a:srgbClr val="E17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2AD24-0341-4364-8F7A-B24A40508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955" y="4267200"/>
            <a:ext cx="840711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324680" y="0"/>
            <a:ext cx="3819320" cy="635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22" y="3550163"/>
            <a:ext cx="2417012" cy="155007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54" y="4665850"/>
            <a:ext cx="2417012" cy="15500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38800" y="6248400"/>
            <a:ext cx="3505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dirty="0">
                <a:ln w="1270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ผู้สอน................................</a:t>
            </a:r>
            <a:endParaRPr lang="en-US" sz="3600" dirty="0">
              <a:ln w="12700">
                <a:solidFill>
                  <a:schemeClr val="tx1"/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1017" y="1697020"/>
            <a:ext cx="6934200" cy="1569660"/>
          </a:xfrm>
          <a:prstGeom prst="rect">
            <a:avLst/>
          </a:prstGeom>
          <a:solidFill>
            <a:srgbClr val="E17A3B">
              <a:alpha val="85490"/>
            </a:srgbClr>
          </a:solidFill>
          <a:ln>
            <a:solidFill>
              <a:srgbClr val="E17A3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9600" dirty="0">
                <a:ln w="28575">
                  <a:solidFill>
                    <a:schemeClr val="tx1"/>
                  </a:solidFill>
                </a:ln>
              </a:rPr>
              <a:t>การเขียนจดหมาย</a:t>
            </a:r>
            <a:endParaRPr lang="en-US" sz="96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4" name="ลูกศรขวา 23">
            <a:hlinkClick r:id="rId4" action="ppaction://hlinksldjump"/>
          </p:cNvPr>
          <p:cNvSpPr/>
          <p:nvPr/>
        </p:nvSpPr>
        <p:spPr>
          <a:xfrm>
            <a:off x="8115300" y="5562600"/>
            <a:ext cx="723900" cy="6096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ลูกศรซ้าย 24">
            <a:hlinkClick r:id="rId5" action="ppaction://hlinksldjump"/>
          </p:cNvPr>
          <p:cNvSpPr/>
          <p:nvPr/>
        </p:nvSpPr>
        <p:spPr>
          <a:xfrm>
            <a:off x="7231413" y="5562600"/>
            <a:ext cx="753340" cy="558225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D6F69-7E3E-4C94-A207-24922A0706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71" b="92571" l="1429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71"/>
          <a:stretch/>
        </p:blipFill>
        <p:spPr>
          <a:xfrm flipH="1">
            <a:off x="-278618" y="3254950"/>
            <a:ext cx="4469617" cy="360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AC933-C169-4CF5-85F1-4B1607E953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952" b="99894" l="0" r="56542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11" r="61111"/>
          <a:stretch/>
        </p:blipFill>
        <p:spPr>
          <a:xfrm rot="5400000">
            <a:off x="504645" y="-485955"/>
            <a:ext cx="196250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019800" y="0"/>
            <a:ext cx="31242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9525">
                  <a:solidFill>
                    <a:schemeClr val="tx1"/>
                  </a:solidFill>
                </a:ln>
              </a:rPr>
              <a:t>หน่วยการเรียนรู้ที่ ๑๑ </a:t>
            </a:r>
            <a:r>
              <a:rPr lang="th-TH" sz="2400" dirty="0" err="1">
                <a:ln w="9525">
                  <a:solidFill>
                    <a:schemeClr val="tx1"/>
                  </a:solidFill>
                </a:ln>
              </a:rPr>
              <a:t>บ.ก</a:t>
            </a:r>
            <a:r>
              <a:rPr lang="th-TH" sz="2400" dirty="0">
                <a:ln w="9525">
                  <a:solidFill>
                    <a:schemeClr val="tx1"/>
                  </a:solidFill>
                </a:ln>
              </a:rPr>
              <a:t>. ที่รัก</a:t>
            </a:r>
            <a:endParaRPr lang="en-US" sz="2400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สี่เหลี่ยมผืนผ้ามุมมน 8">
            <a:hlinkClick r:id="rId2" action="ppaction://hlinksldjump"/>
          </p:cNvPr>
          <p:cNvSpPr/>
          <p:nvPr/>
        </p:nvSpPr>
        <p:spPr>
          <a:xfrm>
            <a:off x="2362200" y="1513609"/>
            <a:ext cx="5622614" cy="15343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dirty="0">
                <a:ln w="63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เนื้อหาเรื่องการเขียนจดหมายส่วนตัว และจดหมายกิจธุระ</a:t>
            </a:r>
            <a:endParaRPr lang="en-US" sz="4400" dirty="0">
              <a:ln w="6350">
                <a:solidFill>
                  <a:schemeClr val="tx1"/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มุมมน 9">
            <a:hlinkClick r:id="rId3" action="ppaction://hlinksldjump"/>
          </p:cNvPr>
          <p:cNvSpPr/>
          <p:nvPr/>
        </p:nvSpPr>
        <p:spPr>
          <a:xfrm>
            <a:off x="2355273" y="3429000"/>
            <a:ext cx="5569527" cy="99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>
                <a:ln w="6350">
                  <a:solidFill>
                    <a:schemeClr val="tx1"/>
                  </a:solidFill>
                </a:ln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แบบฝึกหัดหลังเรียน</a:t>
            </a:r>
            <a:endParaRPr lang="en-US" sz="4800" dirty="0">
              <a:ln w="6350">
                <a:solidFill>
                  <a:schemeClr val="tx1"/>
                </a:solidFill>
              </a:ln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15" y="2604449"/>
            <a:ext cx="1078585" cy="691718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15" y="3956482"/>
            <a:ext cx="1078585" cy="691718"/>
          </a:xfrm>
          <a:prstGeom prst="rect">
            <a:avLst/>
          </a:prstGeom>
        </p:spPr>
      </p:pic>
      <p:sp>
        <p:nvSpPr>
          <p:cNvPr id="16" name="ลูกศรขวา 15">
            <a:hlinkClick r:id="rId2" action="ppaction://hlinksldjump"/>
          </p:cNvPr>
          <p:cNvSpPr/>
          <p:nvPr/>
        </p:nvSpPr>
        <p:spPr>
          <a:xfrm>
            <a:off x="8115300" y="5638800"/>
            <a:ext cx="723900" cy="609600"/>
          </a:xfrm>
          <a:prstGeom prst="rightArrow">
            <a:avLst/>
          </a:prstGeom>
          <a:solidFill>
            <a:srgbClr val="E17A3B"/>
          </a:solidFill>
          <a:ln>
            <a:solidFill>
              <a:srgbClr val="E17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ซ้าย 16">
            <a:hlinkClick r:id="rId6" action="ppaction://hlinksldjump"/>
          </p:cNvPr>
          <p:cNvSpPr/>
          <p:nvPr/>
        </p:nvSpPr>
        <p:spPr>
          <a:xfrm>
            <a:off x="7095260" y="5664487"/>
            <a:ext cx="753340" cy="558225"/>
          </a:xfrm>
          <a:prstGeom prst="leftArrow">
            <a:avLst/>
          </a:prstGeom>
          <a:solidFill>
            <a:srgbClr val="E17A3B"/>
          </a:solidFill>
          <a:ln>
            <a:solidFill>
              <a:srgbClr val="E17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DDC728-3671-4FB3-BA22-62440B5FE0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71" b="92571" l="1429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71"/>
          <a:stretch/>
        </p:blipFill>
        <p:spPr>
          <a:xfrm flipH="1">
            <a:off x="-304800" y="3200400"/>
            <a:ext cx="4469617" cy="3603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3AE6E-CE75-4F87-9B06-FB0ED1B078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952" b="99894" l="0" r="56542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111" r="61111"/>
          <a:stretch/>
        </p:blipFill>
        <p:spPr>
          <a:xfrm rot="5400000">
            <a:off x="504645" y="-485955"/>
            <a:ext cx="196250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6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324600" y="0"/>
            <a:ext cx="2819400" cy="609600"/>
          </a:xfrm>
          <a:prstGeom prst="rect">
            <a:avLst/>
          </a:prstGeom>
          <a:solidFill>
            <a:srgbClr val="E9FCAE"/>
          </a:solidFill>
          <a:ln>
            <a:solidFill>
              <a:srgbClr val="E9FC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ประเภทของจดหมาย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3048000" y="2514600"/>
            <a:ext cx="2895600" cy="1905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bg1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19050">
                  <a:solidFill>
                    <a:schemeClr val="tx1"/>
                  </a:solidFill>
                </a:ln>
              </a:rPr>
              <a:t>ประเภทของจดหมาย</a:t>
            </a:r>
            <a:endParaRPr lang="en-US" sz="4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คำบรรยายภาพแบบเส้น 3 (ไม่มีเส้นขอบ) 10">
            <a:hlinkClick r:id="rId2" action="ppaction://hlinksldjump"/>
          </p:cNvPr>
          <p:cNvSpPr/>
          <p:nvPr/>
        </p:nvSpPr>
        <p:spPr>
          <a:xfrm>
            <a:off x="1562100" y="983672"/>
            <a:ext cx="2133600" cy="1378528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9418"/>
              <a:gd name="adj8" fmla="val 61796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จดหมายส่วนตัว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2" name="คำบรรยายภาพแบบเส้น 3 (ไม่มีเส้นขอบ) 11"/>
          <p:cNvSpPr/>
          <p:nvPr/>
        </p:nvSpPr>
        <p:spPr>
          <a:xfrm>
            <a:off x="1219200" y="4336473"/>
            <a:ext cx="2133600" cy="1226127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42373"/>
              <a:gd name="adj6" fmla="val -5835"/>
              <a:gd name="adj7" fmla="val -46051"/>
              <a:gd name="adj8" fmla="val 75889"/>
            </a:avLst>
          </a:prstGeom>
          <a:solidFill>
            <a:srgbClr val="FF3300">
              <a:alpha val="60000"/>
            </a:srgb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จดหมายราชการ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คำบรรยายภาพแบบเส้น 3 (ไม่มีเส้นขอบ) 12">
            <a:hlinkClick r:id="rId3" action="ppaction://hlinksldjump"/>
          </p:cNvPr>
          <p:cNvSpPr/>
          <p:nvPr/>
        </p:nvSpPr>
        <p:spPr>
          <a:xfrm>
            <a:off x="6629400" y="1143000"/>
            <a:ext cx="2133600" cy="1524000"/>
          </a:xfrm>
          <a:prstGeom prst="callout3">
            <a:avLst>
              <a:gd name="adj1" fmla="val 23295"/>
              <a:gd name="adj2" fmla="val -5016"/>
              <a:gd name="adj3" fmla="val 24205"/>
              <a:gd name="adj4" fmla="val -19155"/>
              <a:gd name="adj5" fmla="val 98182"/>
              <a:gd name="adj6" fmla="val -18325"/>
              <a:gd name="adj7" fmla="val 118418"/>
              <a:gd name="adj8" fmla="val -39220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จดหมายกิจธุระ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คำบรรยายภาพแบบเส้น 3 (ไม่มีเส้นขอบ) 13"/>
          <p:cNvSpPr/>
          <p:nvPr/>
        </p:nvSpPr>
        <p:spPr>
          <a:xfrm>
            <a:off x="6534150" y="3969328"/>
            <a:ext cx="2228850" cy="1524000"/>
          </a:xfrm>
          <a:prstGeom prst="callout3">
            <a:avLst>
              <a:gd name="adj1" fmla="val 42386"/>
              <a:gd name="adj2" fmla="val -4367"/>
              <a:gd name="adj3" fmla="val 45114"/>
              <a:gd name="adj4" fmla="val -49674"/>
              <a:gd name="adj5" fmla="val 29091"/>
              <a:gd name="adj6" fmla="val -52740"/>
              <a:gd name="adj7" fmla="val 23872"/>
              <a:gd name="adj8" fmla="val -53506"/>
            </a:avLst>
          </a:prstGeom>
          <a:solidFill>
            <a:srgbClr val="CC9900">
              <a:alpha val="60000"/>
            </a:srgbClr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จดหมายธุรกิจ</a:t>
            </a:r>
            <a:endParaRPr lang="en-US" sz="32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ดาว 7 แฉก 14"/>
          <p:cNvSpPr/>
          <p:nvPr/>
        </p:nvSpPr>
        <p:spPr>
          <a:xfrm>
            <a:off x="3124200" y="817417"/>
            <a:ext cx="457200" cy="457200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ดาว 7 แฉก 15"/>
          <p:cNvSpPr/>
          <p:nvPr/>
        </p:nvSpPr>
        <p:spPr>
          <a:xfrm>
            <a:off x="8458200" y="969817"/>
            <a:ext cx="457200" cy="457200"/>
          </a:xfrm>
          <a:prstGeom prst="star7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ขวา 16">
            <a:hlinkClick r:id="rId4" action="ppaction://hlinksldjump"/>
          </p:cNvPr>
          <p:cNvSpPr/>
          <p:nvPr/>
        </p:nvSpPr>
        <p:spPr>
          <a:xfrm>
            <a:off x="8115300" y="5638800"/>
            <a:ext cx="723900" cy="609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ลูกศรซ้าย 17">
            <a:hlinkClick r:id="rId5" action="ppaction://hlinksldjump"/>
          </p:cNvPr>
          <p:cNvSpPr/>
          <p:nvPr/>
        </p:nvSpPr>
        <p:spPr>
          <a:xfrm>
            <a:off x="7095260" y="5664487"/>
            <a:ext cx="753340" cy="55822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รูปหกเหลี่ยม 18">
            <a:hlinkClick r:id="rId6" action="ppaction://hlinksldjump"/>
          </p:cNvPr>
          <p:cNvSpPr/>
          <p:nvPr/>
        </p:nvSpPr>
        <p:spPr>
          <a:xfrm>
            <a:off x="152400" y="1524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6258">
            <a:off x="221957" y="5884726"/>
            <a:ext cx="1086444" cy="69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รูปภาพ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90" y="1447800"/>
            <a:ext cx="2271966" cy="1457057"/>
          </a:xfrm>
          <a:prstGeom prst="rect">
            <a:avLst/>
          </a:prstGeom>
        </p:spPr>
      </p:pic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3" y="914400"/>
            <a:ext cx="2359841" cy="151341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94959" y="1600200"/>
            <a:ext cx="4068041" cy="1107996"/>
          </a:xfrm>
          <a:prstGeom prst="rect">
            <a:avLst/>
          </a:prstGeom>
          <a:solidFill>
            <a:srgbClr val="E3FB97">
              <a:alpha val="60000"/>
            </a:srgbClr>
          </a:solidFill>
          <a:ln>
            <a:solidFill>
              <a:srgbClr val="E3FB9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dirty="0">
                <a:ln w="12700">
                  <a:solidFill>
                    <a:schemeClr val="tx1"/>
                  </a:solidFill>
                </a:ln>
              </a:rPr>
              <a:t>จดหมายส่วนตัว</a:t>
            </a:r>
            <a:endParaRPr lang="en-US" sz="6600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6858000" y="0"/>
            <a:ext cx="22860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6350">
                  <a:solidFill>
                    <a:schemeClr val="tx1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จดหมายส่วนตัว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0" y="6096000"/>
            <a:ext cx="4694959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รูปหกเหลี่ยม 31">
            <a:hlinkClick r:id="rId4" action="ppaction://hlinksldjump"/>
          </p:cNvPr>
          <p:cNvSpPr/>
          <p:nvPr/>
        </p:nvSpPr>
        <p:spPr>
          <a:xfrm>
            <a:off x="228600" y="1524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ลูกศรขวา 32">
            <a:hlinkClick r:id="rId5" action="ppaction://hlinksldjump"/>
          </p:cNvPr>
          <p:cNvSpPr/>
          <p:nvPr/>
        </p:nvSpPr>
        <p:spPr>
          <a:xfrm>
            <a:off x="7916141" y="5867400"/>
            <a:ext cx="723900" cy="609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ซ้าย 8">
            <a:hlinkClick r:id="rId6" action="ppaction://hlinksldjump"/>
          </p:cNvPr>
          <p:cNvSpPr/>
          <p:nvPr/>
        </p:nvSpPr>
        <p:spPr>
          <a:xfrm>
            <a:off x="6705600" y="5893087"/>
            <a:ext cx="876300" cy="55822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31136" y="3733800"/>
            <a:ext cx="4584264" cy="1191816"/>
          </a:xfrm>
          <a:prstGeom prst="flowChartAlternateProcess">
            <a:avLst/>
          </a:prstGeom>
          <a:solidFill>
            <a:srgbClr val="CCFFCC">
              <a:alpha val="40000"/>
            </a:srgbClr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6350"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เขียนถึง</a:t>
            </a:r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บุคคลที่รู้จักสนิทสนม คุ้นเคย เช่น พ่อ แม่ ญาติพี่น้อง และเพื่อน</a:t>
            </a:r>
          </a:p>
        </p:txBody>
      </p:sp>
      <p:cxnSp>
        <p:nvCxnSpPr>
          <p:cNvPr id="6" name="ลูกศรเชื่อมต่อแบบตรง 5"/>
          <p:cNvCxnSpPr>
            <a:stCxn id="25" idx="2"/>
          </p:cNvCxnSpPr>
          <p:nvPr/>
        </p:nvCxnSpPr>
        <p:spPr>
          <a:xfrm>
            <a:off x="6728980" y="2708196"/>
            <a:ext cx="0" cy="1025604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รูปภาพ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7" b="89498" l="4154" r="98154">
                        <a14:foregroundMark x1="14769" y1="82648" x2="14769" y2="82648"/>
                        <a14:foregroundMark x1="16769" y1="84703" x2="16769" y2="84703"/>
                        <a14:foregroundMark x1="15231" y1="81050" x2="15231" y2="81050"/>
                        <a14:foregroundMark x1="12923" y1="81735" x2="12923" y2="81735"/>
                        <a14:foregroundMark x1="58769" y1="82420" x2="58769" y2="82420"/>
                        <a14:foregroundMark x1="61231" y1="82648" x2="61231" y2="82648"/>
                        <a14:foregroundMark x1="62462" y1="85160" x2="62462" y2="85160"/>
                        <a14:foregroundMark x1="85846" y1="79452" x2="85846" y2="79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11" y="3505200"/>
            <a:ext cx="5105401" cy="36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629400" y="0"/>
            <a:ext cx="25146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จดหมายส่วนตัว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6096000"/>
            <a:ext cx="3124200" cy="76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048000" y="762000"/>
            <a:ext cx="2819400" cy="83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จดหมายส่วนตัว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154" y="1766454"/>
            <a:ext cx="3928046" cy="1569660"/>
          </a:xfrm>
          <a:prstGeom prst="rect">
            <a:avLst/>
          </a:prstGeom>
          <a:solidFill>
            <a:srgbClr val="CCFFCC">
              <a:alpha val="40000"/>
            </a:srgbClr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6350"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มีวัตถุประสงค์</a:t>
            </a:r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ที่จะไต่ถามทุกข์สุข เล่าเรื่องราว ถ่ายทอดเหตุการณ์ประสบการณ์ หรือแจ้งข่าวสาร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1828800"/>
            <a:ext cx="42672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6350"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ภาษา</a:t>
            </a:r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มักใช้ภาษาที่ไม่เป็นทางการ               ถ้าส่งถึงผู้ใหญ่มักใช้กึ่งทางการ          ถ้าส่งถึงเพื่อนจะใช้ภาษาระดับกันเอง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299" y="3881497"/>
            <a:ext cx="8420100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th-TH" sz="3200" dirty="0">
                <a:ln w="6350">
                  <a:solidFill>
                    <a:srgbClr val="C00000"/>
                  </a:solidFill>
                </a:ln>
                <a:solidFill>
                  <a:srgbClr val="FF3300"/>
                </a:solidFill>
              </a:rPr>
              <a:t>เนื้อความไม่มีรูปแบบแน่นอนว่าต้องขึ้นต้นข้อความว่าอะไร </a:t>
            </a:r>
            <a:r>
              <a:rPr lang="th-TH" sz="3200" dirty="0">
                <a:ln w="6350">
                  <a:solidFill>
                    <a:schemeClr val="tx1"/>
                  </a:solidFill>
                </a:ln>
              </a:rPr>
              <a:t>โดยมากเนื้อความขึ้นต้นผู้เขียนมักบอกเล่าสุขภาพของตน ไต่ถามทุกข์สุขและแสดงความคาดหวังว่าผู้รับจดหมายจะสบายดี แล้วเข้าเรื่องตามวัตถุประสงค์              ที่ต้องการ</a:t>
            </a:r>
            <a:endParaRPr lang="en-US" sz="3200" dirty="0">
              <a:ln w="6350">
                <a:solidFill>
                  <a:schemeClr val="tx1"/>
                </a:solidFill>
              </a:ln>
            </a:endParaRPr>
          </a:p>
        </p:txBody>
      </p:sp>
      <p:cxnSp>
        <p:nvCxnSpPr>
          <p:cNvPr id="27" name="ลูกศรเชื่อมต่อแบบตรง 26"/>
          <p:cNvCxnSpPr>
            <a:endCxn id="22" idx="0"/>
          </p:cNvCxnSpPr>
          <p:nvPr/>
        </p:nvCxnSpPr>
        <p:spPr>
          <a:xfrm>
            <a:off x="4535349" y="1766454"/>
            <a:ext cx="0" cy="2115043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/>
        </p:nvCxnSpPr>
        <p:spPr>
          <a:xfrm flipH="1">
            <a:off x="2057400" y="1066800"/>
            <a:ext cx="838200" cy="60960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/>
        </p:nvCxnSpPr>
        <p:spPr>
          <a:xfrm>
            <a:off x="6019800" y="1143000"/>
            <a:ext cx="685800" cy="60960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ลูกศรขวา 32">
            <a:hlinkClick r:id="rId2" action="ppaction://hlinksldjump"/>
          </p:cNvPr>
          <p:cNvSpPr/>
          <p:nvPr/>
        </p:nvSpPr>
        <p:spPr>
          <a:xfrm>
            <a:off x="8115300" y="6096000"/>
            <a:ext cx="723900" cy="609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ลูกศรซ้าย 33">
            <a:hlinkClick r:id="rId3" action="ppaction://hlinksldjump"/>
          </p:cNvPr>
          <p:cNvSpPr/>
          <p:nvPr/>
        </p:nvSpPr>
        <p:spPr>
          <a:xfrm>
            <a:off x="7095260" y="6121687"/>
            <a:ext cx="753340" cy="558225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รูปหกเหลี่ยม 34">
            <a:hlinkClick r:id="rId4" action="ppaction://hlinksldjump"/>
          </p:cNvPr>
          <p:cNvSpPr/>
          <p:nvPr/>
        </p:nvSpPr>
        <p:spPr>
          <a:xfrm>
            <a:off x="152400" y="228600"/>
            <a:ext cx="838200" cy="6858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1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7" grpId="0" animBg="1"/>
      <p:bldP spid="22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472</Words>
  <Application>Microsoft Office PowerPoint</Application>
  <PresentationFormat>นำเสนอทางหน้าจอ (4:3)</PresentationFormat>
  <Paragraphs>113</Paragraphs>
  <Slides>21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6" baseType="lpstr">
      <vt:lpstr>Arial</vt:lpstr>
      <vt:lpstr>Calibri</vt:lpstr>
      <vt:lpstr>FC Muffin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USER</cp:lastModifiedBy>
  <cp:revision>84</cp:revision>
  <dcterms:created xsi:type="dcterms:W3CDTF">2019-07-21T10:50:07Z</dcterms:created>
  <dcterms:modified xsi:type="dcterms:W3CDTF">2021-01-18T14:48:04Z</dcterms:modified>
</cp:coreProperties>
</file>