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98D"/>
    <a:srgbClr val="CA0CB3"/>
    <a:srgbClr val="99D404"/>
    <a:srgbClr val="805681"/>
    <a:srgbClr val="CD7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78856-BC6B-4C4E-9B0C-24F3672A92F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67BCE-4BEC-419B-A361-451840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1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67BCE-4BEC-419B-A361-451840690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5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67BCE-4BEC-419B-A361-451840690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1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818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530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4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72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4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6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8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6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3EA4-550F-4CA2-8A1B-B364ED742DC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AECA33-AFD6-421C-AB58-1DD91F7C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481383" y="1227439"/>
            <a:ext cx="39129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介绍朋友</a:t>
            </a:r>
            <a:endParaRPr lang="en-US" altLang="zh-CN" sz="3200" dirty="0">
              <a:solidFill>
                <a:srgbClr val="FF0000"/>
              </a:solidFill>
            </a:endParaRPr>
          </a:p>
          <a:p>
            <a:r>
              <a:rPr lang="th-TH" altLang="zh-CN" sz="2000" dirty="0" smtClean="0">
                <a:solidFill>
                  <a:srgbClr val="FF0000"/>
                </a:solidFill>
              </a:rPr>
              <a:t>การแนะนำเพื่อนให้คนอื่นรู้จัก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52086" y="364746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</a:rPr>
              <a:t>เพื่อนนักเรียน</a:t>
            </a:r>
          </a:p>
          <a:p>
            <a:pPr lvl="0"/>
            <a:r>
              <a:rPr lang="th-TH" altLang="zh-CN" sz="3600" dirty="0" smtClean="0">
                <a:solidFill>
                  <a:prstClr val="black"/>
                </a:solidFill>
              </a:rPr>
              <a:t>    </a:t>
            </a:r>
            <a:r>
              <a:rPr lang="zh-CN" altLang="en-US" sz="3600" dirty="0" smtClean="0">
                <a:solidFill>
                  <a:prstClr val="black"/>
                </a:solidFill>
              </a:rPr>
              <a:t>同 </a:t>
            </a:r>
            <a:r>
              <a:rPr lang="zh-CN" altLang="en-US" sz="3600" dirty="0">
                <a:solidFill>
                  <a:prstClr val="black"/>
                </a:solidFill>
              </a:rPr>
              <a:t>学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Tóngxué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314" y="2710248"/>
            <a:ext cx="2203534" cy="367120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27" y="3970637"/>
            <a:ext cx="3113903" cy="233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57912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147" y="3681540"/>
            <a:ext cx="1676400" cy="272415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879547" y="394515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400" dirty="0" smtClean="0">
                <a:solidFill>
                  <a:schemeClr val="accent1"/>
                </a:solidFill>
              </a:rPr>
              <a:t>สิ่งที่นักเรียนควรเรียนรู้จากบทนี้คือ</a:t>
            </a:r>
          </a:p>
          <a:p>
            <a:pPr algn="ctr"/>
            <a:r>
              <a:rPr lang="th-TH" sz="2400" dirty="0" smtClean="0">
                <a:solidFill>
                  <a:schemeClr val="accent1"/>
                </a:solidFill>
              </a:rPr>
              <a:t>  1.แนะนำเพื่อน</a:t>
            </a:r>
          </a:p>
          <a:p>
            <a:pPr algn="ctr"/>
            <a:r>
              <a:rPr lang="th-TH" sz="2400" dirty="0" smtClean="0">
                <a:solidFill>
                  <a:schemeClr val="accent1"/>
                </a:solidFill>
              </a:rPr>
              <a:t>           2.รูปประโยค เขาเป็น...</a:t>
            </a:r>
            <a:endParaRPr lang="th-TH" sz="2400" dirty="0">
              <a:solidFill>
                <a:schemeClr val="accent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364" y="3681540"/>
            <a:ext cx="1676400" cy="2724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6422" y="1619296"/>
            <a:ext cx="6096000" cy="15772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学 习 目 标</a:t>
            </a:r>
            <a:r>
              <a:rPr lang="th-TH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                                                                      </a:t>
            </a:r>
            <a:endParaRPr lang="en-US" sz="1100" dirty="0"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th-TH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จุดประสงค์การเรียนรู้</a:t>
            </a:r>
            <a:endParaRPr lang="en-US" sz="1100" dirty="0"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在 本 课， 你 应 学 会：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1. </a:t>
            </a: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介 绍 同 学；</a:t>
            </a:r>
            <a:endParaRPr lang="en-US" sz="1100" dirty="0"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 marR="203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                                              2. </a:t>
            </a: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句 式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: </a:t>
            </a: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他 是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………..</a:t>
            </a:r>
            <a:r>
              <a:rPr lang="zh-CN" altLang="en-US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Cordia New" panose="020B0304020202020204" pitchFamily="34" charset="-34"/>
              </a:rPr>
              <a:t>。</a:t>
            </a:r>
            <a:endParaRPr lang="en-US" sz="1100" dirty="0">
              <a:effectLst/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26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417" y="4145177"/>
            <a:ext cx="1962150" cy="23241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138618" y="2998903"/>
            <a:ext cx="49097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老师 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th-TH" altLang="zh-CN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同   学  们 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他  叫 李 明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他 是 你 们 的 新 同 学</a:t>
            </a:r>
          </a:p>
          <a:p>
            <a:endParaRPr lang="th-TH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Lǎoshī: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Tóngxuémen,Tā jiào Lǐ míng ,Tā shì nǐmen de xīn tóngxué.</a:t>
            </a:r>
          </a:p>
          <a:p>
            <a:endParaRPr lang="th-TH" altLang="zh-CN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李 明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th-TH" altLang="zh-CN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大 家 好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Lǐ míng :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Dàjiā hǎo！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5178" y="1026520"/>
            <a:ext cx="6096000" cy="11126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28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ngsana New" panose="02020603050405020304" pitchFamily="18" charset="-34"/>
              </a:rPr>
              <a:t>表 达</a:t>
            </a:r>
            <a:r>
              <a:rPr lang="th-TH" sz="28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ngsana New" panose="02020603050405020304" pitchFamily="18" charset="-34"/>
              </a:rPr>
              <a:t>การแสดงออก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ngsana New" panose="02020603050405020304" pitchFamily="18" charset="-34"/>
              </a:rPr>
              <a:t>ฟังเทป แล้วฝึกพูดตามบทสนทนา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8322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95072" y="142530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吧差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老 师 好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我 叫 吧 差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Bā chài:  Lǎoshī hǎo , Wǒ jiào ba chài.</a:t>
            </a:r>
            <a:endParaRPr lang="th-TH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老师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你 好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Lǎoshī:</a:t>
            </a:r>
            <a:r>
              <a:rPr lang="th-TH" sz="16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Nǐ hǎo！</a:t>
            </a:r>
            <a:endParaRPr lang="th-TH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吧差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她 是 我 的 同 学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他 叫 孙 俪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Bā chà:</a:t>
            </a:r>
            <a:r>
              <a:rPr lang="th-TH" sz="1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Tā shì wǒ de tóngxué , Tā jiào sūnlì.</a:t>
            </a:r>
            <a:endParaRPr lang="th-TH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孙俪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老 师 好！</a:t>
            </a: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Sūnlì:</a:t>
            </a:r>
            <a:r>
              <a:rPr lang="th-TH" sz="1600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Lǎoshī hǎo!</a:t>
            </a:r>
            <a:endParaRPr lang="th-TH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老师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altLang="zh-CN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</a:rPr>
              <a:t>你 好！</a:t>
            </a: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Lǎoshī:</a:t>
            </a:r>
            <a:r>
              <a:rPr lang="th-TH" sz="16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Nǐ hǎo！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72" y="3041822"/>
            <a:ext cx="28289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73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72649" y="718365"/>
            <a:ext cx="6096000" cy="12488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dirty="0">
                <a:latin typeface="Book Antiqua" panose="0204060205030503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生</a:t>
            </a:r>
            <a:r>
              <a:rPr lang="zh-CN" altLang="en-US" sz="3200" dirty="0">
                <a:latin typeface="Calibri" panose="020F0502020204030204" pitchFamily="34" charset="0"/>
                <a:ea typeface="Book Antiqua" panose="02040602050305030304" pitchFamily="18" charset="0"/>
                <a:cs typeface="Cordia New" panose="020B0304020202020204" pitchFamily="34" charset="-34"/>
              </a:rPr>
              <a:t> </a:t>
            </a:r>
            <a:r>
              <a:rPr lang="zh-CN" altLang="en-US" sz="3200" dirty="0">
                <a:latin typeface="Book Antiqua" panose="0204060205030503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词</a:t>
            </a:r>
            <a:r>
              <a:rPr lang="zh-CN" altLang="en-US" sz="3200" dirty="0">
                <a:latin typeface="Calibri" panose="020F0502020204030204" pitchFamily="34" charset="0"/>
                <a:ea typeface="Book Antiqua" panose="02040602050305030304" pitchFamily="18" charset="0"/>
                <a:cs typeface="Cordia New" panose="020B0304020202020204" pitchFamily="34" charset="-34"/>
              </a:rPr>
              <a:t> </a:t>
            </a:r>
            <a:endParaRPr lang="en-US" sz="3200" dirty="0" smtClean="0">
              <a:effectLst/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latin typeface="Book Antiqua" panose="0204060205030503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คำศัพท์ใหม่</a:t>
            </a:r>
            <a:endParaRPr lang="en-US" sz="3200" dirty="0">
              <a:effectLst/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82" y="858108"/>
            <a:ext cx="3072370" cy="1899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05104"/>
              </p:ext>
            </p:extLst>
          </p:nvPr>
        </p:nvGraphicFramePr>
        <p:xfrm>
          <a:off x="3295135" y="3303372"/>
          <a:ext cx="5379308" cy="32369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60180"/>
                <a:gridCol w="1936876"/>
                <a:gridCol w="1782252"/>
              </a:tblGrid>
              <a:tr h="370703">
                <a:tc>
                  <a:txBody>
                    <a:bodyPr/>
                    <a:lstStyle/>
                    <a:p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同学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Tóngxué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เพื่อนร่วมห้อง</a:t>
                      </a:r>
                      <a:endParaRPr lang="en-US" b="0" dirty="0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同学们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Tóngxuémen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เพื่อนร่วมห้องทั้งหลาย</a:t>
                      </a:r>
                      <a:endParaRPr lang="en-US" dirty="0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Shì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เป็น คือ</a:t>
                      </a:r>
                      <a:endParaRPr lang="en-US" dirty="0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ของ</a:t>
                      </a:r>
                      <a:endParaRPr lang="en-US" dirty="0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Xīn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ใหม่</a:t>
                      </a:r>
                      <a:endParaRPr lang="en-US" dirty="0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Dàjiā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ทุกคน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69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543" y="2054053"/>
            <a:ext cx="8838132" cy="46021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5481" y="642551"/>
            <a:ext cx="236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谢</a:t>
            </a:r>
            <a:r>
              <a:rPr lang="zh-CN" altLang="en-US" b="1" dirty="0" smtClean="0"/>
              <a:t>谢 </a:t>
            </a:r>
            <a:r>
              <a:rPr lang="th-TH" sz="2400" b="1" dirty="0" smtClean="0"/>
              <a:t>ขอบคุณ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549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</TotalTime>
  <Words>253</Words>
  <Application>Microsoft Office PowerPoint</Application>
  <PresentationFormat>Widescreen</PresentationFormat>
  <Paragraphs>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SimSun</vt:lpstr>
      <vt:lpstr>幼圆</vt:lpstr>
      <vt:lpstr>Angsana New</vt:lpstr>
      <vt:lpstr>Arial</vt:lpstr>
      <vt:lpstr>Book Antiqua</vt:lpstr>
      <vt:lpstr>Calibri</vt:lpstr>
      <vt:lpstr>Century Gothic</vt:lpstr>
      <vt:lpstr>Cordia New</vt:lpstr>
      <vt:lpstr>DilleniaUPC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SVOA</dc:creator>
  <cp:lastModifiedBy>Siriluck learthirunsap</cp:lastModifiedBy>
  <cp:revision>31</cp:revision>
  <dcterms:created xsi:type="dcterms:W3CDTF">2015-12-11T06:37:46Z</dcterms:created>
  <dcterms:modified xsi:type="dcterms:W3CDTF">2020-05-15T03:24:09Z</dcterms:modified>
</cp:coreProperties>
</file>