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8"/>
    <p:restoredTop sz="94694"/>
  </p:normalViewPr>
  <p:slideViewPr>
    <p:cSldViewPr snapToGrid="0">
      <p:cViewPr varScale="1">
        <p:scale>
          <a:sx n="121" d="100"/>
          <a:sy n="121" d="100"/>
        </p:scale>
        <p:origin x="72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99ACD-9F0C-FB17-30A2-04F004F47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211B22-F782-457F-C628-B57084482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BA488-2823-ACD3-F4A3-7284253D7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C7B9-E475-AA4E-B317-C28B36305B7A}" type="datetimeFigureOut">
              <a:rPr lang="en-TH" smtClean="0"/>
              <a:t>9/4/2023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8305C-D313-41FC-BF0B-5C71F15DD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154C1-E029-04E9-1220-589A23028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1B70-205C-9A4B-A98F-1DA019A8F5B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506563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3F6FA-0130-BE46-04AE-11E8BE145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CD796C-BC81-0BFB-5E04-770DFFBB2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55B77-C65D-0D0B-D885-9418FD739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C7B9-E475-AA4E-B317-C28B36305B7A}" type="datetimeFigureOut">
              <a:rPr lang="en-TH" smtClean="0"/>
              <a:t>9/4/2023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8407B-4DE1-0544-8F7F-3DD9314AA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66602-25AF-6E51-F9C6-03F330E05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1B70-205C-9A4B-A98F-1DA019A8F5B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08217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F4AABB-6D6E-244F-FCC1-7212CFD650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80B422-7863-9013-C003-3B741C05C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DFD4A-E033-41E4-4D3D-7E7CE0C42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C7B9-E475-AA4E-B317-C28B36305B7A}" type="datetimeFigureOut">
              <a:rPr lang="en-TH" smtClean="0"/>
              <a:t>9/4/2023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A91E4-8C4D-C29F-822F-E7887718F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E4BA2-6D7C-47A3-C011-1D1DA88B3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1B70-205C-9A4B-A98F-1DA019A8F5B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279472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81010-D34D-1F88-1C4B-8B770B0DF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F2598-1D42-06DA-BA13-4C6861DAF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97888-39BD-9228-7AB8-CCD70451A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C7B9-E475-AA4E-B317-C28B36305B7A}" type="datetimeFigureOut">
              <a:rPr lang="en-TH" smtClean="0"/>
              <a:t>9/4/2023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8C0DE-5CEE-178C-7584-EF55F2057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D8021-D5A2-F8A7-EA4D-D66762F8C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1B70-205C-9A4B-A98F-1DA019A8F5B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763626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8A50E-5DF8-92FF-92A3-B21C9AA7A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917A2-CBA0-7D98-3C71-E1B5AB4C2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24406-5B94-312D-8A05-DC9F25607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C7B9-E475-AA4E-B317-C28B36305B7A}" type="datetimeFigureOut">
              <a:rPr lang="en-TH" smtClean="0"/>
              <a:t>9/4/2023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885DE-F077-F456-D412-C41AF0BCA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2796F-ED33-76F0-45FA-DBA79AB18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1B70-205C-9A4B-A98F-1DA019A8F5B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719237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53D8-A292-6AE2-DDA8-B4163D63B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0187E-22AD-0691-1696-27ADEB1E69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061745-B375-DD8E-5739-DB717E1D4F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F130B7-1754-67A3-D7BE-159D07C05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C7B9-E475-AA4E-B317-C28B36305B7A}" type="datetimeFigureOut">
              <a:rPr lang="en-TH" smtClean="0"/>
              <a:t>9/4/2023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E8A6DD-5880-2D93-B1C0-B53D7B8E7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B0681D-CD9D-C862-7188-A8D4DF73A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1B70-205C-9A4B-A98F-1DA019A8F5B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720960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89660-D79E-1AAB-D637-C1A6C74D8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83534C-10F9-88E4-CD9C-6125C4BA3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6FED4F-7C39-D016-BF6D-589F44F5F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603452-0841-0F89-1C9E-E69F6630C4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FBAB0C-EAA1-7843-3164-080C04AB3D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8DE32A-7B04-DB7B-1B4D-A4B659602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C7B9-E475-AA4E-B317-C28B36305B7A}" type="datetimeFigureOut">
              <a:rPr lang="en-TH" smtClean="0"/>
              <a:t>9/4/2023 R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8E7B28-C3A1-913D-1848-20AED0050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8D5636-7BE8-AA94-2279-41D55A690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1B70-205C-9A4B-A98F-1DA019A8F5B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0096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70971-084A-0160-FBD8-3220C5744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F5030E-3163-4106-30E7-67429F7E1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C7B9-E475-AA4E-B317-C28B36305B7A}" type="datetimeFigureOut">
              <a:rPr lang="en-TH" smtClean="0"/>
              <a:t>9/4/2023 R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E59F74-2480-6E31-6EC9-23DDAD6F0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BA7960-978C-E2B4-6D00-EC6366CAC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1B70-205C-9A4B-A98F-1DA019A8F5B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95702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CB3351-4544-E178-9E08-C31779F05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C7B9-E475-AA4E-B317-C28B36305B7A}" type="datetimeFigureOut">
              <a:rPr lang="en-TH" smtClean="0"/>
              <a:t>9/4/2023 R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7BD91A-5361-B290-3F35-6A1AAAB85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CC3C9-A0A3-F3BB-02D9-95DDDD28C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1B70-205C-9A4B-A98F-1DA019A8F5B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4045208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A18CA-AD21-8E10-DEA9-1C7F75082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87DEA-88D8-7141-E79A-43A8D925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3DF255-E6C1-BAC8-34A0-739BB115E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C3B700-6756-65B6-8708-986D44785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C7B9-E475-AA4E-B317-C28B36305B7A}" type="datetimeFigureOut">
              <a:rPr lang="en-TH" smtClean="0"/>
              <a:t>9/4/2023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A90D34-46DB-121D-2581-348A7C2F0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A06919-5A76-87D4-1FB5-985C28811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1B70-205C-9A4B-A98F-1DA019A8F5B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92119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1199D-5F68-1224-A93F-313C550A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769747-E6C5-C207-CEC1-443AC9D95D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CC64AE-A2F0-034A-4506-EF18BFDBE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62C66-E215-DAFC-2C29-546E69DC8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7C7B9-E475-AA4E-B317-C28B36305B7A}" type="datetimeFigureOut">
              <a:rPr lang="en-TH" smtClean="0"/>
              <a:t>9/4/2023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174C85-DE17-75A2-B0EE-01FC03E91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7FEBE1-C4A4-8718-15AF-5D3B67A96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E1B70-205C-9A4B-A98F-1DA019A8F5B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542515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30DF43-480C-B318-E23A-B04B1517E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C96FD-8BAA-2C6F-B446-0A0127F01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FD030-07DC-B193-5745-773394FD0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7C7B9-E475-AA4E-B317-C28B36305B7A}" type="datetimeFigureOut">
              <a:rPr lang="en-TH" smtClean="0"/>
              <a:t>9/4/2023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93DD1-C3BD-6064-240D-8E0BFDFB53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C4C6A-2D2F-2387-2ECD-BE62CFC86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E1B70-205C-9A4B-A98F-1DA019A8F5BA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91997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hyperlink" Target="https://www.thoughtco.com/esl-lesson-plan-for-conversation-1210025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oughtco.com/esl-lesson-plan-for-conversation-1210025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9F8B7-B0AE-985D-618E-73FE841F4D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TH" dirty="0"/>
              <a:t>Dining at a Resturant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3DFBDB-D65F-F62B-B314-1508CEB8FE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734833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A66FDD3-E78E-8EFA-82CF-D834B5911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T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C6D17E-8526-FD51-BF46-AF02074ED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683" y="252247"/>
            <a:ext cx="190371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TH"/>
          </a:p>
        </p:txBody>
      </p:sp>
      <p:pic>
        <p:nvPicPr>
          <p:cNvPr id="1027" name="Picture 1" descr="Ordering at a restaurant in English">
            <a:extLst>
              <a:ext uri="{FF2B5EF4-FFF2-40B4-BE49-F238E27FC236}">
                <a16:creationId xmlns:a16="http://schemas.microsoft.com/office/drawing/2014/main" id="{A92F89BB-4784-394D-E7C2-F1A29DF1F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683" y="252247"/>
            <a:ext cx="9280634" cy="618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01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DB42B-BBDD-7732-02B3-F922D7EC9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TH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Dining at a Restaurant Alone</a:t>
            </a:r>
            <a:br>
              <a:rPr lang="en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This dialogue includes most of the basic questions you'll need to know when going to a restaurant alone. Practice it with a friend.</a:t>
            </a:r>
            <a:br>
              <a:rPr lang="en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</a:b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B38A2-B004-7F25-B091-433045139C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2249" y="1415071"/>
            <a:ext cx="5181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Waitperson: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Hi. How are you doing this afternoon?</a:t>
            </a:r>
            <a:endParaRPr lang="en-TH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 </a:t>
            </a:r>
            <a:endParaRPr lang="en-TH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Customer (you):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Fine, thank you. Can I see a menu, please?</a:t>
            </a:r>
            <a:endParaRPr lang="en-TH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 </a:t>
            </a:r>
            <a:endParaRPr lang="en-TH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Waitperson: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Certainly, here you are.</a:t>
            </a:r>
            <a:endParaRPr lang="en-TH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 </a:t>
            </a:r>
            <a:endParaRPr lang="en-TH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Customer: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Thank you. What's today's special?</a:t>
            </a:r>
            <a:endParaRPr lang="en-TH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 </a:t>
            </a:r>
            <a:endParaRPr lang="en-TH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Waitperson: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 Grilled tuna and cheese on rye.</a:t>
            </a:r>
            <a:endParaRPr lang="en-TH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 </a:t>
            </a:r>
            <a:endParaRPr lang="en-TH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Customer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: That sounds good. I'll have that.</a:t>
            </a:r>
            <a:endParaRPr lang="en-TH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 </a:t>
            </a:r>
            <a:endParaRPr lang="en-TH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Waitperson: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Would you like something to drink?</a:t>
            </a:r>
            <a:endParaRPr lang="en-TH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 </a:t>
            </a:r>
            <a:endParaRPr lang="en-TH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Customer: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Yes, I'd like a coke.</a:t>
            </a:r>
            <a:endParaRPr lang="en-TH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 </a:t>
            </a:r>
          </a:p>
          <a:p>
            <a:pPr marL="0" indent="0">
              <a:buNone/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Waitperson: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Thank you. </a:t>
            </a:r>
            <a:endParaRPr lang="en-TH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954E37-D2BA-043D-78F0-8A14E208C1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36634"/>
            <a:ext cx="5181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 (returning with the food) </a:t>
            </a:r>
          </a:p>
          <a:p>
            <a:pPr marL="0" indent="0">
              <a:buNone/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Waitperson: 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Here you are. Enjoy your meal!</a:t>
            </a:r>
            <a:endParaRPr lang="en-TH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en-TH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Customer: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Thank you.</a:t>
            </a:r>
            <a:endParaRPr lang="en-TH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 </a:t>
            </a:r>
            <a:endParaRPr lang="en-TH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Waitperson: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Can I get you anything else?</a:t>
            </a:r>
            <a:endParaRPr lang="en-TH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 </a:t>
            </a:r>
            <a:endParaRPr lang="en-TH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Customer: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No thanks. I'd like the check, please.</a:t>
            </a:r>
            <a:endParaRPr lang="en-TH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 </a:t>
            </a:r>
            <a:endParaRPr lang="en-TH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Waitperson: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That'll be $14.95.</a:t>
            </a:r>
            <a:endParaRPr lang="en-TH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 </a:t>
            </a:r>
            <a:endParaRPr lang="en-TH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Customer: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Here you are. Keep the change!</a:t>
            </a:r>
            <a:endParaRPr lang="en-TH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 </a:t>
            </a:r>
            <a:endParaRPr lang="en-TH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Waitperson: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Thank you! Have a good day!</a:t>
            </a:r>
            <a:endParaRPr lang="en-TH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 </a:t>
            </a:r>
            <a:endParaRPr lang="en-TH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U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Customer: </a:t>
            </a: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Goodbye.</a:t>
            </a:r>
            <a:r>
              <a:rPr lang="en-TH" sz="1400" dirty="0">
                <a:effectLst/>
              </a:rPr>
              <a:t> </a:t>
            </a:r>
            <a:endParaRPr lang="en-TH" sz="1400" dirty="0"/>
          </a:p>
          <a:p>
            <a:pPr marL="0" indent="0">
              <a:buNone/>
            </a:pPr>
            <a:endParaRPr lang="en-TH" sz="1400" dirty="0"/>
          </a:p>
        </p:txBody>
      </p:sp>
      <p:pic>
        <p:nvPicPr>
          <p:cNvPr id="2050" name="Picture 2" descr="Image titled Be a Waiter Step 1">
            <a:extLst>
              <a:ext uri="{FF2B5EF4-FFF2-40B4-BE49-F238E27FC236}">
                <a16:creationId xmlns:a16="http://schemas.microsoft.com/office/drawing/2014/main" id="{54ADECF1-B3EB-983C-E21C-12701D56B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51" y="1436634"/>
            <a:ext cx="2126300" cy="159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C6DEF93E-AD2B-C183-9E57-196BD7B47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272" y="1544478"/>
            <a:ext cx="1262847" cy="1094898"/>
          </a:xfrm>
          <a:prstGeom prst="rect">
            <a:avLst/>
          </a:prstGeom>
        </p:spPr>
      </p:pic>
      <p:pic>
        <p:nvPicPr>
          <p:cNvPr id="2054" name="Picture 6" descr="Tuna Melt on Rye – Galley Kitchen">
            <a:extLst>
              <a:ext uri="{FF2B5EF4-FFF2-40B4-BE49-F238E27FC236}">
                <a16:creationId xmlns:a16="http://schemas.microsoft.com/office/drawing/2014/main" id="{7DBCDC74-5288-867C-5F8F-9EE6A31F7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787" y="3380986"/>
            <a:ext cx="2331213" cy="174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oca-Cola Classic Coke - Shop Soda at H-E-B">
            <a:extLst>
              <a:ext uri="{FF2B5EF4-FFF2-40B4-BE49-F238E27FC236}">
                <a16:creationId xmlns:a16="http://schemas.microsoft.com/office/drawing/2014/main" id="{0E078883-B448-2E09-C7E4-A557B3850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815" y="5380025"/>
            <a:ext cx="1325564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976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0FDBA-7A2E-4CDC-185B-11AA6633C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H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At a Restaurant With Friends </a:t>
            </a:r>
            <a:br>
              <a:rPr lang="en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</a:br>
            <a:r>
              <a:rPr lang="en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Next, use this dialogue to practice speaking at a restaurant when </a:t>
            </a:r>
            <a:r>
              <a:rPr lang="en-TH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  <a:hlinkClick r:id="rId2"/>
              </a:rPr>
              <a:t>eating with friends</a:t>
            </a:r>
            <a:r>
              <a:rPr lang="en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. The dialogue includes questions to help you choose what to eat. For this role-play, you'll need three people instead of two.</a:t>
            </a:r>
            <a:endParaRPr lang="en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AC0E4-E9C4-3E1C-CF8A-7DCF6EE3FF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3418" y="1825625"/>
            <a:ext cx="368650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TH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Kevin: </a:t>
            </a:r>
            <a:r>
              <a:rPr lang="en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The spaghetti looks really good.</a:t>
            </a:r>
          </a:p>
          <a:p>
            <a:pPr marL="0" indent="0">
              <a:buNone/>
            </a:pPr>
            <a:r>
              <a:rPr lang="en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 </a:t>
            </a:r>
          </a:p>
          <a:p>
            <a:pPr marL="0" indent="0">
              <a:buNone/>
            </a:pPr>
            <a:r>
              <a:rPr lang="en-TH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Alice: </a:t>
            </a:r>
            <a:r>
              <a:rPr lang="en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It is! I had it the last time I was here.</a:t>
            </a:r>
          </a:p>
          <a:p>
            <a:pPr marL="0" indent="0">
              <a:buNone/>
            </a:pPr>
            <a:r>
              <a:rPr lang="en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 </a:t>
            </a:r>
          </a:p>
          <a:p>
            <a:pPr marL="0" indent="0">
              <a:buNone/>
            </a:pPr>
            <a:r>
              <a:rPr lang="en-TH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Peter: </a:t>
            </a:r>
            <a:r>
              <a:rPr lang="en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How is the pizza, Alice?</a:t>
            </a:r>
          </a:p>
          <a:p>
            <a:pPr marL="0" indent="0">
              <a:buNone/>
            </a:pPr>
            <a:r>
              <a:rPr lang="en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 </a:t>
            </a:r>
          </a:p>
          <a:p>
            <a:pPr marL="0" indent="0">
              <a:buNone/>
            </a:pPr>
            <a:r>
              <a:rPr lang="en-TH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Alice: </a:t>
            </a:r>
            <a:r>
              <a:rPr lang="en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It's good, but I think the pasta is better. What would you recommend?</a:t>
            </a:r>
          </a:p>
          <a:p>
            <a:pPr marL="0" indent="0">
              <a:buNone/>
            </a:pPr>
            <a:r>
              <a:rPr lang="en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 </a:t>
            </a:r>
          </a:p>
          <a:p>
            <a:pPr marL="0" indent="0">
              <a:buNone/>
            </a:pPr>
            <a:r>
              <a:rPr lang="en-TH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Waitperson: </a:t>
            </a:r>
            <a:r>
              <a:rPr lang="en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I'd recommend the lasagna. It's excellent!</a:t>
            </a:r>
          </a:p>
          <a:p>
            <a:pPr marL="0" indent="0">
              <a:buNone/>
            </a:pPr>
            <a:r>
              <a:rPr lang="en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 </a:t>
            </a:r>
          </a:p>
          <a:p>
            <a:pPr marL="0" indent="0">
              <a:buNone/>
            </a:pPr>
            <a:r>
              <a:rPr lang="en-TH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Alice: </a:t>
            </a:r>
            <a:r>
              <a:rPr lang="en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That sounds great. I'll have that.</a:t>
            </a:r>
          </a:p>
          <a:p>
            <a:pPr marL="0" indent="0">
              <a:buNone/>
            </a:pPr>
            <a:r>
              <a:rPr lang="en-TH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 </a:t>
            </a:r>
          </a:p>
          <a:p>
            <a:pPr marL="0" indent="0">
              <a:buNone/>
            </a:pPr>
            <a:r>
              <a:rPr lang="en-TH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Waitperson: </a:t>
            </a:r>
            <a:r>
              <a:rPr lang="en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Fine. Would you like an appetizer?</a:t>
            </a:r>
          </a:p>
          <a:p>
            <a:pPr marL="0" indent="0">
              <a:buNone/>
            </a:pPr>
            <a:r>
              <a:rPr lang="en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 </a:t>
            </a:r>
          </a:p>
          <a:p>
            <a:pPr marL="0" indent="0">
              <a:buNone/>
            </a:pPr>
            <a:r>
              <a:rPr lang="en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 </a:t>
            </a:r>
          </a:p>
          <a:p>
            <a:pPr marL="0" indent="0">
              <a:buNone/>
            </a:pPr>
            <a:r>
              <a:rPr lang="en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 </a:t>
            </a:r>
          </a:p>
          <a:p>
            <a:endParaRPr lang="en-TH" sz="1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BAC8C5-A735-86AD-B775-5E86C544F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72837" y="1825625"/>
            <a:ext cx="357820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TH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Alice: </a:t>
            </a:r>
            <a:r>
              <a:rPr lang="en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No, lasagna is more than enough for me!</a:t>
            </a:r>
          </a:p>
          <a:p>
            <a:pPr marL="0" indent="0">
              <a:buNone/>
            </a:pPr>
            <a:endParaRPr lang="en-TH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TH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Kevin: </a:t>
            </a:r>
            <a:r>
              <a:rPr lang="en-TH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I think I'll have the lasagna as well.</a:t>
            </a:r>
          </a:p>
          <a:p>
            <a:pPr marL="0" indent="0">
              <a:buNone/>
            </a:pPr>
            <a:endParaRPr lang="en-TH" sz="1400" dirty="0"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TH" sz="1400" b="1" dirty="0">
                <a:effectLst/>
                <a:ea typeface="Calibri" panose="020F0502020204030204" pitchFamily="34" charset="0"/>
                <a:cs typeface="Angsana New" panose="02020603050405020304" pitchFamily="18" charset="-34"/>
              </a:rPr>
              <a:t>Waitperson: </a:t>
            </a:r>
            <a:r>
              <a:rPr lang="en-TH" sz="1400" dirty="0">
                <a:effectLst/>
                <a:ea typeface="Calibri" panose="020F0502020204030204" pitchFamily="34" charset="0"/>
                <a:cs typeface="Angsana New" panose="02020603050405020304" pitchFamily="18" charset="-34"/>
              </a:rPr>
              <a:t>Right. That's two lasagnas. Would you care for an appetizer?</a:t>
            </a:r>
          </a:p>
          <a:p>
            <a:pPr marL="0" indent="0">
              <a:buNone/>
            </a:pPr>
            <a:r>
              <a:rPr lang="en-TH" sz="1400" dirty="0">
                <a:effectLst/>
                <a:ea typeface="Calibri" panose="020F0502020204030204" pitchFamily="34" charset="0"/>
                <a:cs typeface="Angsana New" panose="02020603050405020304" pitchFamily="18" charset="-34"/>
              </a:rPr>
              <a:t> </a:t>
            </a:r>
          </a:p>
          <a:p>
            <a:pPr marL="0" indent="0">
              <a:buNone/>
            </a:pPr>
            <a:r>
              <a:rPr lang="en-TH" sz="1400" b="1" dirty="0">
                <a:effectLst/>
                <a:ea typeface="Calibri" panose="020F0502020204030204" pitchFamily="34" charset="0"/>
                <a:cs typeface="Angsana New" panose="02020603050405020304" pitchFamily="18" charset="-34"/>
              </a:rPr>
              <a:t>Kevin: </a:t>
            </a:r>
            <a:r>
              <a:rPr lang="en-TH" sz="1400" dirty="0">
                <a:effectLst/>
                <a:ea typeface="Calibri" panose="020F0502020204030204" pitchFamily="34" charset="0"/>
                <a:cs typeface="Angsana New" panose="02020603050405020304" pitchFamily="18" charset="-34"/>
              </a:rPr>
              <a:t>Yes, I'll take the calamari.</a:t>
            </a:r>
          </a:p>
          <a:p>
            <a:endParaRPr lang="en-TH" sz="1400" dirty="0">
              <a:effectLst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TH" sz="1400" b="1" dirty="0">
                <a:effectLst/>
                <a:ea typeface="Calibri" panose="020F0502020204030204" pitchFamily="34" charset="0"/>
                <a:cs typeface="Angsana New" panose="02020603050405020304" pitchFamily="18" charset="-34"/>
              </a:rPr>
              <a:t>Peter: </a:t>
            </a:r>
            <a:r>
              <a:rPr lang="en-TH" sz="1400" dirty="0">
                <a:effectLst/>
                <a:ea typeface="Calibri" panose="020F0502020204030204" pitchFamily="34" charset="0"/>
                <a:cs typeface="Angsana New" panose="02020603050405020304" pitchFamily="18" charset="-34"/>
              </a:rPr>
              <a:t>Oh, that sounds good! I can't decide between the chicken marsala and grilled fish.</a:t>
            </a:r>
          </a:p>
          <a:p>
            <a:pPr marL="0" indent="0">
              <a:buNone/>
            </a:pPr>
            <a:r>
              <a:rPr lang="en-TH" sz="1400" dirty="0">
                <a:effectLst/>
                <a:ea typeface="Calibri" panose="020F0502020204030204" pitchFamily="34" charset="0"/>
                <a:cs typeface="Angsana New" panose="02020603050405020304" pitchFamily="18" charset="-34"/>
              </a:rPr>
              <a:t> </a:t>
            </a:r>
          </a:p>
          <a:p>
            <a:pPr marL="0" indent="0">
              <a:buNone/>
            </a:pPr>
            <a:r>
              <a:rPr lang="en-TH" sz="1400" b="1" dirty="0">
                <a:effectLst/>
                <a:ea typeface="Calibri" panose="020F0502020204030204" pitchFamily="34" charset="0"/>
                <a:cs typeface="Angsana New" panose="02020603050405020304" pitchFamily="18" charset="-34"/>
              </a:rPr>
              <a:t>Waitperson: </a:t>
            </a:r>
            <a:r>
              <a:rPr lang="en-TH" sz="1400" dirty="0">
                <a:effectLst/>
                <a:ea typeface="Calibri" panose="020F0502020204030204" pitchFamily="34" charset="0"/>
                <a:cs typeface="Angsana New" panose="02020603050405020304" pitchFamily="18" charset="-34"/>
              </a:rPr>
              <a:t>The fish is fresh, so I'd recommend that.</a:t>
            </a:r>
          </a:p>
          <a:p>
            <a:pPr marL="0" indent="0">
              <a:buNone/>
            </a:pPr>
            <a:r>
              <a:rPr lang="en-TH" sz="1400" dirty="0">
                <a:effectLst/>
                <a:ea typeface="Calibri" panose="020F0502020204030204" pitchFamily="34" charset="0"/>
                <a:cs typeface="Angsana New" panose="02020603050405020304" pitchFamily="18" charset="-34"/>
              </a:rPr>
              <a:t> </a:t>
            </a:r>
          </a:p>
          <a:p>
            <a:pPr marL="0" indent="0">
              <a:buNone/>
            </a:pPr>
            <a:r>
              <a:rPr lang="en-TH" sz="1400" b="1" dirty="0">
                <a:effectLst/>
                <a:ea typeface="Calibri" panose="020F0502020204030204" pitchFamily="34" charset="0"/>
                <a:cs typeface="Angsana New" panose="02020603050405020304" pitchFamily="18" charset="-34"/>
              </a:rPr>
              <a:t>Peter: </a:t>
            </a:r>
            <a:r>
              <a:rPr lang="en-TH" sz="1400" dirty="0">
                <a:effectLst/>
                <a:ea typeface="Calibri" panose="020F0502020204030204" pitchFamily="34" charset="0"/>
                <a:cs typeface="Angsana New" panose="02020603050405020304" pitchFamily="18" charset="-34"/>
              </a:rPr>
              <a:t>Great. I'll have the fish. I'd also like a salad.</a:t>
            </a:r>
          </a:p>
          <a:p>
            <a:pPr marL="0" indent="0">
              <a:buNone/>
            </a:pPr>
            <a:r>
              <a:rPr lang="en-TH" sz="1400" dirty="0">
                <a:effectLst/>
                <a:ea typeface="Calibri" panose="020F0502020204030204" pitchFamily="34" charset="0"/>
                <a:cs typeface="Angsana New" panose="02020603050405020304" pitchFamily="18" charset="-34"/>
              </a:rPr>
              <a:t> </a:t>
            </a:r>
          </a:p>
          <a:p>
            <a:pPr marL="0" indent="0">
              <a:buNone/>
            </a:pPr>
            <a:r>
              <a:rPr lang="en-TH" sz="1400" dirty="0">
                <a:effectLst/>
                <a:ea typeface="Calibri" panose="020F0502020204030204" pitchFamily="34" charset="0"/>
                <a:cs typeface="Angsana New" panose="02020603050405020304" pitchFamily="18" charset="-34"/>
              </a:rPr>
              <a:t> </a:t>
            </a:r>
          </a:p>
          <a:p>
            <a:pPr marL="0" indent="0">
              <a:buNone/>
            </a:pPr>
            <a:endParaRPr lang="en-TH" sz="1400" dirty="0"/>
          </a:p>
        </p:txBody>
      </p:sp>
      <p:pic>
        <p:nvPicPr>
          <p:cNvPr id="3074" name="Picture 2" descr="Pepperoni Pizza Recipe | MyRecipes">
            <a:extLst>
              <a:ext uri="{FF2B5EF4-FFF2-40B4-BE49-F238E27FC236}">
                <a16:creationId xmlns:a16="http://schemas.microsoft.com/office/drawing/2014/main" id="{3A213379-4318-64B9-3794-98C9DA1C5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948" y="1724848"/>
            <a:ext cx="1543870" cy="154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ASY Spaghetti Recipe in 30 minutes – I Heart Naptime">
            <a:extLst>
              <a:ext uri="{FF2B5EF4-FFF2-40B4-BE49-F238E27FC236}">
                <a16:creationId xmlns:a16="http://schemas.microsoft.com/office/drawing/2014/main" id="{6B48CAC2-8532-B448-D94D-437BC6488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943" y="3268718"/>
            <a:ext cx="1367879" cy="1914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asy Lasagna Recipe - The Cozy Cook">
            <a:extLst>
              <a:ext uri="{FF2B5EF4-FFF2-40B4-BE49-F238E27FC236}">
                <a16:creationId xmlns:a16="http://schemas.microsoft.com/office/drawing/2014/main" id="{605C6481-25B7-B7A8-61D9-BC020B36FC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656" y="5339090"/>
            <a:ext cx="1914853" cy="143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talian Fried Calamari (Calamari Fritti) Recipe">
            <a:extLst>
              <a:ext uri="{FF2B5EF4-FFF2-40B4-BE49-F238E27FC236}">
                <a16:creationId xmlns:a16="http://schemas.microsoft.com/office/drawing/2014/main" id="{449C2DD5-1DC5-BB7A-DB0E-A1AB67BA0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278" y="1773353"/>
            <a:ext cx="2162371" cy="144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Easy Chicken Marsala • Salt &amp; Lavender">
            <a:extLst>
              <a:ext uri="{FF2B5EF4-FFF2-40B4-BE49-F238E27FC236}">
                <a16:creationId xmlns:a16="http://schemas.microsoft.com/office/drawing/2014/main" id="{AFF7C1E3-D091-B19D-FB2F-E03C29079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041" y="3296265"/>
            <a:ext cx="1495099" cy="224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Grilled Whole Fish Recipe - Dave Pasternack">
            <a:extLst>
              <a:ext uri="{FF2B5EF4-FFF2-40B4-BE49-F238E27FC236}">
                <a16:creationId xmlns:a16="http://schemas.microsoft.com/office/drawing/2014/main" id="{D024CB1E-3AB2-8DAE-966D-97B478FEF6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62"/>
          <a:stretch/>
        </p:blipFill>
        <p:spPr bwMode="auto">
          <a:xfrm>
            <a:off x="10884679" y="4736513"/>
            <a:ext cx="1307321" cy="201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357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B3BF7-5452-C908-1D86-78BF47BA6E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TH" sz="1400" b="1" dirty="0">
                <a:effectLst/>
                <a:ea typeface="Calibri" panose="020F0502020204030204" pitchFamily="34" charset="0"/>
                <a:cs typeface="Angsana New" panose="02020603050405020304" pitchFamily="18" charset="-34"/>
              </a:rPr>
              <a:t>Waitperson: </a:t>
            </a:r>
            <a:r>
              <a:rPr lang="en-TH" sz="1400" dirty="0">
                <a:effectLst/>
                <a:ea typeface="Calibri" panose="020F0502020204030204" pitchFamily="34" charset="0"/>
                <a:cs typeface="Angsana New" panose="02020603050405020304" pitchFamily="18" charset="-34"/>
              </a:rPr>
              <a:t>What would you like to drink?</a:t>
            </a:r>
          </a:p>
          <a:p>
            <a:pPr marL="0" indent="0">
              <a:buNone/>
            </a:pPr>
            <a:endParaRPr lang="en-TH" sz="1400" dirty="0">
              <a:effectLst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0" indent="0">
              <a:buNone/>
            </a:pPr>
            <a:r>
              <a:rPr lang="en-TH" sz="1400" b="1" dirty="0">
                <a:effectLst/>
                <a:ea typeface="Calibri" panose="020F0502020204030204" pitchFamily="34" charset="0"/>
                <a:cs typeface="Angsana New" panose="02020603050405020304" pitchFamily="18" charset="-34"/>
              </a:rPr>
              <a:t>Kevin: </a:t>
            </a:r>
            <a:r>
              <a:rPr lang="en-TH" sz="1400" dirty="0">
                <a:effectLst/>
                <a:ea typeface="Calibri" panose="020F0502020204030204" pitchFamily="34" charset="0"/>
                <a:cs typeface="Angsana New" panose="02020603050405020304" pitchFamily="18" charset="-34"/>
              </a:rPr>
              <a:t>I'll have water.</a:t>
            </a:r>
          </a:p>
          <a:p>
            <a:pPr marL="0" indent="0">
              <a:buNone/>
            </a:pPr>
            <a:r>
              <a:rPr lang="en-TH" sz="1400" dirty="0">
                <a:effectLst/>
                <a:ea typeface="Calibri" panose="020F0502020204030204" pitchFamily="34" charset="0"/>
                <a:cs typeface="Angsana New" panose="02020603050405020304" pitchFamily="18" charset="-34"/>
              </a:rPr>
              <a:t> </a:t>
            </a:r>
          </a:p>
          <a:p>
            <a:pPr marL="0" indent="0">
              <a:buNone/>
            </a:pPr>
            <a:r>
              <a:rPr lang="en-TH" sz="1400" b="1" dirty="0">
                <a:effectLst/>
                <a:ea typeface="Calibri" panose="020F0502020204030204" pitchFamily="34" charset="0"/>
                <a:cs typeface="Angsana New" panose="02020603050405020304" pitchFamily="18" charset="-34"/>
              </a:rPr>
              <a:t>Alice: </a:t>
            </a:r>
            <a:r>
              <a:rPr lang="en-TH" sz="1400" dirty="0">
                <a:effectLst/>
                <a:ea typeface="Calibri" panose="020F0502020204030204" pitchFamily="34" charset="0"/>
                <a:cs typeface="Angsana New" panose="02020603050405020304" pitchFamily="18" charset="-34"/>
              </a:rPr>
              <a:t>I'd like a beer.</a:t>
            </a:r>
          </a:p>
          <a:p>
            <a:pPr marL="0" indent="0">
              <a:buNone/>
            </a:pPr>
            <a:r>
              <a:rPr lang="en-TH" sz="1400" dirty="0">
                <a:effectLst/>
                <a:ea typeface="Calibri" panose="020F0502020204030204" pitchFamily="34" charset="0"/>
                <a:cs typeface="Angsana New" panose="02020603050405020304" pitchFamily="18" charset="-34"/>
              </a:rPr>
              <a:t> </a:t>
            </a:r>
          </a:p>
          <a:p>
            <a:pPr marL="0" indent="0">
              <a:buNone/>
            </a:pPr>
            <a:r>
              <a:rPr lang="en-TH" sz="1400" b="1" dirty="0">
                <a:effectLst/>
                <a:ea typeface="Calibri" panose="020F0502020204030204" pitchFamily="34" charset="0"/>
                <a:cs typeface="Angsana New" panose="02020603050405020304" pitchFamily="18" charset="-34"/>
              </a:rPr>
              <a:t>Peter: </a:t>
            </a:r>
            <a:r>
              <a:rPr lang="en-TH" sz="1400" dirty="0">
                <a:effectLst/>
                <a:ea typeface="Calibri" panose="020F0502020204030204" pitchFamily="34" charset="0"/>
                <a:cs typeface="Angsana New" panose="02020603050405020304" pitchFamily="18" charset="-34"/>
              </a:rPr>
              <a:t>I'll take a glass of red wine.</a:t>
            </a:r>
          </a:p>
          <a:p>
            <a:pPr marL="0" indent="0">
              <a:buNone/>
            </a:pPr>
            <a:r>
              <a:rPr lang="en-TH" sz="1400" dirty="0">
                <a:effectLst/>
                <a:ea typeface="Calibri" panose="020F0502020204030204" pitchFamily="34" charset="0"/>
                <a:cs typeface="Angsana New" panose="02020603050405020304" pitchFamily="18" charset="-34"/>
              </a:rPr>
              <a:t> </a:t>
            </a:r>
          </a:p>
          <a:p>
            <a:pPr marL="0" indent="0">
              <a:buNone/>
            </a:pPr>
            <a:r>
              <a:rPr lang="en-TH" sz="1400" b="1" dirty="0">
                <a:effectLst/>
                <a:ea typeface="Calibri" panose="020F0502020204030204" pitchFamily="34" charset="0"/>
                <a:cs typeface="Angsana New" panose="02020603050405020304" pitchFamily="18" charset="-34"/>
              </a:rPr>
              <a:t>Waitperson: </a:t>
            </a:r>
            <a:r>
              <a:rPr lang="en-TH" sz="1400" dirty="0">
                <a:effectLst/>
                <a:ea typeface="Calibri" panose="020F0502020204030204" pitchFamily="34" charset="0"/>
                <a:cs typeface="Angsana New" panose="02020603050405020304" pitchFamily="18" charset="-34"/>
              </a:rPr>
              <a:t>Thank you. I'll get the drinks and the appetizers.</a:t>
            </a:r>
          </a:p>
          <a:p>
            <a:pPr marL="0" indent="0">
              <a:buNone/>
            </a:pPr>
            <a:r>
              <a:rPr lang="en-TH" sz="1400" dirty="0">
                <a:effectLst/>
                <a:ea typeface="Calibri" panose="020F0502020204030204" pitchFamily="34" charset="0"/>
                <a:cs typeface="Angsana New" panose="02020603050405020304" pitchFamily="18" charset="-34"/>
              </a:rPr>
              <a:t> </a:t>
            </a:r>
          </a:p>
          <a:p>
            <a:pPr marL="0" indent="0">
              <a:buNone/>
            </a:pPr>
            <a:r>
              <a:rPr lang="en-TH" sz="1400" b="1" dirty="0">
                <a:effectLst/>
                <a:ea typeface="Calibri" panose="020F0502020204030204" pitchFamily="34" charset="0"/>
                <a:cs typeface="Angsana New" panose="02020603050405020304" pitchFamily="18" charset="-34"/>
              </a:rPr>
              <a:t>Kevin: </a:t>
            </a:r>
            <a:r>
              <a:rPr lang="en-TH" sz="1400" dirty="0">
                <a:effectLst/>
                <a:ea typeface="Calibri" panose="020F0502020204030204" pitchFamily="34" charset="0"/>
                <a:cs typeface="Angsana New" panose="02020603050405020304" pitchFamily="18" charset="-34"/>
              </a:rPr>
              <a:t>Thank you. </a:t>
            </a:r>
            <a:endParaRPr lang="en-TH" sz="1400" dirty="0"/>
          </a:p>
        </p:txBody>
      </p:sp>
      <p:pic>
        <p:nvPicPr>
          <p:cNvPr id="7" name="Content Placeholder 6" descr="A picture containing cup, table, beverage, glass&#10;&#10;Description automatically generated">
            <a:extLst>
              <a:ext uri="{FF2B5EF4-FFF2-40B4-BE49-F238E27FC236}">
                <a16:creationId xmlns:a16="http://schemas.microsoft.com/office/drawing/2014/main" id="{3FAF5573-B0AA-AC60-AFD9-0BD9429644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17904" y="1690688"/>
            <a:ext cx="1753911" cy="1981692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9F3A6AA-83B0-C7BB-F1D9-031966B08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H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At a Restaurant With Friends (cont.)</a:t>
            </a:r>
            <a:br>
              <a:rPr lang="en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</a:br>
            <a:r>
              <a:rPr lang="en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Next, use this dialogue to practice speaking at a restaurant when </a:t>
            </a:r>
            <a:r>
              <a:rPr lang="en-TH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  <a:hlinkClick r:id="rId3"/>
              </a:rPr>
              <a:t>eating with friends</a:t>
            </a:r>
            <a:r>
              <a:rPr lang="en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. The dialogue includes questions to help you choose what to eat. For this role-play, you'll need three people instead of two.</a:t>
            </a:r>
            <a:endParaRPr lang="en-TH" dirty="0"/>
          </a:p>
        </p:txBody>
      </p:sp>
      <p:pic>
        <p:nvPicPr>
          <p:cNvPr id="4098" name="Picture 2" descr="Uses for Beer - Using Beer">
            <a:extLst>
              <a:ext uri="{FF2B5EF4-FFF2-40B4-BE49-F238E27FC236}">
                <a16:creationId xmlns:a16="http://schemas.microsoft.com/office/drawing/2014/main" id="{4CC85700-FE40-A66A-834F-1D025DDB6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958" y="1561061"/>
            <a:ext cx="1877976" cy="192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5 Red Wine Health Benefits - Why to Drink Red Wine">
            <a:extLst>
              <a:ext uri="{FF2B5EF4-FFF2-40B4-BE49-F238E27FC236}">
                <a16:creationId xmlns:a16="http://schemas.microsoft.com/office/drawing/2014/main" id="{88682A2C-4C85-D594-4E40-0499CC1B7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688" y="4107985"/>
            <a:ext cx="34417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791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A3360-3FE8-9B5F-ECFF-C367251B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Key Vocabulary and Phrases</a:t>
            </a:r>
            <a:endParaRPr lang="en-TH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28E6F9-D9D1-831E-A25F-6DE8B3EA1C6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Could I have a menu, please?</a:t>
            </a:r>
          </a:p>
          <a:p>
            <a:r>
              <a:rPr lang="en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Here you are.</a:t>
            </a:r>
          </a:p>
          <a:p>
            <a:r>
              <a:rPr lang="en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Enjoy your meal!</a:t>
            </a:r>
          </a:p>
          <a:p>
            <a:r>
              <a:rPr lang="en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Would you like ...</a:t>
            </a:r>
          </a:p>
          <a:p>
            <a:r>
              <a:rPr lang="en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Can I get you anything else?</a:t>
            </a:r>
          </a:p>
          <a:p>
            <a:r>
              <a:rPr lang="en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I'd like the check, please.</a:t>
            </a:r>
          </a:p>
          <a:p>
            <a:r>
              <a:rPr lang="en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That'll be ...</a:t>
            </a:r>
          </a:p>
          <a:p>
            <a:r>
              <a:rPr lang="en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Have a good day!</a:t>
            </a:r>
          </a:p>
          <a:p>
            <a:r>
              <a:rPr lang="en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The spaghetti/steak/chicken looks good.</a:t>
            </a:r>
          </a:p>
          <a:p>
            <a:r>
              <a:rPr lang="en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How is the pizza/fish/beer?</a:t>
            </a:r>
          </a:p>
          <a:p>
            <a:r>
              <a:rPr lang="en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What would you recommend?</a:t>
            </a:r>
          </a:p>
          <a:p>
            <a:endParaRPr lang="en-TH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44EB630-6463-1B6B-1D83-080C1E23E8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I'd like my steak rare/medium/well done.</a:t>
            </a:r>
          </a:p>
          <a:p>
            <a:r>
              <a:rPr lang="en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Are there any nuts/peanuts? My child has allergies.</a:t>
            </a:r>
          </a:p>
          <a:p>
            <a:r>
              <a:rPr lang="en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Do you have any vegetarian dishes?</a:t>
            </a:r>
          </a:p>
          <a:p>
            <a:r>
              <a:rPr lang="en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Could I have a glass of water, please?</a:t>
            </a:r>
          </a:p>
          <a:p>
            <a:r>
              <a:rPr lang="en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Could you tell me where the restroom is?</a:t>
            </a:r>
          </a:p>
          <a:p>
            <a:r>
              <a:rPr lang="en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I'd recommend the lasagna/steak/pizza.</a:t>
            </a:r>
          </a:p>
          <a:p>
            <a:r>
              <a:rPr lang="en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Would you care for an appetizer/a beer/a cocktail?</a:t>
            </a:r>
          </a:p>
          <a:p>
            <a:r>
              <a:rPr lang="en-TH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I'd like to have a beer/steak/glass of wine.</a:t>
            </a:r>
          </a:p>
          <a:p>
            <a:endParaRPr lang="en-TH" dirty="0"/>
          </a:p>
        </p:txBody>
      </p:sp>
      <p:pic>
        <p:nvPicPr>
          <p:cNvPr id="5122" name="Picture 2" descr="Cajun Roasted Peanuts (Salted, in Shell) - Nuts.com">
            <a:extLst>
              <a:ext uri="{FF2B5EF4-FFF2-40B4-BE49-F238E27FC236}">
                <a16:creationId xmlns:a16="http://schemas.microsoft.com/office/drawing/2014/main" id="{A690E5DC-E6AB-DC1B-55AD-76BEBB777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68" y="5266538"/>
            <a:ext cx="2135132" cy="142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Just A Handful Of Nuts May Help Keep Us From Packing On The Pounds As We  Age : The Salt : NPR">
            <a:extLst>
              <a:ext uri="{FF2B5EF4-FFF2-40B4-BE49-F238E27FC236}">
                <a16:creationId xmlns:a16="http://schemas.microsoft.com/office/drawing/2014/main" id="{6E415360-85AB-1F08-9DEE-21AB4A39E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683" y="5179762"/>
            <a:ext cx="1973317" cy="131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ow to cook the perfect steak - Nicky's Kitchen Sanctuary">
            <a:extLst>
              <a:ext uri="{FF2B5EF4-FFF2-40B4-BE49-F238E27FC236}">
                <a16:creationId xmlns:a16="http://schemas.microsoft.com/office/drawing/2014/main" id="{EE3CA648-ED2D-718C-9DDC-C482B0A254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47"/>
          <a:stretch/>
        </p:blipFill>
        <p:spPr bwMode="auto">
          <a:xfrm>
            <a:off x="9656380" y="19309"/>
            <a:ext cx="2420006" cy="173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397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700</Words>
  <Application>Microsoft Macintosh PowerPoint</Application>
  <PresentationFormat>Widescreen</PresentationFormat>
  <Paragraphs>99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Dining at a Resturant</vt:lpstr>
      <vt:lpstr>PowerPoint Presentation</vt:lpstr>
      <vt:lpstr>Dining at a Restaurant Alone This dialogue includes most of the basic questions you'll need to know when going to a restaurant alone. Practice it with a friend. </vt:lpstr>
      <vt:lpstr>At a Restaurant With Friends  Next, use this dialogue to practice speaking at a restaurant when eating with friends. The dialogue includes questions to help you choose what to eat. For this role-play, you'll need three people instead of two.</vt:lpstr>
      <vt:lpstr>At a Restaurant With Friends (cont.) Next, use this dialogue to practice speaking at a restaurant when eating with friends. The dialogue includes questions to help you choose what to eat. For this role-play, you'll need three people instead of two.</vt:lpstr>
      <vt:lpstr>Key Vocabulary and Phrases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Dining at a Resturant</dc:title>
  <dc:creator>SUCHOT SINTHSIRIMANA</dc:creator>
  <cp:lastModifiedBy>SUCHOT SINTHSIRIMANA</cp:lastModifiedBy>
  <cp:revision>3</cp:revision>
  <dcterms:created xsi:type="dcterms:W3CDTF">2023-04-09T02:43:10Z</dcterms:created>
  <dcterms:modified xsi:type="dcterms:W3CDTF">2023-04-09T03:18:38Z</dcterms:modified>
</cp:coreProperties>
</file>