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93" r:id="rId3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F5429D-6762-428A-B3F6-A195DA883909}" type="doc">
      <dgm:prSet loTypeId="urn:microsoft.com/office/officeart/2005/8/layout/hierarchy3" loCatId="hierarchy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th-TH"/>
        </a:p>
      </dgm:t>
    </dgm:pt>
    <dgm:pt modelId="{B46D9E1E-8864-49D2-A60B-F63B71089093}">
      <dgm:prSet phldrT="[Text]" custT="1"/>
      <dgm:spPr/>
      <dgm:t>
        <a:bodyPr/>
        <a:lstStyle/>
        <a:p>
          <a:r>
            <a:rPr lang="th-TH" sz="2800" dirty="0" smtClean="0">
              <a:latin typeface="Angsana New" pitchFamily="18" charset="-34"/>
              <a:cs typeface="Angsana New" pitchFamily="18" charset="-34"/>
            </a:rPr>
            <a:t>วรรณยุกต์ระดับ</a:t>
          </a:r>
          <a:endParaRPr lang="th-TH" sz="2800" dirty="0">
            <a:latin typeface="Angsana New" pitchFamily="18" charset="-34"/>
            <a:cs typeface="Angsana New" pitchFamily="18" charset="-34"/>
          </a:endParaRPr>
        </a:p>
      </dgm:t>
    </dgm:pt>
    <dgm:pt modelId="{C0E74E2E-671C-4BED-BB49-31E93F1A1EE8}" type="parTrans" cxnId="{1BF5CE6D-7DE0-46BF-913B-EA8DE7A95056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40D19B5A-9CDD-424D-A570-0ABEEF84F981}" type="sibTrans" cxnId="{1BF5CE6D-7DE0-46BF-913B-EA8DE7A95056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D2828C61-3FA4-4DA7-91B5-4BCB1283A5A5}">
      <dgm:prSet phldrT="[Text]" custT="1"/>
      <dgm:spPr/>
      <dgm:t>
        <a:bodyPr/>
        <a:lstStyle/>
        <a:p>
          <a:r>
            <a:rPr lang="th-TH" sz="2800" dirty="0" smtClean="0">
              <a:latin typeface="Angsana New" pitchFamily="18" charset="-34"/>
              <a:cs typeface="Angsana New" pitchFamily="18" charset="-34"/>
            </a:rPr>
            <a:t>วรรณยุกต์สามัญ</a:t>
          </a:r>
          <a:endParaRPr lang="th-TH" sz="2800" dirty="0">
            <a:latin typeface="Angsana New" pitchFamily="18" charset="-34"/>
            <a:cs typeface="Angsana New" pitchFamily="18" charset="-34"/>
          </a:endParaRPr>
        </a:p>
      </dgm:t>
    </dgm:pt>
    <dgm:pt modelId="{8CB27A9B-EF11-488B-A44F-FF24013D360E}" type="parTrans" cxnId="{01A130A2-547A-4B7E-995A-211E43A2AFBE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D574CDEA-CF32-43BC-A950-092F2EEFF874}" type="sibTrans" cxnId="{01A130A2-547A-4B7E-995A-211E43A2AFBE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50216142-5284-46C3-9016-F91FD0083F56}">
      <dgm:prSet phldrT="[Text]" custT="1"/>
      <dgm:spPr/>
      <dgm:t>
        <a:bodyPr/>
        <a:lstStyle/>
        <a:p>
          <a:r>
            <a:rPr lang="th-TH" sz="2800" dirty="0" smtClean="0">
              <a:latin typeface="Angsana New" pitchFamily="18" charset="-34"/>
              <a:cs typeface="Angsana New" pitchFamily="18" charset="-34"/>
            </a:rPr>
            <a:t>วรรณยุกต์เอก</a:t>
          </a:r>
          <a:endParaRPr lang="th-TH" sz="2800" dirty="0">
            <a:latin typeface="Angsana New" pitchFamily="18" charset="-34"/>
            <a:cs typeface="Angsana New" pitchFamily="18" charset="-34"/>
          </a:endParaRPr>
        </a:p>
      </dgm:t>
    </dgm:pt>
    <dgm:pt modelId="{97488949-F066-4A67-AB7D-51BF2E9CE819}" type="parTrans" cxnId="{CDB53738-67B6-42E0-ACB4-F9645FE1776C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0CE09B77-36EF-4B1E-9823-D1C8191E2B57}" type="sibTrans" cxnId="{CDB53738-67B6-42E0-ACB4-F9645FE1776C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7C0A021E-CAB7-4AAF-82CF-B8C8E8859215}">
      <dgm:prSet phldrT="[Text]" custT="1"/>
      <dgm:spPr/>
      <dgm:t>
        <a:bodyPr/>
        <a:lstStyle/>
        <a:p>
          <a:r>
            <a:rPr lang="th-TH" sz="2800" dirty="0" smtClean="0">
              <a:latin typeface="Angsana New" pitchFamily="18" charset="-34"/>
              <a:cs typeface="Angsana New" pitchFamily="18" charset="-34"/>
            </a:rPr>
            <a:t>วรรณยุกต์                  เปลี่ยนระดับ</a:t>
          </a:r>
          <a:endParaRPr lang="th-TH" sz="2800" dirty="0">
            <a:latin typeface="Angsana New" pitchFamily="18" charset="-34"/>
            <a:cs typeface="Angsana New" pitchFamily="18" charset="-34"/>
          </a:endParaRPr>
        </a:p>
      </dgm:t>
    </dgm:pt>
    <dgm:pt modelId="{95345346-464D-4C77-877B-67DEE84245C5}" type="parTrans" cxnId="{D533587F-F8F2-4B6B-A6E0-4A86C650E56A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E77BCA99-19E8-4930-95F8-2147B1F49C94}" type="sibTrans" cxnId="{D533587F-F8F2-4B6B-A6E0-4A86C650E56A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8B2FEFF5-D069-4840-BFA6-D62E3F52D7C6}">
      <dgm:prSet phldrT="[Text]" custT="1"/>
      <dgm:spPr/>
      <dgm:t>
        <a:bodyPr/>
        <a:lstStyle/>
        <a:p>
          <a:r>
            <a:rPr lang="th-TH" sz="2800" dirty="0" smtClean="0">
              <a:latin typeface="Angsana New" pitchFamily="18" charset="-34"/>
              <a:cs typeface="Angsana New" pitchFamily="18" charset="-34"/>
            </a:rPr>
            <a:t>วรรณยุกต์โท</a:t>
          </a:r>
          <a:endParaRPr lang="th-TH" sz="2800" dirty="0">
            <a:latin typeface="Angsana New" pitchFamily="18" charset="-34"/>
            <a:cs typeface="Angsana New" pitchFamily="18" charset="-34"/>
          </a:endParaRPr>
        </a:p>
      </dgm:t>
    </dgm:pt>
    <dgm:pt modelId="{B3708832-27F8-46BD-B654-AB7F1EB00002}" type="parTrans" cxnId="{81194AB2-3264-49D7-95F3-835873BC33F1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FBFFA6AE-F9BE-40C6-9752-295F4723BD4E}" type="sibTrans" cxnId="{81194AB2-3264-49D7-95F3-835873BC33F1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257BFC0B-BD41-421C-B96F-853B94A613CF}">
      <dgm:prSet phldrT="[Text]" custT="1"/>
      <dgm:spPr/>
      <dgm:t>
        <a:bodyPr/>
        <a:lstStyle/>
        <a:p>
          <a:r>
            <a:rPr lang="th-TH" sz="2800" dirty="0" smtClean="0">
              <a:latin typeface="Angsana New" pitchFamily="18" charset="-34"/>
              <a:cs typeface="Angsana New" pitchFamily="18" charset="-34"/>
            </a:rPr>
            <a:t>วรรณยุกต์จัตวา</a:t>
          </a:r>
          <a:endParaRPr lang="th-TH" sz="2800" dirty="0">
            <a:latin typeface="Angsana New" pitchFamily="18" charset="-34"/>
            <a:cs typeface="Angsana New" pitchFamily="18" charset="-34"/>
          </a:endParaRPr>
        </a:p>
      </dgm:t>
    </dgm:pt>
    <dgm:pt modelId="{3D899802-D979-4756-AD04-9689BBE9EB22}" type="parTrans" cxnId="{C379978B-3C8C-430B-88B9-5ED94D0F6C5C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A418C934-AA5A-4C53-872B-636D991E0840}" type="sibTrans" cxnId="{C379978B-3C8C-430B-88B9-5ED94D0F6C5C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7CAA97B0-A77D-4B7A-8680-2ACAAD316F06}">
      <dgm:prSet phldrT="[Text]" custT="1"/>
      <dgm:spPr/>
      <dgm:t>
        <a:bodyPr/>
        <a:lstStyle/>
        <a:p>
          <a:r>
            <a:rPr lang="th-TH" sz="2800" dirty="0" smtClean="0">
              <a:latin typeface="Angsana New" pitchFamily="18" charset="-34"/>
              <a:cs typeface="Angsana New" pitchFamily="18" charset="-34"/>
            </a:rPr>
            <a:t>วรรณยุกต์ตรี</a:t>
          </a:r>
          <a:endParaRPr lang="th-TH" sz="2800" dirty="0">
            <a:latin typeface="Angsana New" pitchFamily="18" charset="-34"/>
            <a:cs typeface="Angsana New" pitchFamily="18" charset="-34"/>
          </a:endParaRPr>
        </a:p>
      </dgm:t>
    </dgm:pt>
    <dgm:pt modelId="{B5BAE7CF-2E3D-4B1F-B7F9-CDFEBC3FEFC8}" type="parTrans" cxnId="{8E85D3A4-1E76-4DD7-9738-DC54CD9FBD68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8A731678-1607-472B-8C6C-F8B2157E1735}" type="sibTrans" cxnId="{8E85D3A4-1E76-4DD7-9738-DC54CD9FBD68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C9377D47-6634-40C9-BC41-A83E45FB8215}" type="pres">
      <dgm:prSet presAssocID="{D4F5429D-6762-428A-B3F6-A195DA88390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F0A8D566-4133-4DD5-9D3B-29F01331A02F}" type="pres">
      <dgm:prSet presAssocID="{B46D9E1E-8864-49D2-A60B-F63B71089093}" presName="root" presStyleCnt="0"/>
      <dgm:spPr/>
    </dgm:pt>
    <dgm:pt modelId="{A1BAA774-9A39-443C-BAEF-CD4B6316D346}" type="pres">
      <dgm:prSet presAssocID="{B46D9E1E-8864-49D2-A60B-F63B71089093}" presName="rootComposite" presStyleCnt="0"/>
      <dgm:spPr/>
    </dgm:pt>
    <dgm:pt modelId="{A0B6BAA3-54F5-4605-BC80-5348D4F37DA7}" type="pres">
      <dgm:prSet presAssocID="{B46D9E1E-8864-49D2-A60B-F63B71089093}" presName="rootText" presStyleLbl="node1" presStyleIdx="0" presStyleCnt="2"/>
      <dgm:spPr/>
      <dgm:t>
        <a:bodyPr/>
        <a:lstStyle/>
        <a:p>
          <a:endParaRPr lang="th-TH"/>
        </a:p>
      </dgm:t>
    </dgm:pt>
    <dgm:pt modelId="{888556F8-0111-4FB3-8816-03E380DBB518}" type="pres">
      <dgm:prSet presAssocID="{B46D9E1E-8864-49D2-A60B-F63B71089093}" presName="rootConnector" presStyleLbl="node1" presStyleIdx="0" presStyleCnt="2"/>
      <dgm:spPr/>
      <dgm:t>
        <a:bodyPr/>
        <a:lstStyle/>
        <a:p>
          <a:endParaRPr lang="th-TH"/>
        </a:p>
      </dgm:t>
    </dgm:pt>
    <dgm:pt modelId="{9DA73D69-2215-400E-A201-4E04E94C0AD8}" type="pres">
      <dgm:prSet presAssocID="{B46D9E1E-8864-49D2-A60B-F63B71089093}" presName="childShape" presStyleCnt="0"/>
      <dgm:spPr/>
    </dgm:pt>
    <dgm:pt modelId="{82151DAA-469D-46BF-AC39-A12115029DFB}" type="pres">
      <dgm:prSet presAssocID="{8CB27A9B-EF11-488B-A44F-FF24013D360E}" presName="Name13" presStyleLbl="parChTrans1D2" presStyleIdx="0" presStyleCnt="5"/>
      <dgm:spPr/>
      <dgm:t>
        <a:bodyPr/>
        <a:lstStyle/>
        <a:p>
          <a:endParaRPr lang="th-TH"/>
        </a:p>
      </dgm:t>
    </dgm:pt>
    <dgm:pt modelId="{1A383CFF-DEB5-4EE6-87BB-8E2ED3443690}" type="pres">
      <dgm:prSet presAssocID="{D2828C61-3FA4-4DA7-91B5-4BCB1283A5A5}" presName="childText" presStyleLbl="bgAcc1" presStyleIdx="0" presStyleCnt="5" custScaleY="5933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1D32E84-8445-4B92-B93C-C534214BC438}" type="pres">
      <dgm:prSet presAssocID="{97488949-F066-4A67-AB7D-51BF2E9CE819}" presName="Name13" presStyleLbl="parChTrans1D2" presStyleIdx="1" presStyleCnt="5"/>
      <dgm:spPr/>
      <dgm:t>
        <a:bodyPr/>
        <a:lstStyle/>
        <a:p>
          <a:endParaRPr lang="th-TH"/>
        </a:p>
      </dgm:t>
    </dgm:pt>
    <dgm:pt modelId="{E2440B27-9D6F-4CC8-9CE6-2154CB969EAC}" type="pres">
      <dgm:prSet presAssocID="{50216142-5284-46C3-9016-F91FD0083F56}" presName="childText" presStyleLbl="bgAcc1" presStyleIdx="1" presStyleCnt="5" custScaleY="5933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20F7A19-D51F-4957-BEF5-F3CE2E316E3C}" type="pres">
      <dgm:prSet presAssocID="{B5BAE7CF-2E3D-4B1F-B7F9-CDFEBC3FEFC8}" presName="Name13" presStyleLbl="parChTrans1D2" presStyleIdx="2" presStyleCnt="5"/>
      <dgm:spPr/>
      <dgm:t>
        <a:bodyPr/>
        <a:lstStyle/>
        <a:p>
          <a:endParaRPr lang="th-TH"/>
        </a:p>
      </dgm:t>
    </dgm:pt>
    <dgm:pt modelId="{4B54D873-2712-4D58-A1DD-21225764A4DD}" type="pres">
      <dgm:prSet presAssocID="{7CAA97B0-A77D-4B7A-8680-2ACAAD316F06}" presName="childText" presStyleLbl="bgAcc1" presStyleIdx="2" presStyleCnt="5" custScaleY="5933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67394FA-88A6-4967-A3BC-651ECDB84296}" type="pres">
      <dgm:prSet presAssocID="{7C0A021E-CAB7-4AAF-82CF-B8C8E8859215}" presName="root" presStyleCnt="0"/>
      <dgm:spPr/>
    </dgm:pt>
    <dgm:pt modelId="{D9263B5D-0E51-45A3-8C5E-CA76273E46E3}" type="pres">
      <dgm:prSet presAssocID="{7C0A021E-CAB7-4AAF-82CF-B8C8E8859215}" presName="rootComposite" presStyleCnt="0"/>
      <dgm:spPr/>
    </dgm:pt>
    <dgm:pt modelId="{FE8CE364-1C94-4D49-9E11-1E20FC34BEE2}" type="pres">
      <dgm:prSet presAssocID="{7C0A021E-CAB7-4AAF-82CF-B8C8E8859215}" presName="rootText" presStyleLbl="node1" presStyleIdx="1" presStyleCnt="2"/>
      <dgm:spPr/>
      <dgm:t>
        <a:bodyPr/>
        <a:lstStyle/>
        <a:p>
          <a:endParaRPr lang="th-TH"/>
        </a:p>
      </dgm:t>
    </dgm:pt>
    <dgm:pt modelId="{D2CE10BD-EE5B-4227-91A1-0C9F351203DB}" type="pres">
      <dgm:prSet presAssocID="{7C0A021E-CAB7-4AAF-82CF-B8C8E8859215}" presName="rootConnector" presStyleLbl="node1" presStyleIdx="1" presStyleCnt="2"/>
      <dgm:spPr/>
      <dgm:t>
        <a:bodyPr/>
        <a:lstStyle/>
        <a:p>
          <a:endParaRPr lang="th-TH"/>
        </a:p>
      </dgm:t>
    </dgm:pt>
    <dgm:pt modelId="{FDE44550-4C32-4002-AE99-7CB311B07382}" type="pres">
      <dgm:prSet presAssocID="{7C0A021E-CAB7-4AAF-82CF-B8C8E8859215}" presName="childShape" presStyleCnt="0"/>
      <dgm:spPr/>
    </dgm:pt>
    <dgm:pt modelId="{B7D4B3C6-40C0-4E31-B559-F147E4A50335}" type="pres">
      <dgm:prSet presAssocID="{B3708832-27F8-46BD-B654-AB7F1EB00002}" presName="Name13" presStyleLbl="parChTrans1D2" presStyleIdx="3" presStyleCnt="5"/>
      <dgm:spPr/>
      <dgm:t>
        <a:bodyPr/>
        <a:lstStyle/>
        <a:p>
          <a:endParaRPr lang="th-TH"/>
        </a:p>
      </dgm:t>
    </dgm:pt>
    <dgm:pt modelId="{0E281845-24B8-4085-9A03-DBC8F3FC9199}" type="pres">
      <dgm:prSet presAssocID="{8B2FEFF5-D069-4840-BFA6-D62E3F52D7C6}" presName="childText" presStyleLbl="bgAcc1" presStyleIdx="3" presStyleCnt="5" custScaleY="5550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B8CC690-4B47-48A4-8149-B219B676B9FA}" type="pres">
      <dgm:prSet presAssocID="{3D899802-D979-4756-AD04-9689BBE9EB22}" presName="Name13" presStyleLbl="parChTrans1D2" presStyleIdx="4" presStyleCnt="5"/>
      <dgm:spPr/>
      <dgm:t>
        <a:bodyPr/>
        <a:lstStyle/>
        <a:p>
          <a:endParaRPr lang="th-TH"/>
        </a:p>
      </dgm:t>
    </dgm:pt>
    <dgm:pt modelId="{D5E32B8C-62D7-49B1-9CAD-E5E2EA332F63}" type="pres">
      <dgm:prSet presAssocID="{257BFC0B-BD41-421C-B96F-853B94A613CF}" presName="childText" presStyleLbl="bgAcc1" presStyleIdx="4" presStyleCnt="5" custScaleY="5550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E11E443-124F-4DF7-9FBE-A5346ED87400}" type="presOf" srcId="{B46D9E1E-8864-49D2-A60B-F63B71089093}" destId="{A0B6BAA3-54F5-4605-BC80-5348D4F37DA7}" srcOrd="0" destOrd="0" presId="urn:microsoft.com/office/officeart/2005/8/layout/hierarchy3"/>
    <dgm:cxn modelId="{22F22976-8DB1-4E77-9186-ACE31A05DD0E}" type="presOf" srcId="{D4F5429D-6762-428A-B3F6-A195DA883909}" destId="{C9377D47-6634-40C9-BC41-A83E45FB8215}" srcOrd="0" destOrd="0" presId="urn:microsoft.com/office/officeart/2005/8/layout/hierarchy3"/>
    <dgm:cxn modelId="{81194AB2-3264-49D7-95F3-835873BC33F1}" srcId="{7C0A021E-CAB7-4AAF-82CF-B8C8E8859215}" destId="{8B2FEFF5-D069-4840-BFA6-D62E3F52D7C6}" srcOrd="0" destOrd="0" parTransId="{B3708832-27F8-46BD-B654-AB7F1EB00002}" sibTransId="{FBFFA6AE-F9BE-40C6-9752-295F4723BD4E}"/>
    <dgm:cxn modelId="{6B79D066-3E03-4AC0-B790-EDF35A37BC48}" type="presOf" srcId="{257BFC0B-BD41-421C-B96F-853B94A613CF}" destId="{D5E32B8C-62D7-49B1-9CAD-E5E2EA332F63}" srcOrd="0" destOrd="0" presId="urn:microsoft.com/office/officeart/2005/8/layout/hierarchy3"/>
    <dgm:cxn modelId="{F0546B29-E4B7-4F37-B99B-026D2230DA8D}" type="presOf" srcId="{D2828C61-3FA4-4DA7-91B5-4BCB1283A5A5}" destId="{1A383CFF-DEB5-4EE6-87BB-8E2ED3443690}" srcOrd="0" destOrd="0" presId="urn:microsoft.com/office/officeart/2005/8/layout/hierarchy3"/>
    <dgm:cxn modelId="{C379978B-3C8C-430B-88B9-5ED94D0F6C5C}" srcId="{7C0A021E-CAB7-4AAF-82CF-B8C8E8859215}" destId="{257BFC0B-BD41-421C-B96F-853B94A613CF}" srcOrd="1" destOrd="0" parTransId="{3D899802-D979-4756-AD04-9689BBE9EB22}" sibTransId="{A418C934-AA5A-4C53-872B-636D991E0840}"/>
    <dgm:cxn modelId="{B03097EF-7AE1-4112-9201-4C59574E99F3}" type="presOf" srcId="{8CB27A9B-EF11-488B-A44F-FF24013D360E}" destId="{82151DAA-469D-46BF-AC39-A12115029DFB}" srcOrd="0" destOrd="0" presId="urn:microsoft.com/office/officeart/2005/8/layout/hierarchy3"/>
    <dgm:cxn modelId="{1BA42852-CBC9-453A-AEEA-8743559E2C74}" type="presOf" srcId="{7C0A021E-CAB7-4AAF-82CF-B8C8E8859215}" destId="{D2CE10BD-EE5B-4227-91A1-0C9F351203DB}" srcOrd="1" destOrd="0" presId="urn:microsoft.com/office/officeart/2005/8/layout/hierarchy3"/>
    <dgm:cxn modelId="{01A130A2-547A-4B7E-995A-211E43A2AFBE}" srcId="{B46D9E1E-8864-49D2-A60B-F63B71089093}" destId="{D2828C61-3FA4-4DA7-91B5-4BCB1283A5A5}" srcOrd="0" destOrd="0" parTransId="{8CB27A9B-EF11-488B-A44F-FF24013D360E}" sibTransId="{D574CDEA-CF32-43BC-A950-092F2EEFF874}"/>
    <dgm:cxn modelId="{3B08332B-E817-4054-82AE-15BA80159DF8}" type="presOf" srcId="{B5BAE7CF-2E3D-4B1F-B7F9-CDFEBC3FEFC8}" destId="{A20F7A19-D51F-4957-BEF5-F3CE2E316E3C}" srcOrd="0" destOrd="0" presId="urn:microsoft.com/office/officeart/2005/8/layout/hierarchy3"/>
    <dgm:cxn modelId="{005F0C5C-CA46-41EC-A18D-445CD2D64FCE}" type="presOf" srcId="{7CAA97B0-A77D-4B7A-8680-2ACAAD316F06}" destId="{4B54D873-2712-4D58-A1DD-21225764A4DD}" srcOrd="0" destOrd="0" presId="urn:microsoft.com/office/officeart/2005/8/layout/hierarchy3"/>
    <dgm:cxn modelId="{CDB53738-67B6-42E0-ACB4-F9645FE1776C}" srcId="{B46D9E1E-8864-49D2-A60B-F63B71089093}" destId="{50216142-5284-46C3-9016-F91FD0083F56}" srcOrd="1" destOrd="0" parTransId="{97488949-F066-4A67-AB7D-51BF2E9CE819}" sibTransId="{0CE09B77-36EF-4B1E-9823-D1C8191E2B57}"/>
    <dgm:cxn modelId="{1BF5CE6D-7DE0-46BF-913B-EA8DE7A95056}" srcId="{D4F5429D-6762-428A-B3F6-A195DA883909}" destId="{B46D9E1E-8864-49D2-A60B-F63B71089093}" srcOrd="0" destOrd="0" parTransId="{C0E74E2E-671C-4BED-BB49-31E93F1A1EE8}" sibTransId="{40D19B5A-9CDD-424D-A570-0ABEEF84F981}"/>
    <dgm:cxn modelId="{099BE923-657C-4E4C-AD43-514822DFFCAA}" type="presOf" srcId="{8B2FEFF5-D069-4840-BFA6-D62E3F52D7C6}" destId="{0E281845-24B8-4085-9A03-DBC8F3FC9199}" srcOrd="0" destOrd="0" presId="urn:microsoft.com/office/officeart/2005/8/layout/hierarchy3"/>
    <dgm:cxn modelId="{A444D1F4-6D72-415F-96C6-6A37A88CED34}" type="presOf" srcId="{7C0A021E-CAB7-4AAF-82CF-B8C8E8859215}" destId="{FE8CE364-1C94-4D49-9E11-1E20FC34BEE2}" srcOrd="0" destOrd="0" presId="urn:microsoft.com/office/officeart/2005/8/layout/hierarchy3"/>
    <dgm:cxn modelId="{3CB8A168-CBA3-4A87-9FB9-5171FC1D62DD}" type="presOf" srcId="{97488949-F066-4A67-AB7D-51BF2E9CE819}" destId="{61D32E84-8445-4B92-B93C-C534214BC438}" srcOrd="0" destOrd="0" presId="urn:microsoft.com/office/officeart/2005/8/layout/hierarchy3"/>
    <dgm:cxn modelId="{38E89BAB-9858-4DE6-A591-CA98A7641F27}" type="presOf" srcId="{B3708832-27F8-46BD-B654-AB7F1EB00002}" destId="{B7D4B3C6-40C0-4E31-B559-F147E4A50335}" srcOrd="0" destOrd="0" presId="urn:microsoft.com/office/officeart/2005/8/layout/hierarchy3"/>
    <dgm:cxn modelId="{73D4500E-352F-48A5-81E5-1AA1E8285F23}" type="presOf" srcId="{B46D9E1E-8864-49D2-A60B-F63B71089093}" destId="{888556F8-0111-4FB3-8816-03E380DBB518}" srcOrd="1" destOrd="0" presId="urn:microsoft.com/office/officeart/2005/8/layout/hierarchy3"/>
    <dgm:cxn modelId="{B4186AB2-2AAA-44EA-81DF-422D65BA73DE}" type="presOf" srcId="{50216142-5284-46C3-9016-F91FD0083F56}" destId="{E2440B27-9D6F-4CC8-9CE6-2154CB969EAC}" srcOrd="0" destOrd="0" presId="urn:microsoft.com/office/officeart/2005/8/layout/hierarchy3"/>
    <dgm:cxn modelId="{7DEC23A7-BEE4-4AD1-95F8-79A1DDD8DE06}" type="presOf" srcId="{3D899802-D979-4756-AD04-9689BBE9EB22}" destId="{2B8CC690-4B47-48A4-8149-B219B676B9FA}" srcOrd="0" destOrd="0" presId="urn:microsoft.com/office/officeart/2005/8/layout/hierarchy3"/>
    <dgm:cxn modelId="{8E85D3A4-1E76-4DD7-9738-DC54CD9FBD68}" srcId="{B46D9E1E-8864-49D2-A60B-F63B71089093}" destId="{7CAA97B0-A77D-4B7A-8680-2ACAAD316F06}" srcOrd="2" destOrd="0" parTransId="{B5BAE7CF-2E3D-4B1F-B7F9-CDFEBC3FEFC8}" sibTransId="{8A731678-1607-472B-8C6C-F8B2157E1735}"/>
    <dgm:cxn modelId="{D533587F-F8F2-4B6B-A6E0-4A86C650E56A}" srcId="{D4F5429D-6762-428A-B3F6-A195DA883909}" destId="{7C0A021E-CAB7-4AAF-82CF-B8C8E8859215}" srcOrd="1" destOrd="0" parTransId="{95345346-464D-4C77-877B-67DEE84245C5}" sibTransId="{E77BCA99-19E8-4930-95F8-2147B1F49C94}"/>
    <dgm:cxn modelId="{2F1FEF86-63FE-49F6-B721-F01CBCDDD4A6}" type="presParOf" srcId="{C9377D47-6634-40C9-BC41-A83E45FB8215}" destId="{F0A8D566-4133-4DD5-9D3B-29F01331A02F}" srcOrd="0" destOrd="0" presId="urn:microsoft.com/office/officeart/2005/8/layout/hierarchy3"/>
    <dgm:cxn modelId="{EA299ABE-B71A-481F-9CF6-FBD6B8E9BEB2}" type="presParOf" srcId="{F0A8D566-4133-4DD5-9D3B-29F01331A02F}" destId="{A1BAA774-9A39-443C-BAEF-CD4B6316D346}" srcOrd="0" destOrd="0" presId="urn:microsoft.com/office/officeart/2005/8/layout/hierarchy3"/>
    <dgm:cxn modelId="{11F91AA4-B014-4A35-8ACC-87B4A28331D9}" type="presParOf" srcId="{A1BAA774-9A39-443C-BAEF-CD4B6316D346}" destId="{A0B6BAA3-54F5-4605-BC80-5348D4F37DA7}" srcOrd="0" destOrd="0" presId="urn:microsoft.com/office/officeart/2005/8/layout/hierarchy3"/>
    <dgm:cxn modelId="{96194FCC-37CB-4A0D-B9EA-08D7C4413C28}" type="presParOf" srcId="{A1BAA774-9A39-443C-BAEF-CD4B6316D346}" destId="{888556F8-0111-4FB3-8816-03E380DBB518}" srcOrd="1" destOrd="0" presId="urn:microsoft.com/office/officeart/2005/8/layout/hierarchy3"/>
    <dgm:cxn modelId="{66FFCE14-600B-48EE-803A-3E6110102EBC}" type="presParOf" srcId="{F0A8D566-4133-4DD5-9D3B-29F01331A02F}" destId="{9DA73D69-2215-400E-A201-4E04E94C0AD8}" srcOrd="1" destOrd="0" presId="urn:microsoft.com/office/officeart/2005/8/layout/hierarchy3"/>
    <dgm:cxn modelId="{3D68AA9A-0C81-49C7-B24E-8B41FD5123B2}" type="presParOf" srcId="{9DA73D69-2215-400E-A201-4E04E94C0AD8}" destId="{82151DAA-469D-46BF-AC39-A12115029DFB}" srcOrd="0" destOrd="0" presId="urn:microsoft.com/office/officeart/2005/8/layout/hierarchy3"/>
    <dgm:cxn modelId="{CC3D4DE7-D80D-4447-BBAF-2D75B4B21583}" type="presParOf" srcId="{9DA73D69-2215-400E-A201-4E04E94C0AD8}" destId="{1A383CFF-DEB5-4EE6-87BB-8E2ED3443690}" srcOrd="1" destOrd="0" presId="urn:microsoft.com/office/officeart/2005/8/layout/hierarchy3"/>
    <dgm:cxn modelId="{9DE71DA4-967B-4F25-A961-F65A2758A169}" type="presParOf" srcId="{9DA73D69-2215-400E-A201-4E04E94C0AD8}" destId="{61D32E84-8445-4B92-B93C-C534214BC438}" srcOrd="2" destOrd="0" presId="urn:microsoft.com/office/officeart/2005/8/layout/hierarchy3"/>
    <dgm:cxn modelId="{C39733CC-06B7-4B0C-894B-D6739D3A295A}" type="presParOf" srcId="{9DA73D69-2215-400E-A201-4E04E94C0AD8}" destId="{E2440B27-9D6F-4CC8-9CE6-2154CB969EAC}" srcOrd="3" destOrd="0" presId="urn:microsoft.com/office/officeart/2005/8/layout/hierarchy3"/>
    <dgm:cxn modelId="{4F872758-A198-451B-A494-AB8767FDD1DE}" type="presParOf" srcId="{9DA73D69-2215-400E-A201-4E04E94C0AD8}" destId="{A20F7A19-D51F-4957-BEF5-F3CE2E316E3C}" srcOrd="4" destOrd="0" presId="urn:microsoft.com/office/officeart/2005/8/layout/hierarchy3"/>
    <dgm:cxn modelId="{885B9BF8-034E-41FA-A7E4-0C9E2D9A0F4F}" type="presParOf" srcId="{9DA73D69-2215-400E-A201-4E04E94C0AD8}" destId="{4B54D873-2712-4D58-A1DD-21225764A4DD}" srcOrd="5" destOrd="0" presId="urn:microsoft.com/office/officeart/2005/8/layout/hierarchy3"/>
    <dgm:cxn modelId="{082D3F36-A98F-40D5-8F59-BFC8F47E051A}" type="presParOf" srcId="{C9377D47-6634-40C9-BC41-A83E45FB8215}" destId="{167394FA-88A6-4967-A3BC-651ECDB84296}" srcOrd="1" destOrd="0" presId="urn:microsoft.com/office/officeart/2005/8/layout/hierarchy3"/>
    <dgm:cxn modelId="{13A49E78-5A21-4A6B-9B02-81664ABCC1C4}" type="presParOf" srcId="{167394FA-88A6-4967-A3BC-651ECDB84296}" destId="{D9263B5D-0E51-45A3-8C5E-CA76273E46E3}" srcOrd="0" destOrd="0" presId="urn:microsoft.com/office/officeart/2005/8/layout/hierarchy3"/>
    <dgm:cxn modelId="{89A56884-1B0D-4E5F-8B3A-249547986C9E}" type="presParOf" srcId="{D9263B5D-0E51-45A3-8C5E-CA76273E46E3}" destId="{FE8CE364-1C94-4D49-9E11-1E20FC34BEE2}" srcOrd="0" destOrd="0" presId="urn:microsoft.com/office/officeart/2005/8/layout/hierarchy3"/>
    <dgm:cxn modelId="{199CDC90-D239-4916-BC68-31F1113F8815}" type="presParOf" srcId="{D9263B5D-0E51-45A3-8C5E-CA76273E46E3}" destId="{D2CE10BD-EE5B-4227-91A1-0C9F351203DB}" srcOrd="1" destOrd="0" presId="urn:microsoft.com/office/officeart/2005/8/layout/hierarchy3"/>
    <dgm:cxn modelId="{323A4A5B-C16B-46C7-826E-8491AB699405}" type="presParOf" srcId="{167394FA-88A6-4967-A3BC-651ECDB84296}" destId="{FDE44550-4C32-4002-AE99-7CB311B07382}" srcOrd="1" destOrd="0" presId="urn:microsoft.com/office/officeart/2005/8/layout/hierarchy3"/>
    <dgm:cxn modelId="{FAA2807C-F259-4A85-BDFD-46858682969A}" type="presParOf" srcId="{FDE44550-4C32-4002-AE99-7CB311B07382}" destId="{B7D4B3C6-40C0-4E31-B559-F147E4A50335}" srcOrd="0" destOrd="0" presId="urn:microsoft.com/office/officeart/2005/8/layout/hierarchy3"/>
    <dgm:cxn modelId="{93DD49CE-86D8-4EF9-B5C5-BAD15CC0AD1F}" type="presParOf" srcId="{FDE44550-4C32-4002-AE99-7CB311B07382}" destId="{0E281845-24B8-4085-9A03-DBC8F3FC9199}" srcOrd="1" destOrd="0" presId="urn:microsoft.com/office/officeart/2005/8/layout/hierarchy3"/>
    <dgm:cxn modelId="{94E88749-E651-4134-A246-C95D17D1C506}" type="presParOf" srcId="{FDE44550-4C32-4002-AE99-7CB311B07382}" destId="{2B8CC690-4B47-48A4-8149-B219B676B9FA}" srcOrd="2" destOrd="0" presId="urn:microsoft.com/office/officeart/2005/8/layout/hierarchy3"/>
    <dgm:cxn modelId="{49CD5069-1E8B-4AB6-8D76-1B2CA1F14490}" type="presParOf" srcId="{FDE44550-4C32-4002-AE99-7CB311B07382}" destId="{D5E32B8C-62D7-49B1-9CAD-E5E2EA332F6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6BAA3-54F5-4605-BC80-5348D4F37DA7}">
      <dsp:nvSpPr>
        <dsp:cNvPr id="0" name=""/>
        <dsp:cNvSpPr/>
      </dsp:nvSpPr>
      <dsp:spPr>
        <a:xfrm>
          <a:off x="629" y="154791"/>
          <a:ext cx="2293133" cy="11465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Angsana New" pitchFamily="18" charset="-34"/>
              <a:cs typeface="Angsana New" pitchFamily="18" charset="-34"/>
            </a:rPr>
            <a:t>วรรณยุกต์ระดับ</a:t>
          </a:r>
          <a:endParaRPr lang="th-TH" sz="2800" kern="1200" dirty="0">
            <a:latin typeface="Angsana New" pitchFamily="18" charset="-34"/>
            <a:cs typeface="Angsana New" pitchFamily="18" charset="-34"/>
          </a:endParaRPr>
        </a:p>
      </dsp:txBody>
      <dsp:txXfrm>
        <a:off x="34211" y="188373"/>
        <a:ext cx="2225969" cy="1079402"/>
      </dsp:txXfrm>
    </dsp:sp>
    <dsp:sp modelId="{82151DAA-469D-46BF-AC39-A12115029DFB}">
      <dsp:nvSpPr>
        <dsp:cNvPr id="0" name=""/>
        <dsp:cNvSpPr/>
      </dsp:nvSpPr>
      <dsp:spPr>
        <a:xfrm>
          <a:off x="229943" y="1301358"/>
          <a:ext cx="229313" cy="626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6805"/>
              </a:lnTo>
              <a:lnTo>
                <a:pt x="229313" y="62680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83CFF-DEB5-4EE6-87BB-8E2ED3443690}">
      <dsp:nvSpPr>
        <dsp:cNvPr id="0" name=""/>
        <dsp:cNvSpPr/>
      </dsp:nvSpPr>
      <dsp:spPr>
        <a:xfrm>
          <a:off x="459256" y="1588000"/>
          <a:ext cx="1834506" cy="68032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Angsana New" pitchFamily="18" charset="-34"/>
              <a:cs typeface="Angsana New" pitchFamily="18" charset="-34"/>
            </a:rPr>
            <a:t>วรรณยุกต์สามัญ</a:t>
          </a:r>
          <a:endParaRPr lang="th-TH" sz="2800" kern="1200" dirty="0">
            <a:latin typeface="Angsana New" pitchFamily="18" charset="-34"/>
            <a:cs typeface="Angsana New" pitchFamily="18" charset="-34"/>
          </a:endParaRPr>
        </a:p>
      </dsp:txBody>
      <dsp:txXfrm>
        <a:off x="479182" y="1607926"/>
        <a:ext cx="1794654" cy="640474"/>
      </dsp:txXfrm>
    </dsp:sp>
    <dsp:sp modelId="{61D32E84-8445-4B92-B93C-C534214BC438}">
      <dsp:nvSpPr>
        <dsp:cNvPr id="0" name=""/>
        <dsp:cNvSpPr/>
      </dsp:nvSpPr>
      <dsp:spPr>
        <a:xfrm>
          <a:off x="229943" y="1301358"/>
          <a:ext cx="229313" cy="1593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3773"/>
              </a:lnTo>
              <a:lnTo>
                <a:pt x="229313" y="15937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440B27-9D6F-4CC8-9CE6-2154CB969EAC}">
      <dsp:nvSpPr>
        <dsp:cNvPr id="0" name=""/>
        <dsp:cNvSpPr/>
      </dsp:nvSpPr>
      <dsp:spPr>
        <a:xfrm>
          <a:off x="459256" y="2554968"/>
          <a:ext cx="1834506" cy="68032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Angsana New" pitchFamily="18" charset="-34"/>
              <a:cs typeface="Angsana New" pitchFamily="18" charset="-34"/>
            </a:rPr>
            <a:t>วรรณยุกต์เอก</a:t>
          </a:r>
          <a:endParaRPr lang="th-TH" sz="2800" kern="1200" dirty="0">
            <a:latin typeface="Angsana New" pitchFamily="18" charset="-34"/>
            <a:cs typeface="Angsana New" pitchFamily="18" charset="-34"/>
          </a:endParaRPr>
        </a:p>
      </dsp:txBody>
      <dsp:txXfrm>
        <a:off x="479182" y="2574894"/>
        <a:ext cx="1794654" cy="640474"/>
      </dsp:txXfrm>
    </dsp:sp>
    <dsp:sp modelId="{A20F7A19-D51F-4957-BEF5-F3CE2E316E3C}">
      <dsp:nvSpPr>
        <dsp:cNvPr id="0" name=""/>
        <dsp:cNvSpPr/>
      </dsp:nvSpPr>
      <dsp:spPr>
        <a:xfrm>
          <a:off x="229943" y="1301358"/>
          <a:ext cx="229313" cy="2560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0742"/>
              </a:lnTo>
              <a:lnTo>
                <a:pt x="229313" y="256074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54D873-2712-4D58-A1DD-21225764A4DD}">
      <dsp:nvSpPr>
        <dsp:cNvPr id="0" name=""/>
        <dsp:cNvSpPr/>
      </dsp:nvSpPr>
      <dsp:spPr>
        <a:xfrm>
          <a:off x="459256" y="3521937"/>
          <a:ext cx="1834506" cy="68032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Angsana New" pitchFamily="18" charset="-34"/>
              <a:cs typeface="Angsana New" pitchFamily="18" charset="-34"/>
            </a:rPr>
            <a:t>วรรณยุกต์ตรี</a:t>
          </a:r>
          <a:endParaRPr lang="th-TH" sz="2800" kern="1200" dirty="0">
            <a:latin typeface="Angsana New" pitchFamily="18" charset="-34"/>
            <a:cs typeface="Angsana New" pitchFamily="18" charset="-34"/>
          </a:endParaRPr>
        </a:p>
      </dsp:txBody>
      <dsp:txXfrm>
        <a:off x="479182" y="3541863"/>
        <a:ext cx="1794654" cy="640474"/>
      </dsp:txXfrm>
    </dsp:sp>
    <dsp:sp modelId="{FE8CE364-1C94-4D49-9E11-1E20FC34BEE2}">
      <dsp:nvSpPr>
        <dsp:cNvPr id="0" name=""/>
        <dsp:cNvSpPr/>
      </dsp:nvSpPr>
      <dsp:spPr>
        <a:xfrm>
          <a:off x="2867046" y="154791"/>
          <a:ext cx="2293133" cy="11465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Angsana New" pitchFamily="18" charset="-34"/>
              <a:cs typeface="Angsana New" pitchFamily="18" charset="-34"/>
            </a:rPr>
            <a:t>วรรณยุกต์                  เปลี่ยนระดับ</a:t>
          </a:r>
          <a:endParaRPr lang="th-TH" sz="2800" kern="1200" dirty="0">
            <a:latin typeface="Angsana New" pitchFamily="18" charset="-34"/>
            <a:cs typeface="Angsana New" pitchFamily="18" charset="-34"/>
          </a:endParaRPr>
        </a:p>
      </dsp:txBody>
      <dsp:txXfrm>
        <a:off x="2900628" y="188373"/>
        <a:ext cx="2225969" cy="1079402"/>
      </dsp:txXfrm>
    </dsp:sp>
    <dsp:sp modelId="{B7D4B3C6-40C0-4E31-B559-F147E4A50335}">
      <dsp:nvSpPr>
        <dsp:cNvPr id="0" name=""/>
        <dsp:cNvSpPr/>
      </dsp:nvSpPr>
      <dsp:spPr>
        <a:xfrm>
          <a:off x="3096360" y="1301358"/>
          <a:ext cx="229313" cy="604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831"/>
              </a:lnTo>
              <a:lnTo>
                <a:pt x="229313" y="60483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81845-24B8-4085-9A03-DBC8F3FC9199}">
      <dsp:nvSpPr>
        <dsp:cNvPr id="0" name=""/>
        <dsp:cNvSpPr/>
      </dsp:nvSpPr>
      <dsp:spPr>
        <a:xfrm>
          <a:off x="3325673" y="1588000"/>
          <a:ext cx="1834506" cy="63637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Angsana New" pitchFamily="18" charset="-34"/>
              <a:cs typeface="Angsana New" pitchFamily="18" charset="-34"/>
            </a:rPr>
            <a:t>วรรณยุกต์โท</a:t>
          </a:r>
          <a:endParaRPr lang="th-TH" sz="2800" kern="1200" dirty="0">
            <a:latin typeface="Angsana New" pitchFamily="18" charset="-34"/>
            <a:cs typeface="Angsana New" pitchFamily="18" charset="-34"/>
          </a:endParaRPr>
        </a:p>
      </dsp:txBody>
      <dsp:txXfrm>
        <a:off x="3344312" y="1606639"/>
        <a:ext cx="1797228" cy="599100"/>
      </dsp:txXfrm>
    </dsp:sp>
    <dsp:sp modelId="{2B8CC690-4B47-48A4-8149-B219B676B9FA}">
      <dsp:nvSpPr>
        <dsp:cNvPr id="0" name=""/>
        <dsp:cNvSpPr/>
      </dsp:nvSpPr>
      <dsp:spPr>
        <a:xfrm>
          <a:off x="3096360" y="1301358"/>
          <a:ext cx="229313" cy="1527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7851"/>
              </a:lnTo>
              <a:lnTo>
                <a:pt x="229313" y="152785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32B8C-62D7-49B1-9CAD-E5E2EA332F63}">
      <dsp:nvSpPr>
        <dsp:cNvPr id="0" name=""/>
        <dsp:cNvSpPr/>
      </dsp:nvSpPr>
      <dsp:spPr>
        <a:xfrm>
          <a:off x="3325673" y="2511020"/>
          <a:ext cx="1834506" cy="63637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Angsana New" pitchFamily="18" charset="-34"/>
              <a:cs typeface="Angsana New" pitchFamily="18" charset="-34"/>
            </a:rPr>
            <a:t>วรรณยุกต์จัตวา</a:t>
          </a:r>
          <a:endParaRPr lang="th-TH" sz="2800" kern="1200" dirty="0">
            <a:latin typeface="Angsana New" pitchFamily="18" charset="-34"/>
            <a:cs typeface="Angsana New" pitchFamily="18" charset="-34"/>
          </a:endParaRPr>
        </a:p>
      </dsp:txBody>
      <dsp:txXfrm>
        <a:off x="3344312" y="2529659"/>
        <a:ext cx="1797228" cy="599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8F440-12E5-478D-9760-93F5CC806078}" type="datetimeFigureOut">
              <a:rPr lang="th-TH" smtClean="0"/>
              <a:t>05/06/61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35DBF-5B9E-48E0-8D5C-426B435B5F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0187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9C601-EC2D-4B4E-8892-5792F74D8E33}" type="slidenum">
              <a:rPr lang="th-TH" smtClean="0"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95909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z="1600" dirty="0">
              <a:latin typeface="+mn-lt"/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9C601-EC2D-4B4E-8892-5792F74D8E33}" type="slidenum">
              <a:rPr lang="th-TH" smtClean="0"/>
              <a:t>10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89375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9C601-EC2D-4B4E-8892-5792F74D8E33}" type="slidenum">
              <a:rPr lang="th-TH">
                <a:solidFill>
                  <a:prstClr val="black"/>
                </a:solidFill>
              </a:rPr>
              <a:pPr/>
              <a:t>11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12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9C601-EC2D-4B4E-8892-5792F74D8E33}" type="slidenum">
              <a:rPr lang="th-TH" smtClean="0"/>
              <a:t>12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60832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h-TH" sz="1600" b="0" baseline="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9C601-EC2D-4B4E-8892-5792F74D8E33}" type="slidenum">
              <a:rPr lang="th-TH" smtClean="0"/>
              <a:t>13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54696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๑. เสียงในภาษาไทย</a:t>
            </a:r>
          </a:p>
          <a:p>
            <a:pPr>
              <a:defRPr/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๑.๒ ชนิดและลักษณะของเสียงใน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ภาษาไทย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    ๑) ครูสรุปลักษณะของเสียงพยัญชนะในภาษาไทย </a:t>
            </a: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โดยใช้เนื้อหาจากหนังสือเรียน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                  รายวิชาพื้นฐาน ภาษาไทย ม. ๑ เล่ม ๑ ของบริษัท สำนักพิมพ์วัฒนาพานิช จำกัด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   ๒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ครูคลิกเพื่อแสดงลักษณะของเสียงพยัญชนะในภาษาไทย และให้นักเรียนช่วยกัน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        บอกว่าพยัญชนะทั้ง ๒๑ เสียง มีเสียงอะไรบ้าง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   ๓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ครูอธิบายลักษณะของเสียงพยัญชนะในภาษาไทยโดยใช้เวลาประมาณ ๕ นาที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                 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หรือให้ครูใช้เวลาตามความเหมาะสม</a:t>
            </a:r>
          </a:p>
          <a:p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9C601-EC2D-4B4E-8892-5792F74D8E33}" type="slidenum">
              <a:rPr lang="th-TH" smtClean="0"/>
              <a:t>14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16470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9C601-EC2D-4B4E-8892-5792F74D8E33}" type="slidenum">
              <a:rPr lang="th-TH" smtClean="0"/>
              <a:t>15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28857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9C601-EC2D-4B4E-8892-5792F74D8E33}" type="slidenum">
              <a:rPr lang="th-TH" smtClean="0"/>
              <a:t>16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22214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z="1600" dirty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9C601-EC2D-4B4E-8892-5792F74D8E33}" type="slidenum">
              <a:rPr lang="th-TH" smtClean="0"/>
              <a:t>17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11768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1600" dirty="0" smtClean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9C601-EC2D-4B4E-8892-5792F74D8E33}" type="slidenum">
              <a:rPr lang="th-TH" smtClean="0"/>
              <a:t>18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257579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z="1600" dirty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9C601-EC2D-4B4E-8892-5792F74D8E33}" type="slidenum">
              <a:rPr lang="th-TH" smtClean="0"/>
              <a:t>19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26173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35DBF-5B9E-48E0-8D5C-426B435B5FFA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5794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th-TH" sz="160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9C601-EC2D-4B4E-8892-5792F74D8E33}" type="slidenum">
              <a:rPr lang="th-TH" smtClean="0"/>
              <a:t>20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89813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9C601-EC2D-4B4E-8892-5792F74D8E33}" type="slidenum">
              <a:rPr lang="th-TH" smtClean="0"/>
              <a:t>21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835605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๑. เสียงในภาษาไทย</a:t>
            </a:r>
          </a:p>
          <a:p>
            <a:pPr>
              <a:defRPr/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๑.๒ ชนิดและลักษณะของเสียงใน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ภาษาไทย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    ๑) ครูอธิบายลักษณะของเสียงวรรณยุกต์ในภาษาไทย </a:t>
            </a: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โดยใช้เนื้อหาจากหนังสือเรียน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                  รายวิชาพื้นฐาน ภาษาไทย ม. ๑ เล่ม ๑ ของบริษัท สำนักพิมพ์วัฒนาพานิช จำกัด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    ๒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ครูคลิกเพื่อแสดงลักษณะของเสียงวรรณยุกต์ในภาษาไทย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   ๓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ครูอธิบายลักษณะของเสียงวรรณยุกต์ในภาษาไทยโดยใช้เวลาประมาณ ๑๒ นาที หรือให้ครูใช้เวลา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                 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ตามความเหมาะสม</a:t>
            </a:r>
          </a:p>
          <a:p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9C601-EC2D-4B4E-8892-5792F74D8E33}" type="slidenum">
              <a:rPr lang="th-TH" smtClean="0">
                <a:solidFill>
                  <a:prstClr val="black"/>
                </a:solidFill>
              </a:rPr>
              <a:pPr/>
              <a:t>22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868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9C601-EC2D-4B4E-8892-5792F74D8E33}" type="slidenum">
              <a:rPr lang="th-TH" smtClean="0"/>
              <a:t>23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2353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9C601-EC2D-4B4E-8892-5792F74D8E33}" type="slidenum">
              <a:rPr lang="th-TH" smtClean="0"/>
              <a:t>24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399978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z="160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9C601-EC2D-4B4E-8892-5792F74D8E33}" type="slidenum">
              <a:rPr lang="th-TH" smtClean="0"/>
              <a:t>25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778720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๑. เสียงในภาษาไทย</a:t>
            </a:r>
          </a:p>
          <a:p>
            <a:pPr>
              <a:defRPr/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๑.๒ ชนิดและลักษณะของเสียงในภาษาไทย</a:t>
            </a:r>
          </a:p>
          <a:p>
            <a:pPr>
              <a:defRPr/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         ๑) ครู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อธิบายหลักการเทียบเสียงวรรณยุกต์ โดย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ใช้เนื้อหาจากหนังสือเรียน รายวิชา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พื้นฐาน </a:t>
            </a:r>
          </a:p>
          <a:p>
            <a:pPr>
              <a:defRPr/>
            </a:pP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                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ภาษาไทย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ม. ๑ เล่ม ๑ ของบริษัท สำนักพิมพ์วัฒนาพานิช จำกัด</a:t>
            </a:r>
          </a:p>
          <a:p>
            <a:pPr>
              <a:defRPr/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         ๒</a:t>
            </a:r>
            <a:r>
              <a:rPr lang="en-US" sz="16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ครูคลิกเพื่อ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แสดงหลักการเทียบเสียงวรรณยุกต์</a:t>
            </a:r>
            <a:endParaRPr lang="th-TH" sz="160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9C601-EC2D-4B4E-8892-5792F74D8E33}" type="slidenum">
              <a:rPr lang="th-TH" smtClean="0"/>
              <a:t>26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319740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9C601-EC2D-4B4E-8892-5792F74D8E33}" type="slidenum">
              <a:rPr lang="th-TH" smtClean="0"/>
              <a:t>27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47205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z="1600" dirty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9C601-EC2D-4B4E-8892-5792F74D8E33}" type="slidenum">
              <a:rPr lang="th-TH" smtClean="0"/>
              <a:t>28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759466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z="1600" dirty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9C601-EC2D-4B4E-8892-5792F74D8E33}" type="slidenum">
              <a:rPr lang="th-TH" smtClean="0">
                <a:solidFill>
                  <a:prstClr val="black"/>
                </a:solidFill>
              </a:rPr>
              <a:pPr/>
              <a:t>29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50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th-TH" dirty="0" smtClean="0">
                <a:solidFill>
                  <a:prstClr val="black"/>
                </a:solidFill>
              </a:rPr>
              <a:t>28</a:t>
            </a:r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0221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9C601-EC2D-4B4E-8892-5792F74D8E33}" type="slidenum">
              <a:rPr lang="th-TH" smtClean="0"/>
              <a:t>30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82343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9C601-EC2D-4B4E-8892-5792F74D8E33}" type="slidenum">
              <a:rPr lang="th-TH" smtClean="0"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91789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9C601-EC2D-4B4E-8892-5792F74D8E33}" type="slidenum">
              <a:rPr lang="th-TH" smtClean="0"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69144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9C601-EC2D-4B4E-8892-5792F74D8E33}" type="slidenum">
              <a:rPr lang="th-TH" smtClean="0"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36876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9C601-EC2D-4B4E-8892-5792F74D8E33}" type="slidenum">
              <a:rPr lang="th-TH" smtClean="0"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08646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9C601-EC2D-4B4E-8892-5792F74D8E33}" type="slidenum">
              <a:rPr lang="th-TH" smtClean="0"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50449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z="1600" dirty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9C601-EC2D-4B4E-8892-5792F74D8E33}" type="slidenum">
              <a:rPr lang="th-TH" smtClean="0"/>
              <a:t>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7903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71DE-5566-4ED0-B957-45955C4E3D9E}" type="datetimeFigureOut">
              <a:rPr lang="th-TH" smtClean="0"/>
              <a:t>05/06/61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7823-D6E8-4E66-97C9-58FDD1E3A94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724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71DE-5566-4ED0-B957-45955C4E3D9E}" type="datetimeFigureOut">
              <a:rPr lang="th-TH" smtClean="0"/>
              <a:t>05/06/61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7823-D6E8-4E66-97C9-58FDD1E3A94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6670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71DE-5566-4ED0-B957-45955C4E3D9E}" type="datetimeFigureOut">
              <a:rPr lang="th-TH" smtClean="0"/>
              <a:t>05/06/61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7823-D6E8-4E66-97C9-58FDD1E3A94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4157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71DE-5566-4ED0-B957-45955C4E3D9E}" type="datetimeFigureOut">
              <a:rPr lang="th-TH" smtClean="0"/>
              <a:t>05/06/61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7823-D6E8-4E66-97C9-58FDD1E3A94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6053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71DE-5566-4ED0-B957-45955C4E3D9E}" type="datetimeFigureOut">
              <a:rPr lang="th-TH" smtClean="0"/>
              <a:t>05/06/61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7823-D6E8-4E66-97C9-58FDD1E3A94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6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71DE-5566-4ED0-B957-45955C4E3D9E}" type="datetimeFigureOut">
              <a:rPr lang="th-TH" smtClean="0"/>
              <a:t>05/06/61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7823-D6E8-4E66-97C9-58FDD1E3A94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802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71DE-5566-4ED0-B957-45955C4E3D9E}" type="datetimeFigureOut">
              <a:rPr lang="th-TH" smtClean="0"/>
              <a:t>05/06/61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7823-D6E8-4E66-97C9-58FDD1E3A94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8669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71DE-5566-4ED0-B957-45955C4E3D9E}" type="datetimeFigureOut">
              <a:rPr lang="th-TH" smtClean="0"/>
              <a:t>05/06/61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7823-D6E8-4E66-97C9-58FDD1E3A94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284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71DE-5566-4ED0-B957-45955C4E3D9E}" type="datetimeFigureOut">
              <a:rPr lang="th-TH" smtClean="0"/>
              <a:t>05/06/61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7823-D6E8-4E66-97C9-58FDD1E3A94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487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71DE-5566-4ED0-B957-45955C4E3D9E}" type="datetimeFigureOut">
              <a:rPr lang="th-TH" smtClean="0"/>
              <a:t>05/06/61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7823-D6E8-4E66-97C9-58FDD1E3A94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345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71DE-5566-4ED0-B957-45955C4E3D9E}" type="datetimeFigureOut">
              <a:rPr lang="th-TH" smtClean="0"/>
              <a:t>05/06/61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7823-D6E8-4E66-97C9-58FDD1E3A94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734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A71DE-5566-4ED0-B957-45955C4E3D9E}" type="datetimeFigureOut">
              <a:rPr lang="th-TH" smtClean="0"/>
              <a:t>05/06/61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97823-D6E8-4E66-97C9-58FDD1E3A94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972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1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slide" Target="slide2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9.xml"/><Relationship Id="rId10" Type="http://schemas.openxmlformats.org/officeDocument/2006/relationships/image" Target="../media/image13.png"/><Relationship Id="rId4" Type="http://schemas.openxmlformats.org/officeDocument/2006/relationships/slide" Target="slide20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slide" Target="slide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25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6.wdp"/><Relationship Id="rId4" Type="http://schemas.openxmlformats.org/officeDocument/2006/relationships/diagramData" Target="../diagrams/data1.xml"/><Relationship Id="rId9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4.xml"/><Relationship Id="rId4" Type="http://schemas.openxmlformats.org/officeDocument/2006/relationships/slide" Target="slide12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933" y="0"/>
            <a:ext cx="9295203" cy="697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53"/>
          <p:cNvCxnSpPr/>
          <p:nvPr/>
        </p:nvCxnSpPr>
        <p:spPr>
          <a:xfrm>
            <a:off x="245232" y="1371600"/>
            <a:ext cx="8424936" cy="0"/>
          </a:xfrm>
          <a:prstGeom prst="line">
            <a:avLst/>
          </a:prstGeom>
          <a:ln w="38100">
            <a:solidFill>
              <a:srgbClr val="0909E5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45232" y="602159"/>
            <a:ext cx="554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0909E5"/>
                </a:solidFill>
                <a:latin typeface="Angsana New" pitchFamily="18" charset="-34"/>
                <a:cs typeface="Angsana New" pitchFamily="18" charset="-34"/>
              </a:rPr>
              <a:t>แยกพยัญชนะ สระ และวรรณยุกต์</a:t>
            </a:r>
            <a:endParaRPr lang="th-TH" sz="4000" b="1" dirty="0">
              <a:solidFill>
                <a:srgbClr val="0909E5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98250" y="1669442"/>
            <a:ext cx="1600200" cy="6477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สระ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57600" y="1663999"/>
            <a:ext cx="1600200" cy="6477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พยัญชนะ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51250" y="1669442"/>
            <a:ext cx="1728216" cy="6477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วรรณยุกต์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3286" y="3707752"/>
            <a:ext cx="565713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21107" y="4496745"/>
            <a:ext cx="565713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ย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8547" y="5003152"/>
            <a:ext cx="565713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ด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43386" y="5484463"/>
            <a:ext cx="565713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</a:t>
            </a:r>
            <a:r>
              <a:rPr lang="th-TH" dirty="0" smtClean="0">
                <a:solidFill>
                  <a:schemeClr val="tx1"/>
                </a:solidFill>
                <a:latin typeface="Angsana New"/>
                <a:cs typeface="Angsana New"/>
              </a:rPr>
              <a:t>–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90529" y="5338328"/>
            <a:ext cx="565713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ง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473386" y="3104422"/>
            <a:ext cx="565713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84217" y="3946937"/>
            <a:ext cx="565713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51653" y="4474569"/>
            <a:ext cx="565713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099764" y="4951063"/>
            <a:ext cx="565713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ม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61099" y="3925737"/>
            <a:ext cx="565713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</a:t>
            </a:r>
            <a:r>
              <a:rPr lang="th-TH" dirty="0" smtClean="0">
                <a:solidFill>
                  <a:schemeClr val="tx1"/>
                </a:solidFill>
                <a:latin typeface="Angsana New"/>
                <a:cs typeface="Angsana New"/>
              </a:rPr>
              <a:t>–า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84485" y="2743200"/>
            <a:ext cx="565713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ถ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790576" y="3659037"/>
            <a:ext cx="565713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น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59564" y="3659037"/>
            <a:ext cx="565713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</a:t>
            </a:r>
            <a:r>
              <a:rPr lang="th-TH" dirty="0" smtClean="0">
                <a:solidFill>
                  <a:schemeClr val="tx1"/>
                </a:solidFill>
                <a:latin typeface="Angsana New"/>
                <a:cs typeface="Angsana New"/>
              </a:rPr>
              <a:t>–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885530" y="2784039"/>
            <a:ext cx="744537" cy="744537"/>
            <a:chOff x="4885530" y="2784039"/>
            <a:chExt cx="744537" cy="744537"/>
          </a:xfrm>
        </p:grpSpPr>
        <p:sp>
          <p:nvSpPr>
            <p:cNvPr id="22" name="Rectangle 21"/>
            <p:cNvSpPr/>
            <p:nvPr/>
          </p:nvSpPr>
          <p:spPr>
            <a:xfrm>
              <a:off x="4967468" y="2837722"/>
              <a:ext cx="580663" cy="533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5530" y="2784039"/>
              <a:ext cx="7445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5751653" y="3564513"/>
            <a:ext cx="565713" cy="754692"/>
            <a:chOff x="5751653" y="3564513"/>
            <a:chExt cx="565713" cy="754692"/>
          </a:xfrm>
        </p:grpSpPr>
        <p:sp>
          <p:nvSpPr>
            <p:cNvPr id="25" name="Rectangle 24"/>
            <p:cNvSpPr/>
            <p:nvPr/>
          </p:nvSpPr>
          <p:spPr>
            <a:xfrm>
              <a:off x="5751653" y="3564513"/>
              <a:ext cx="565713" cy="533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1653" y="3574668"/>
              <a:ext cx="542925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3018216" y="4192437"/>
            <a:ext cx="565713" cy="744537"/>
            <a:chOff x="3018216" y="4192437"/>
            <a:chExt cx="565713" cy="744537"/>
          </a:xfrm>
        </p:grpSpPr>
        <p:sp>
          <p:nvSpPr>
            <p:cNvPr id="19" name="Rectangle 18"/>
            <p:cNvSpPr/>
            <p:nvPr/>
          </p:nvSpPr>
          <p:spPr>
            <a:xfrm>
              <a:off x="3018216" y="4230045"/>
              <a:ext cx="565713" cy="533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9609" y="4192437"/>
              <a:ext cx="542925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4009042" y="4319205"/>
            <a:ext cx="646113" cy="744537"/>
            <a:chOff x="4009042" y="4319205"/>
            <a:chExt cx="646113" cy="744537"/>
          </a:xfrm>
        </p:grpSpPr>
        <p:sp>
          <p:nvSpPr>
            <p:cNvPr id="21" name="Rectangle 20"/>
            <p:cNvSpPr/>
            <p:nvPr/>
          </p:nvSpPr>
          <p:spPr>
            <a:xfrm>
              <a:off x="4049243" y="4367498"/>
              <a:ext cx="565713" cy="533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9042" y="4319205"/>
              <a:ext cx="646113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819" y="5262625"/>
            <a:ext cx="5921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250" y="5338328"/>
            <a:ext cx="7318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86566"/>
            <a:ext cx="5969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39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222 L -0.02083 -0.0719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" y="-2498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9 0.02775 L -0.58698 -0.0557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33" y="-418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0834 -0.1111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555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4.44033E-6 L -0.2099 -0.2467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-1235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222 L 0.2941 0.1868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22" y="10453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79 -0.02775 L 0.27187 -0.0312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1388 L 0.30434 -0.1045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-4533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53 0.03562 L 0.07014 -0.2615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1487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98 0.05435 L -0.31146 0.42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3" y="18733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09 -0.03608 L 0.11424 0.27475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15541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9 -0.04926 L -0.03039 0.25625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264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2 4.23682E-6 L -0.28351 -0.20514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0268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4 -0.05018 L -0.35781 -0.1278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-3885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3 -0.01204 L 0.53385 -0.0062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51" y="278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0.26789 -0.2664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13333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4884 L 0.10677 0.08518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0" y="1806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446 -0.16643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9" y="-8333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-0.02014 L -0.29028 -0.0173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39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17761 -0.1988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9" y="-9954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-0.30816 0.10648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3" grpId="0" animBg="1"/>
      <p:bldP spid="23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603" y="-58214"/>
            <a:ext cx="9297206" cy="6974428"/>
          </a:xfrm>
          <a:prstGeom prst="rect">
            <a:avLst/>
          </a:prstGeom>
        </p:spPr>
      </p:pic>
      <p:graphicFrame>
        <p:nvGraphicFramePr>
          <p:cNvPr id="5" name="ตาราง 4"/>
          <p:cNvGraphicFramePr>
            <a:graphicFrameLocks noGrp="1"/>
          </p:cNvGraphicFramePr>
          <p:nvPr>
            <p:extLst/>
          </p:nvPr>
        </p:nvGraphicFramePr>
        <p:xfrm>
          <a:off x="1321392" y="3794760"/>
          <a:ext cx="1447800" cy="2072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สระเสียงสั้น</a:t>
                      </a:r>
                      <a:endParaRPr lang="th-TH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เอียะ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เอือะ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อัวะ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ตาราง 5"/>
          <p:cNvGraphicFramePr>
            <a:graphicFrameLocks noGrp="1"/>
          </p:cNvGraphicFramePr>
          <p:nvPr>
            <p:extLst/>
          </p:nvPr>
        </p:nvGraphicFramePr>
        <p:xfrm>
          <a:off x="2731092" y="3794760"/>
          <a:ext cx="1447800" cy="2072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สระเดี่ยว</a:t>
                      </a:r>
                      <a:endParaRPr lang="th-TH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อิ + อะ</a:t>
                      </a:r>
                      <a:endParaRPr lang="th-TH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อึ + อะ </a:t>
                      </a:r>
                      <a:endParaRPr lang="th-TH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อุ + อะ</a:t>
                      </a:r>
                      <a:endParaRPr lang="th-TH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ตาราง 6"/>
          <p:cNvGraphicFramePr>
            <a:graphicFrameLocks noGrp="1"/>
          </p:cNvGraphicFramePr>
          <p:nvPr>
            <p:extLst/>
          </p:nvPr>
        </p:nvGraphicFramePr>
        <p:xfrm>
          <a:off x="4636092" y="3779520"/>
          <a:ext cx="1447800" cy="2072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สระเสียงยาว</a:t>
                      </a:r>
                      <a:endParaRPr lang="th-TH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เอีย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เอือ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อัว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ตาราง 7"/>
          <p:cNvGraphicFramePr>
            <a:graphicFrameLocks noGrp="1"/>
          </p:cNvGraphicFramePr>
          <p:nvPr>
            <p:extLst/>
          </p:nvPr>
        </p:nvGraphicFramePr>
        <p:xfrm>
          <a:off x="6045792" y="3779520"/>
          <a:ext cx="1447800" cy="2072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สระเดี่ยว</a:t>
                      </a:r>
                      <a:endParaRPr lang="th-TH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อี + อา</a:t>
                      </a:r>
                      <a:endParaRPr lang="th-TH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อือ + อา </a:t>
                      </a:r>
                      <a:endParaRPr lang="th-TH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อู + อา</a:t>
                      </a:r>
                      <a:endParaRPr lang="th-TH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3091" y="2103740"/>
            <a:ext cx="1465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สระประสม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462" y="2688516"/>
            <a:ext cx="88729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สระประสมมี ๓ คู่ แบ่งเป็นสระเสียงสั้นและสระเสียงยาว แต่ละเสียงประกอบด้วย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สระเดี่ยวสองเสียงประสมกัน ดังนี้</a:t>
            </a:r>
          </a:p>
        </p:txBody>
      </p:sp>
      <p:sp>
        <p:nvSpPr>
          <p:cNvPr id="19" name="Rounded Rectangle 6"/>
          <p:cNvSpPr/>
          <p:nvPr/>
        </p:nvSpPr>
        <p:spPr>
          <a:xfrm>
            <a:off x="399639" y="1302559"/>
            <a:ext cx="1494181" cy="754841"/>
          </a:xfrm>
          <a:prstGeom prst="roundRect">
            <a:avLst/>
          </a:prstGeom>
          <a:solidFill>
            <a:srgbClr val="FF7C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เสียงสระ</a:t>
            </a:r>
            <a:endParaRPr lang="th-TH" sz="32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24" name="Group 2"/>
          <p:cNvGrpSpPr/>
          <p:nvPr/>
        </p:nvGrpSpPr>
        <p:grpSpPr>
          <a:xfrm>
            <a:off x="76200" y="71735"/>
            <a:ext cx="2421211" cy="461665"/>
            <a:chOff x="154919" y="48289"/>
            <a:chExt cx="1335901" cy="461665"/>
          </a:xfrm>
        </p:grpSpPr>
        <p:sp>
          <p:nvSpPr>
            <p:cNvPr id="25" name="Rounded Rectangle 20"/>
            <p:cNvSpPr/>
            <p:nvPr/>
          </p:nvSpPr>
          <p:spPr>
            <a:xfrm>
              <a:off x="154919" y="71438"/>
              <a:ext cx="1205770" cy="368891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9006" y="48289"/>
              <a:ext cx="12518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 smtClean="0">
                  <a:solidFill>
                    <a:srgbClr val="0909E5"/>
                  </a:solidFill>
                  <a:latin typeface="Angsana New" pitchFamily="18" charset="-34"/>
                  <a:cs typeface="Angsana New" pitchFamily="18" charset="-34"/>
                </a:rPr>
                <a:t>๑. เสียงในภาษาไทย</a:t>
              </a:r>
              <a:endParaRPr lang="th-TH" sz="2400" b="1" dirty="0">
                <a:solidFill>
                  <a:srgbClr val="0909E5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04800" y="463478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๑.๒ ชนิดและลักษณะของเสียงในภาษาไทย</a:t>
            </a:r>
            <a:endParaRPr lang="th-TH" sz="4000" b="1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28" name="Straight Connector 26"/>
          <p:cNvCxnSpPr/>
          <p:nvPr/>
        </p:nvCxnSpPr>
        <p:spPr>
          <a:xfrm>
            <a:off x="323528" y="1124744"/>
            <a:ext cx="8424936" cy="0"/>
          </a:xfrm>
          <a:prstGeom prst="line">
            <a:avLst/>
          </a:prstGeom>
          <a:ln w="38100">
            <a:solidFill>
              <a:srgbClr val="0909E5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5" descr="U:\ลูกศรไป กลับ\Picture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89796" l="1747" r="100000">
                        <a14:foregroundMark x1="49782" y1="59184" x2="86026" y2="51020"/>
                        <a14:foregroundMark x1="63319" y1="40136" x2="73362" y2="38095"/>
                        <a14:foregroundMark x1="41485" y1="68027" x2="31441" y2="68027"/>
                        <a14:foregroundMark x1="31878" y1="64626" x2="33624" y2="87755"/>
                        <a14:foregroundMark x1="33624" y1="85714" x2="9170" y2="47619"/>
                        <a14:foregroundMark x1="8734" y1="51020" x2="31441" y2="12245"/>
                        <a14:foregroundMark x1="31878" y1="17007" x2="33624" y2="33333"/>
                        <a14:foregroundMark x1="33624" y1="29932" x2="41485" y2="29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2650"/>
            <a:ext cx="1395413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7C-E4BF-4498-8C08-2A02D05C519D}" type="slidenum">
              <a:rPr lang="th-TH" smtClean="0"/>
              <a:pPr/>
              <a:t>10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6569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603" y="-58214"/>
            <a:ext cx="9297206" cy="6974428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1445752" y="5085184"/>
            <a:ext cx="6912768" cy="1152128"/>
            <a:chOff x="827584" y="4797152"/>
            <a:chExt cx="6912768" cy="1152128"/>
          </a:xfrm>
        </p:grpSpPr>
        <p:sp>
          <p:nvSpPr>
            <p:cNvPr id="55" name="Rectangle 54"/>
            <p:cNvSpPr/>
            <p:nvPr/>
          </p:nvSpPr>
          <p:spPr>
            <a:xfrm>
              <a:off x="827584" y="4797152"/>
              <a:ext cx="1728192" cy="576064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Angsana New" pitchFamily="18" charset="-34"/>
                  <a:cs typeface="Angsana New" pitchFamily="18" charset="-34"/>
                </a:rPr>
                <a:t>รูปสระ</a:t>
              </a:r>
              <a:endParaRPr lang="th-TH" b="1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27584" y="5373216"/>
              <a:ext cx="1728192" cy="57606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อำ</a:t>
              </a:r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555776" y="4797152"/>
              <a:ext cx="1728192" cy="576064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Angsana New" pitchFamily="18" charset="-34"/>
                  <a:cs typeface="Angsana New" pitchFamily="18" charset="-34"/>
                </a:rPr>
                <a:t>สระเดี่ยว</a:t>
              </a:r>
              <a:endParaRPr lang="th-TH" b="1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555776" y="5373216"/>
              <a:ext cx="1728192" cy="57606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อะ</a:t>
              </a:r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283968" y="4797152"/>
              <a:ext cx="1728192" cy="576064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Angsana New" pitchFamily="18" charset="-34"/>
                  <a:cs typeface="Angsana New" pitchFamily="18" charset="-34"/>
                </a:rPr>
                <a:t>พยัญชนะ</a:t>
              </a:r>
              <a:endParaRPr lang="th-TH" b="1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283968" y="5373216"/>
              <a:ext cx="1728192" cy="57606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ม สะกด</a:t>
              </a:r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012160" y="4797152"/>
              <a:ext cx="1728192" cy="576064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Angsana New" pitchFamily="18" charset="-34"/>
                  <a:cs typeface="Angsana New" pitchFamily="18" charset="-34"/>
                </a:rPr>
                <a:t>ตัวอย่าง</a:t>
              </a:r>
              <a:endParaRPr lang="th-TH" b="1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012160" y="5373216"/>
              <a:ext cx="1728192" cy="57606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อำ อัม</a:t>
              </a:r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444817" y="5085184"/>
            <a:ext cx="6912768" cy="1152128"/>
            <a:chOff x="611560" y="4653136"/>
            <a:chExt cx="6912768" cy="1152128"/>
          </a:xfrm>
        </p:grpSpPr>
        <p:sp>
          <p:nvSpPr>
            <p:cNvPr id="64" name="Rectangle 63"/>
            <p:cNvSpPr/>
            <p:nvPr/>
          </p:nvSpPr>
          <p:spPr>
            <a:xfrm>
              <a:off x="611560" y="4653136"/>
              <a:ext cx="1728192" cy="576064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Angsana New" pitchFamily="18" charset="-34"/>
                  <a:cs typeface="Angsana New" pitchFamily="18" charset="-34"/>
                </a:rPr>
                <a:t>รูปสระ</a:t>
              </a:r>
              <a:endParaRPr lang="th-TH" b="1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11560" y="5229200"/>
              <a:ext cx="1728192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ไอ</a:t>
              </a:r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339752" y="4653136"/>
              <a:ext cx="1728192" cy="576064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Angsana New" pitchFamily="18" charset="-34"/>
                  <a:cs typeface="Angsana New" pitchFamily="18" charset="-34"/>
                </a:rPr>
                <a:t>สระเดี่ยว</a:t>
              </a:r>
              <a:endParaRPr lang="th-TH" b="1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339752" y="5229200"/>
              <a:ext cx="1728192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อะ</a:t>
              </a:r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067944" y="4653136"/>
              <a:ext cx="1728192" cy="576064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Angsana New" pitchFamily="18" charset="-34"/>
                  <a:cs typeface="Angsana New" pitchFamily="18" charset="-34"/>
                </a:rPr>
                <a:t>พยัญชนะ</a:t>
              </a:r>
              <a:endParaRPr lang="th-TH" b="1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067944" y="5229200"/>
              <a:ext cx="1728192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ย</a:t>
              </a:r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 สะกด</a:t>
              </a:r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796136" y="4653136"/>
              <a:ext cx="1728192" cy="576064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Angsana New" pitchFamily="18" charset="-34"/>
                  <a:cs typeface="Angsana New" pitchFamily="18" charset="-34"/>
                </a:rPr>
                <a:t>ตัวอย่าง</a:t>
              </a:r>
              <a:endParaRPr lang="th-TH" b="1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796136" y="5229200"/>
              <a:ext cx="1728192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ไ</a:t>
              </a:r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อ อัย</a:t>
              </a:r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445752" y="5085184"/>
            <a:ext cx="6912768" cy="1152128"/>
            <a:chOff x="539552" y="4664698"/>
            <a:chExt cx="6912768" cy="1152128"/>
          </a:xfrm>
        </p:grpSpPr>
        <p:sp>
          <p:nvSpPr>
            <p:cNvPr id="73" name="Rectangle 72"/>
            <p:cNvSpPr/>
            <p:nvPr/>
          </p:nvSpPr>
          <p:spPr>
            <a:xfrm>
              <a:off x="539552" y="4664698"/>
              <a:ext cx="1728192" cy="57606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Angsana New" pitchFamily="18" charset="-34"/>
                  <a:cs typeface="Angsana New" pitchFamily="18" charset="-34"/>
                </a:rPr>
                <a:t>รูปสระ</a:t>
              </a:r>
              <a:endParaRPr lang="th-TH" b="1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39552" y="5240762"/>
              <a:ext cx="1728192" cy="5760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ใอ</a:t>
              </a:r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267744" y="4664698"/>
              <a:ext cx="1728192" cy="57606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Angsana New" pitchFamily="18" charset="-34"/>
                  <a:cs typeface="Angsana New" pitchFamily="18" charset="-34"/>
                </a:rPr>
                <a:t>สระเดี่ยว</a:t>
              </a:r>
              <a:endParaRPr lang="th-TH" b="1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267744" y="5240762"/>
              <a:ext cx="1728192" cy="5760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อะ</a:t>
              </a:r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995936" y="4664698"/>
              <a:ext cx="1728192" cy="57606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Angsana New" pitchFamily="18" charset="-34"/>
                  <a:cs typeface="Angsana New" pitchFamily="18" charset="-34"/>
                </a:rPr>
                <a:t>พยัญชนะ</a:t>
              </a:r>
              <a:endParaRPr lang="th-TH" b="1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995936" y="5240762"/>
              <a:ext cx="1728192" cy="5760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ย</a:t>
              </a:r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 สะกด</a:t>
              </a:r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724128" y="4664698"/>
              <a:ext cx="1728192" cy="57606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Angsana New" pitchFamily="18" charset="-34"/>
                  <a:cs typeface="Angsana New" pitchFamily="18" charset="-34"/>
                </a:rPr>
                <a:t>ตัวอย่าง</a:t>
              </a:r>
              <a:endParaRPr lang="th-TH" b="1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724128" y="5240762"/>
              <a:ext cx="1728192" cy="5760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ใอ อัย</a:t>
              </a:r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459143" y="5085184"/>
            <a:ext cx="6912768" cy="1152128"/>
            <a:chOff x="179512" y="4653136"/>
            <a:chExt cx="6912768" cy="1152128"/>
          </a:xfrm>
        </p:grpSpPr>
        <p:sp>
          <p:nvSpPr>
            <p:cNvPr id="82" name="Rectangle 81"/>
            <p:cNvSpPr/>
            <p:nvPr/>
          </p:nvSpPr>
          <p:spPr>
            <a:xfrm>
              <a:off x="179512" y="4653136"/>
              <a:ext cx="1728192" cy="5760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Angsana New" pitchFamily="18" charset="-34"/>
                  <a:cs typeface="Angsana New" pitchFamily="18" charset="-34"/>
                </a:rPr>
                <a:t>รูปสระ</a:t>
              </a:r>
              <a:endParaRPr lang="th-TH" b="1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79512" y="5229200"/>
              <a:ext cx="1728192" cy="57606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เอา</a:t>
              </a:r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907704" y="4653136"/>
              <a:ext cx="1728192" cy="5760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Angsana New" pitchFamily="18" charset="-34"/>
                  <a:cs typeface="Angsana New" pitchFamily="18" charset="-34"/>
                </a:rPr>
                <a:t>สระเดี่ยว</a:t>
              </a:r>
              <a:endParaRPr lang="th-TH" b="1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907704" y="5229200"/>
              <a:ext cx="1728192" cy="57606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อะ</a:t>
              </a:r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635896" y="4653136"/>
              <a:ext cx="1728192" cy="5760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Angsana New" pitchFamily="18" charset="-34"/>
                  <a:cs typeface="Angsana New" pitchFamily="18" charset="-34"/>
                </a:rPr>
                <a:t>พยัญชนะ</a:t>
              </a:r>
              <a:endParaRPr lang="th-TH" b="1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635896" y="5229200"/>
              <a:ext cx="1728192" cy="57606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ว สะกด</a:t>
              </a:r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64088" y="4653136"/>
              <a:ext cx="1728192" cy="5760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Angsana New" pitchFamily="18" charset="-34"/>
                  <a:cs typeface="Angsana New" pitchFamily="18" charset="-34"/>
                </a:rPr>
                <a:t>ตัวอย่าง</a:t>
              </a:r>
              <a:endParaRPr lang="th-TH" b="1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364088" y="5229200"/>
              <a:ext cx="1728192" cy="57606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เอา</a:t>
              </a:r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425533" y="5085184"/>
            <a:ext cx="6912768" cy="1152128"/>
            <a:chOff x="755576" y="4869160"/>
            <a:chExt cx="6912768" cy="1152128"/>
          </a:xfrm>
        </p:grpSpPr>
        <p:sp>
          <p:nvSpPr>
            <p:cNvPr id="91" name="Rectangle 90"/>
            <p:cNvSpPr/>
            <p:nvPr/>
          </p:nvSpPr>
          <p:spPr>
            <a:xfrm>
              <a:off x="755576" y="4869160"/>
              <a:ext cx="1728192" cy="57606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Angsana New" pitchFamily="18" charset="-34"/>
                  <a:cs typeface="Angsana New" pitchFamily="18" charset="-34"/>
                </a:rPr>
                <a:t>รูปสระ</a:t>
              </a:r>
              <a:endParaRPr lang="th-TH" b="1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55576" y="5445224"/>
              <a:ext cx="1728192" cy="57606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ฤ</a:t>
              </a:r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483768" y="4869160"/>
              <a:ext cx="1728192" cy="57606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Angsana New" pitchFamily="18" charset="-34"/>
                  <a:cs typeface="Angsana New" pitchFamily="18" charset="-34"/>
                </a:rPr>
                <a:t>สระเดี่ยว</a:t>
              </a:r>
              <a:endParaRPr lang="th-TH" b="1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483768" y="5445224"/>
              <a:ext cx="1728192" cy="57606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อึ</a:t>
              </a:r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211960" y="4869160"/>
              <a:ext cx="1728192" cy="57606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Angsana New" pitchFamily="18" charset="-34"/>
                  <a:cs typeface="Angsana New" pitchFamily="18" charset="-34"/>
                </a:rPr>
                <a:t>พยัญชนะ</a:t>
              </a:r>
              <a:endParaRPr lang="th-TH" b="1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211960" y="5445224"/>
              <a:ext cx="1728192" cy="57606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ร</a:t>
              </a:r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 ประสม</a:t>
              </a:r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940152" y="4869160"/>
              <a:ext cx="1728192" cy="57606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Angsana New" pitchFamily="18" charset="-34"/>
                  <a:cs typeface="Angsana New" pitchFamily="18" charset="-34"/>
                </a:rPr>
                <a:t>ตัวอย่าง</a:t>
              </a:r>
              <a:endParaRPr lang="th-TH" b="1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940152" y="5445224"/>
              <a:ext cx="1728192" cy="57606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รึ</a:t>
              </a:r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459143" y="5090939"/>
            <a:ext cx="6912768" cy="1152128"/>
            <a:chOff x="827584" y="4797152"/>
            <a:chExt cx="6912768" cy="1152128"/>
          </a:xfrm>
        </p:grpSpPr>
        <p:sp>
          <p:nvSpPr>
            <p:cNvPr id="100" name="Rectangle 99"/>
            <p:cNvSpPr/>
            <p:nvPr/>
          </p:nvSpPr>
          <p:spPr>
            <a:xfrm>
              <a:off x="827584" y="4797152"/>
              <a:ext cx="1728192" cy="576064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Angsana New" pitchFamily="18" charset="-34"/>
                  <a:cs typeface="Angsana New" pitchFamily="18" charset="-34"/>
                </a:rPr>
                <a:t>รูปสระ</a:t>
              </a:r>
              <a:endParaRPr lang="th-TH" b="1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27584" y="5373216"/>
              <a:ext cx="1728192" cy="57606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ฤๅ</a:t>
              </a:r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555776" y="4797152"/>
              <a:ext cx="1728192" cy="576064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Angsana New" pitchFamily="18" charset="-34"/>
                  <a:cs typeface="Angsana New" pitchFamily="18" charset="-34"/>
                </a:rPr>
                <a:t>สระเดี่ยว</a:t>
              </a:r>
              <a:endParaRPr lang="th-TH" b="1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555776" y="5373216"/>
              <a:ext cx="1728192" cy="57606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อือ</a:t>
              </a:r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4283968" y="4797152"/>
              <a:ext cx="1728192" cy="576064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Angsana New" pitchFamily="18" charset="-34"/>
                  <a:cs typeface="Angsana New" pitchFamily="18" charset="-34"/>
                </a:rPr>
                <a:t>พยัญชนะ</a:t>
              </a:r>
              <a:endParaRPr lang="th-TH" b="1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283968" y="5373216"/>
              <a:ext cx="1728192" cy="57606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ร</a:t>
              </a:r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 ประสม</a:t>
              </a:r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012160" y="4797152"/>
              <a:ext cx="1728192" cy="576064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Angsana New" pitchFamily="18" charset="-34"/>
                  <a:cs typeface="Angsana New" pitchFamily="18" charset="-34"/>
                </a:rPr>
                <a:t>ตัวอย่าง</a:t>
              </a:r>
              <a:endParaRPr lang="th-TH" b="1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012160" y="5373216"/>
              <a:ext cx="1728192" cy="57606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รือ</a:t>
              </a:r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425533" y="5090939"/>
            <a:ext cx="6912768" cy="1152128"/>
            <a:chOff x="395536" y="4725144"/>
            <a:chExt cx="6912768" cy="1152128"/>
          </a:xfrm>
        </p:grpSpPr>
        <p:sp>
          <p:nvSpPr>
            <p:cNvPr id="109" name="Rectangle 108"/>
            <p:cNvSpPr/>
            <p:nvPr/>
          </p:nvSpPr>
          <p:spPr>
            <a:xfrm>
              <a:off x="395536" y="4725144"/>
              <a:ext cx="1728192" cy="57606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Angsana New" pitchFamily="18" charset="-34"/>
                  <a:cs typeface="Angsana New" pitchFamily="18" charset="-34"/>
                </a:rPr>
                <a:t>รูปสระ</a:t>
              </a:r>
              <a:endParaRPr lang="th-TH" b="1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95536" y="5301208"/>
              <a:ext cx="1728192" cy="57606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ฦ</a:t>
              </a:r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123728" y="4725144"/>
              <a:ext cx="1728192" cy="57606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Angsana New" pitchFamily="18" charset="-34"/>
                  <a:cs typeface="Angsana New" pitchFamily="18" charset="-34"/>
                </a:rPr>
                <a:t>สระเดี่ยว</a:t>
              </a:r>
              <a:endParaRPr lang="th-TH" b="1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123728" y="5301208"/>
              <a:ext cx="1728192" cy="57606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อึ</a:t>
              </a:r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851920" y="4725144"/>
              <a:ext cx="1728192" cy="57606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Angsana New" pitchFamily="18" charset="-34"/>
                  <a:cs typeface="Angsana New" pitchFamily="18" charset="-34"/>
                </a:rPr>
                <a:t>พยัญชนะ</a:t>
              </a:r>
              <a:endParaRPr lang="th-TH" b="1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851920" y="5301208"/>
              <a:ext cx="1728192" cy="57606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ล ประสม</a:t>
              </a:r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580112" y="4725144"/>
              <a:ext cx="1728192" cy="57606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Angsana New" pitchFamily="18" charset="-34"/>
                  <a:cs typeface="Angsana New" pitchFamily="18" charset="-34"/>
                </a:rPr>
                <a:t>ตัวอย่าง</a:t>
              </a:r>
              <a:endParaRPr lang="th-TH" b="1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5580112" y="5301208"/>
              <a:ext cx="1728192" cy="57606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ลึ</a:t>
              </a:r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431517" y="5090939"/>
            <a:ext cx="6912768" cy="1152128"/>
            <a:chOff x="395536" y="4653136"/>
            <a:chExt cx="6912768" cy="1152128"/>
          </a:xfrm>
        </p:grpSpPr>
        <p:sp>
          <p:nvSpPr>
            <p:cNvPr id="118" name="Rectangle 117"/>
            <p:cNvSpPr/>
            <p:nvPr/>
          </p:nvSpPr>
          <p:spPr>
            <a:xfrm>
              <a:off x="395536" y="4653136"/>
              <a:ext cx="1728192" cy="5760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Angsana New" pitchFamily="18" charset="-34"/>
                  <a:cs typeface="Angsana New" pitchFamily="18" charset="-34"/>
                </a:rPr>
                <a:t>รูปสระ</a:t>
              </a:r>
              <a:endParaRPr lang="th-TH" b="1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95536" y="5229200"/>
              <a:ext cx="1728192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ฦๅ</a:t>
              </a:r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123728" y="4653136"/>
              <a:ext cx="1728192" cy="5760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Angsana New" pitchFamily="18" charset="-34"/>
                  <a:cs typeface="Angsana New" pitchFamily="18" charset="-34"/>
                </a:rPr>
                <a:t>สระเดี่ยว</a:t>
              </a:r>
              <a:endParaRPr lang="th-TH" b="1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123728" y="5229200"/>
              <a:ext cx="1728192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อือ</a:t>
              </a:r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851920" y="4653136"/>
              <a:ext cx="1728192" cy="5760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Angsana New" pitchFamily="18" charset="-34"/>
                  <a:cs typeface="Angsana New" pitchFamily="18" charset="-34"/>
                </a:rPr>
                <a:t>พยัญชนะ</a:t>
              </a:r>
              <a:endParaRPr lang="th-TH" b="1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3851920" y="5229200"/>
              <a:ext cx="1728192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ล ประสม</a:t>
              </a:r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580112" y="4653136"/>
              <a:ext cx="1728192" cy="5760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Angsana New" pitchFamily="18" charset="-34"/>
                  <a:cs typeface="Angsana New" pitchFamily="18" charset="-34"/>
                </a:rPr>
                <a:t>ตัวอย่าง</a:t>
              </a:r>
              <a:endParaRPr lang="th-TH" b="1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580112" y="5229200"/>
              <a:ext cx="1728192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ลือ</a:t>
              </a:r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pic>
        <p:nvPicPr>
          <p:cNvPr id="133" name="Picture 2" descr="C:\Users\tasanee\AppData\Local\Microsoft\Windows\Temporary Internet Files\Low\Content.IE5\TDDP2MJ3\hand_icon_sm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19" y="5963618"/>
            <a:ext cx="121905" cy="1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 descr="C:\Users\tasanee\AppData\Local\Microsoft\Windows\Temporary Internet Files\Low\Content.IE5\TDDP2MJ3\hand_icon_sm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320" y="5979117"/>
            <a:ext cx="121905" cy="1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 descr="C:\Users\tasanee\AppData\Local\Microsoft\Windows\Temporary Internet Files\Low\Content.IE5\TDDP2MJ3\hand_icon_sm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321" y="5949280"/>
            <a:ext cx="121905" cy="1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" descr="C:\Users\tasanee\AppData\Local\Microsoft\Windows\Temporary Internet Files\Low\Content.IE5\TDDP2MJ3\hand_icon_sm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274" y="5963618"/>
            <a:ext cx="121905" cy="1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" descr="C:\Users\tasanee\AppData\Local\Microsoft\Windows\Temporary Internet Files\Low\Content.IE5\TDDP2MJ3\hand_icon_sm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152" y="5932764"/>
            <a:ext cx="121905" cy="1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" descr="C:\Users\tasanee\AppData\Local\Microsoft\Windows\Temporary Internet Files\Low\Content.IE5\TDDP2MJ3\hand_icon_sm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274" y="5949280"/>
            <a:ext cx="121905" cy="1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 descr="C:\Users\tasanee\AppData\Local\Microsoft\Windows\Temporary Internet Files\Low\Content.IE5\TDDP2MJ3\hand_icon_sm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0" y="5967076"/>
            <a:ext cx="121905" cy="1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" descr="C:\Users\tasanee\AppData\Local\Microsoft\Windows\Temporary Internet Files\Low\Content.IE5\TDDP2MJ3\hand_icon_sm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932764"/>
            <a:ext cx="121905" cy="1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2246293"/>
            <a:ext cx="83022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	สระ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ที่มีเสียงพยัญชนะประสม คือ เสียงสระที่มีเสียงพยัญชนะประสมอยู่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ด้วย</a:t>
            </a:r>
          </a:p>
          <a:p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การออกเสียงจะออกกลมกลืนระหว่างเสียงสระกับเสียงพยัญชนะ 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มีทั้งหมด ๘ รูป 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คือ</a:t>
            </a:r>
            <a:endParaRPr lang="th-TH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00200" y="3365626"/>
            <a:ext cx="1012158" cy="648072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อำ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188568" y="3365626"/>
            <a:ext cx="1012158" cy="64807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ไอ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772744" y="3365626"/>
            <a:ext cx="1012158" cy="648072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ใอ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356920" y="3360440"/>
            <a:ext cx="1012158" cy="648072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เอา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600200" y="4152528"/>
            <a:ext cx="1012158" cy="648072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ฤ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188568" y="4152528"/>
            <a:ext cx="1012158" cy="64807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ฤๅ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772744" y="4152528"/>
            <a:ext cx="1012158" cy="648072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ฦ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356920" y="4152528"/>
            <a:ext cx="1012158" cy="64807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ฦๅ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31517" y="6365557"/>
            <a:ext cx="75600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6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(รูปสระเหล่านี้มีเสียงซ้ำ</a:t>
            </a:r>
            <a:r>
              <a:rPr lang="th-TH" sz="26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กับสระ</a:t>
            </a:r>
            <a:r>
              <a:rPr lang="th-TH" sz="26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เดี่ยว จึง</a:t>
            </a:r>
            <a:r>
              <a:rPr lang="th-TH" sz="26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ไม่นับว่ามีเสียงสระโดยตรง เรียกว่า </a:t>
            </a:r>
            <a:r>
              <a:rPr lang="th-TH" sz="26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สระเกิน</a:t>
            </a:r>
            <a:r>
              <a:rPr lang="th-TH" sz="26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sz="2600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32" name="Group 2"/>
          <p:cNvGrpSpPr/>
          <p:nvPr/>
        </p:nvGrpSpPr>
        <p:grpSpPr>
          <a:xfrm>
            <a:off x="76200" y="71735"/>
            <a:ext cx="2421211" cy="461665"/>
            <a:chOff x="154919" y="48289"/>
            <a:chExt cx="1335901" cy="461665"/>
          </a:xfrm>
        </p:grpSpPr>
        <p:sp>
          <p:nvSpPr>
            <p:cNvPr id="33" name="Rounded Rectangle 20"/>
            <p:cNvSpPr/>
            <p:nvPr/>
          </p:nvSpPr>
          <p:spPr>
            <a:xfrm>
              <a:off x="154919" y="71438"/>
              <a:ext cx="1205770" cy="368891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39006" y="48289"/>
              <a:ext cx="12518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 smtClean="0">
                  <a:solidFill>
                    <a:srgbClr val="0909E5"/>
                  </a:solidFill>
                  <a:latin typeface="Angsana New" pitchFamily="18" charset="-34"/>
                  <a:cs typeface="Angsana New" pitchFamily="18" charset="-34"/>
                </a:rPr>
                <a:t>๑. เสียงในภาษาไทย</a:t>
              </a:r>
              <a:endParaRPr lang="th-TH" sz="2400" b="1" dirty="0">
                <a:solidFill>
                  <a:srgbClr val="0909E5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04800" y="463478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๑.๒ ชนิดและลักษณะของเสียงในภาษาไทย</a:t>
            </a:r>
            <a:endParaRPr lang="th-TH" sz="4000" b="1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49" name="Straight Connector 26"/>
          <p:cNvCxnSpPr/>
          <p:nvPr/>
        </p:nvCxnSpPr>
        <p:spPr>
          <a:xfrm>
            <a:off x="323528" y="1124744"/>
            <a:ext cx="8424936" cy="0"/>
          </a:xfrm>
          <a:prstGeom prst="line">
            <a:avLst/>
          </a:prstGeom>
          <a:ln w="38100">
            <a:solidFill>
              <a:srgbClr val="0909E5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6"/>
          <p:cNvSpPr/>
          <p:nvPr/>
        </p:nvSpPr>
        <p:spPr>
          <a:xfrm>
            <a:off x="399639" y="1302559"/>
            <a:ext cx="1494181" cy="754841"/>
          </a:xfrm>
          <a:prstGeom prst="roundRect">
            <a:avLst/>
          </a:prstGeom>
          <a:solidFill>
            <a:srgbClr val="FF7C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เสียงสระ</a:t>
            </a:r>
            <a:endParaRPr lang="th-TH" sz="3200" b="1" dirty="0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22798" y="1371600"/>
            <a:ext cx="3387402" cy="639031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สระที่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มีเสียงพยัญชนะ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ประสม</a:t>
            </a:r>
          </a:p>
        </p:txBody>
      </p:sp>
      <p:pic>
        <p:nvPicPr>
          <p:cNvPr id="51" name="Picture 5" descr="U:\ลูกศรไป กลับ\Picture7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24" b="89796" l="1747" r="100000">
                        <a14:foregroundMark x1="49782" y1="59184" x2="86026" y2="51020"/>
                        <a14:foregroundMark x1="63319" y1="40136" x2="73362" y2="38095"/>
                        <a14:foregroundMark x1="41485" y1="68027" x2="31441" y2="68027"/>
                        <a14:foregroundMark x1="31878" y1="64626" x2="33624" y2="87755"/>
                        <a14:foregroundMark x1="33624" y1="85714" x2="9170" y2="47619"/>
                        <a14:foregroundMark x1="8734" y1="51020" x2="31441" y2="12245"/>
                        <a14:foregroundMark x1="31878" y1="17007" x2="33624" y2="33333"/>
                        <a14:foregroundMark x1="33624" y1="29932" x2="41485" y2="29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7340"/>
            <a:ext cx="1395413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tasanee\AppData\Local\Microsoft\Windows\Temporary Internet Files\Low\Content.IE5\TDDP2MJ3\hand_icon_sm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488" y="3797772"/>
            <a:ext cx="121905" cy="1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tasanee\AppData\Local\Microsoft\Windows\Temporary Internet Files\Low\Content.IE5\TDDP2MJ3\hand_icon_sm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695" y="4572000"/>
            <a:ext cx="121905" cy="1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tasanee\AppData\Local\Microsoft\Windows\Temporary Internet Files\Low\Content.IE5\TDDP2MJ3\hand_icon_sm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895" y="3810000"/>
            <a:ext cx="121905" cy="1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tasanee\AppData\Local\Microsoft\Windows\Temporary Internet Files\Low\Content.IE5\TDDP2MJ3\hand_icon_sm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847" y="4572000"/>
            <a:ext cx="121905" cy="1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tasanee\AppData\Local\Microsoft\Windows\Temporary Internet Files\Low\Content.IE5\TDDP2MJ3\hand_icon_sm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0"/>
            <a:ext cx="121905" cy="1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tasanee\AppData\Local\Microsoft\Windows\Temporary Internet Files\Low\Content.IE5\TDDP2MJ3\hand_icon_sm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44" y="4572000"/>
            <a:ext cx="121905" cy="1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tasanee\AppData\Local\Microsoft\Windows\Temporary Internet Files\Low\Content.IE5\TDDP2MJ3\hand_icon_sm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10000"/>
            <a:ext cx="121905" cy="1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Users\tasanee\AppData\Local\Microsoft\Windows\Temporary Internet Files\Low\Content.IE5\TDDP2MJ3\hand_icon_sm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637" y="4572000"/>
            <a:ext cx="121905" cy="1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7C-E4BF-4498-8C08-2A02D05C519D}" type="slidenum">
              <a:rPr lang="th-TH" smtClean="0">
                <a:solidFill>
                  <a:prstClr val="black"/>
                </a:solidFill>
              </a:rPr>
              <a:pPr/>
              <a:t>11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70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4" grpId="0"/>
      <p:bldP spid="50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603" y="-58214"/>
            <a:ext cx="9297206" cy="69744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71800" y="734482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สระเกิน</a:t>
            </a:r>
            <a:endParaRPr lang="th-TH" sz="36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8457" y="150115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ในทางภาษาศาสตร์ สระเกินทั้ง ๘ รูป ไม่จัดเป็นสระเพราะมีเสียงพยัญชนะรวมอยู่ด้วย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1357" y="2743200"/>
            <a:ext cx="6781800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•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สระอำ ไอ ใอ เอา เป็นสระที่มีเสียงพยัญชนะท้ายรวมอยู่ด้วย</a:t>
            </a:r>
          </a:p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อำ   มี  ม  สะกด		ใอ    มี  ย  สะกด</a:t>
            </a:r>
          </a:p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ไอ   มี  ย  สะกด		 เอา  มี  ว  สะกด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4251" y="4336431"/>
            <a:ext cx="67818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•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ฤ ฤๅ ฦ ฦๅ เป็นสระที่มีเสียงพยัญชนะ ร ล นำหน้าเสียงสระทุกคำ</a:t>
            </a:r>
          </a:p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ฤ     มี  ร  ประสม		ฦ    มี  ล  ประสม</a:t>
            </a:r>
          </a:p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ฤๅ   มี  ร  ประสม		ฦๅ   มี  ล  ประสม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399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603" y="-58214"/>
            <a:ext cx="9297206" cy="6974428"/>
          </a:xfrm>
          <a:prstGeom prst="rect">
            <a:avLst/>
          </a:prstGeom>
        </p:spPr>
      </p:pic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07571" y="1600200"/>
            <a:ext cx="1219200" cy="609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พรรณ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07571" y="2568323"/>
            <a:ext cx="1219200" cy="609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บวก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07571" y="3598337"/>
            <a:ext cx="1219200" cy="609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เสียบ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89464" y="4701923"/>
            <a:ext cx="1219200" cy="609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เผ็ด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6322571" y="1600200"/>
            <a:ext cx="12192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เผือก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6322571" y="2568323"/>
            <a:ext cx="12192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แข็ง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6322571" y="3598337"/>
            <a:ext cx="12192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นก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6304464" y="4701923"/>
            <a:ext cx="12192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เติม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3503171" y="1600200"/>
            <a:ext cx="1219200" cy="609600"/>
          </a:xfrm>
          <a:prstGeom prst="rect">
            <a:avLst/>
          </a:prstGeom>
          <a:solidFill>
            <a:srgbClr val="FF66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แต่ง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3503171" y="2568323"/>
            <a:ext cx="1219200" cy="609600"/>
          </a:xfrm>
          <a:prstGeom prst="rect">
            <a:avLst/>
          </a:prstGeom>
          <a:solidFill>
            <a:srgbClr val="FF66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ลื่น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3503171" y="3598337"/>
            <a:ext cx="1219200" cy="609600"/>
          </a:xfrm>
          <a:prstGeom prst="rect">
            <a:avLst/>
          </a:prstGeom>
          <a:solidFill>
            <a:srgbClr val="FF66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ล็อก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3485064" y="4701923"/>
            <a:ext cx="1219200" cy="609600"/>
          </a:xfrm>
          <a:prstGeom prst="rect">
            <a:avLst/>
          </a:prstGeom>
          <a:solidFill>
            <a:srgbClr val="FF66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ใคร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23428" y="4778123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เ–ะ</a:t>
            </a:r>
            <a:endParaRPr lang="th-TH" sz="32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79571" y="1600200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แ–</a:t>
            </a:r>
            <a:endParaRPr lang="th-TH" sz="32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79571" y="3675811"/>
            <a:ext cx="654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เ–าะ</a:t>
            </a:r>
            <a:endParaRPr lang="th-TH" sz="32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18649" y="4778123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spc="-15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–</a:t>
            </a:r>
            <a:r>
              <a:rPr lang="th-TH" sz="3200" b="1" spc="-15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ะ ย สะกด</a:t>
            </a:r>
            <a:endParaRPr lang="th-TH" sz="3200" b="1" spc="-150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56998" y="2644523"/>
            <a:ext cx="623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แ–ะ</a:t>
            </a:r>
            <a:endParaRPr lang="th-TH" sz="32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13103" y="3711323"/>
            <a:ext cx="567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โ–ะ</a:t>
            </a:r>
            <a:endParaRPr lang="th-TH" sz="32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14706" y="47244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เ–อ</a:t>
            </a:r>
            <a:endParaRPr lang="th-TH" sz="32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47" name="Straight Connector 26"/>
          <p:cNvCxnSpPr/>
          <p:nvPr/>
        </p:nvCxnSpPr>
        <p:spPr>
          <a:xfrm>
            <a:off x="323528" y="1124744"/>
            <a:ext cx="8424936" cy="0"/>
          </a:xfrm>
          <a:prstGeom prst="line">
            <a:avLst/>
          </a:prstGeom>
          <a:ln w="38100">
            <a:solidFill>
              <a:srgbClr val="0909E5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23528" y="416858"/>
            <a:ext cx="5687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0909E5"/>
                </a:solidFill>
                <a:latin typeface="Angsana New" pitchFamily="18" charset="-34"/>
                <a:cs typeface="Angsana New" pitchFamily="18" charset="-34"/>
              </a:rPr>
              <a:t>คำแต่ละคำประสมด้วยสระใด</a:t>
            </a:r>
            <a:endParaRPr lang="th-TH" sz="4000" b="1" dirty="0">
              <a:solidFill>
                <a:srgbClr val="0909E5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1" name="สี่เหลี่ยมผืนผ้า 10"/>
          <p:cNvSpPr/>
          <p:nvPr/>
        </p:nvSpPr>
        <p:spPr>
          <a:xfrm>
            <a:off x="580783" y="5715000"/>
            <a:ext cx="1219200" cy="609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ฤกษ์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2" name="สี่เหลี่ยมผืนผ้า 22"/>
          <p:cNvSpPr/>
          <p:nvPr/>
        </p:nvSpPr>
        <p:spPr>
          <a:xfrm>
            <a:off x="3485064" y="5715000"/>
            <a:ext cx="1219200" cy="609600"/>
          </a:xfrm>
          <a:prstGeom prst="rect">
            <a:avLst/>
          </a:prstGeom>
          <a:solidFill>
            <a:srgbClr val="FF66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หยก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3" name="สี่เหลี่ยมผืนผ้า 18"/>
          <p:cNvSpPr/>
          <p:nvPr/>
        </p:nvSpPr>
        <p:spPr>
          <a:xfrm>
            <a:off x="6316158" y="5715000"/>
            <a:ext cx="12192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ฉัน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48810" y="5719531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เ–อ</a:t>
            </a:r>
            <a:endParaRPr lang="th-TH" sz="32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02380" y="5715000"/>
            <a:ext cx="567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โ</a:t>
            </a:r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–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ะ</a:t>
            </a:r>
            <a:endParaRPr lang="th-TH" sz="32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77200" y="5663625"/>
            <a:ext cx="465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–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ะ</a:t>
            </a:r>
            <a:endParaRPr lang="th-TH" sz="32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086" y="3538779"/>
            <a:ext cx="8540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50" y="1590675"/>
            <a:ext cx="8588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870" y="2520698"/>
            <a:ext cx="7858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18" y="1477962"/>
            <a:ext cx="7191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2507491"/>
            <a:ext cx="7747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43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1" grpId="0"/>
      <p:bldP spid="32" grpId="0"/>
      <p:bldP spid="34" grpId="0"/>
      <p:bldP spid="35" grpId="0"/>
      <p:bldP spid="37" grpId="0"/>
      <p:bldP spid="38" grpId="0"/>
      <p:bldP spid="39" grpId="0"/>
      <p:bldP spid="41" grpId="0" animBg="1"/>
      <p:bldP spid="42" grpId="0" animBg="1"/>
      <p:bldP spid="43" grpId="0" animBg="1"/>
      <p:bldP spid="49" grpId="0"/>
      <p:bldP spid="50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603" y="-58214"/>
            <a:ext cx="9297206" cy="69744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5651" y="2179789"/>
            <a:ext cx="694683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เกิดจากกระแสลมจากปอดผ่านเส้นเสียง อาจสั่นสะบัดหรือไม่สั่นสะบัดก็ได้ แล้วถูกสกัดกั้นทั้งหมดหรือเพียงบางส่วนที่ใดที่หนึ่งในช่องทางเดินของลม อาจเป็นลำคอ ช่องปาก หรือช่องจมูก</a:t>
            </a:r>
            <a:endParaRPr lang="th-TH" spc="-150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772" y="3795053"/>
            <a:ext cx="3685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ลักษณะสำคัญของเสียงพยัญชนะ คือ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380309" y="4497399"/>
            <a:ext cx="6198326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เป็นเสียงที่ถูกกักก่อนที่จะออกไปทางปากหรือจมูก</a:t>
            </a:r>
            <a:endParaRPr lang="th-TH" b="1" dirty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" name="Rounded Rectangle 6"/>
          <p:cNvSpPr/>
          <p:nvPr/>
        </p:nvSpPr>
        <p:spPr>
          <a:xfrm>
            <a:off x="300772" y="1295400"/>
            <a:ext cx="1985227" cy="754841"/>
          </a:xfrm>
          <a:prstGeom prst="roundRect">
            <a:avLst/>
          </a:prstGeom>
          <a:gradFill>
            <a:gsLst>
              <a:gs pos="0">
                <a:schemeClr val="accent2">
                  <a:hueOff val="2340759"/>
                  <a:satOff val="-2919"/>
                  <a:lumOff val="686"/>
                  <a:alphaOff val="0"/>
                  <a:shade val="51000"/>
                  <a:satMod val="130000"/>
                </a:schemeClr>
              </a:gs>
              <a:gs pos="80000">
                <a:schemeClr val="accent2">
                  <a:hueOff val="2340759"/>
                  <a:satOff val="-2919"/>
                  <a:lumOff val="686"/>
                  <a:alphaOff val="0"/>
                  <a:shade val="93000"/>
                  <a:satMod val="130000"/>
                </a:schemeClr>
              </a:gs>
              <a:gs pos="100000">
                <a:schemeClr val="accent2">
                  <a:hueOff val="2340759"/>
                  <a:satOff val="-2919"/>
                  <a:lumOff val="686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เสียงพยัญชนะ</a:t>
            </a:r>
            <a:endParaRPr lang="th-TH" sz="32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2563505" y="5410200"/>
            <a:ext cx="3944982" cy="1066800"/>
          </a:xfrm>
          <a:prstGeom prst="plaque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พยัญชนะ</a:t>
            </a:r>
            <a:r>
              <a:rPr lang="th-TH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ไทย ๔๔ รูป มีเสียงเพียง ๒๑ เสียง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เพราะบางรูปมีเสียงซ้ำกัน</a:t>
            </a:r>
          </a:p>
          <a:p>
            <a:pPr algn="ctr"/>
            <a:endParaRPr lang="th-TH" dirty="0"/>
          </a:p>
        </p:txBody>
      </p:sp>
      <p:grpSp>
        <p:nvGrpSpPr>
          <p:cNvPr id="14" name="Group 2"/>
          <p:cNvGrpSpPr/>
          <p:nvPr/>
        </p:nvGrpSpPr>
        <p:grpSpPr>
          <a:xfrm>
            <a:off x="76200" y="71735"/>
            <a:ext cx="2421211" cy="461665"/>
            <a:chOff x="154919" y="48289"/>
            <a:chExt cx="1335901" cy="461665"/>
          </a:xfrm>
        </p:grpSpPr>
        <p:sp>
          <p:nvSpPr>
            <p:cNvPr id="20" name="Rounded Rectangle 20"/>
            <p:cNvSpPr/>
            <p:nvPr/>
          </p:nvSpPr>
          <p:spPr>
            <a:xfrm>
              <a:off x="154919" y="71438"/>
              <a:ext cx="1205770" cy="368891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9006" y="48289"/>
              <a:ext cx="12518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 smtClean="0">
                  <a:solidFill>
                    <a:srgbClr val="0909E5"/>
                  </a:solidFill>
                  <a:latin typeface="Angsana New" pitchFamily="18" charset="-34"/>
                  <a:cs typeface="Angsana New" pitchFamily="18" charset="-34"/>
                </a:rPr>
                <a:t>๑. เสียงในภาษาไทย</a:t>
              </a:r>
              <a:endParaRPr lang="th-TH" sz="2400" b="1" dirty="0">
                <a:solidFill>
                  <a:srgbClr val="0909E5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04800" y="463478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๑.๒ ชนิดและลักษณะของเสียงในภาษาไทย</a:t>
            </a:r>
            <a:endParaRPr lang="th-TH" sz="4000" b="1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23" name="Straight Connector 26"/>
          <p:cNvCxnSpPr/>
          <p:nvPr/>
        </p:nvCxnSpPr>
        <p:spPr>
          <a:xfrm>
            <a:off x="323528" y="1124744"/>
            <a:ext cx="8424936" cy="0"/>
          </a:xfrm>
          <a:prstGeom prst="line">
            <a:avLst/>
          </a:prstGeom>
          <a:ln w="38100">
            <a:solidFill>
              <a:srgbClr val="0909E5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323528" y="2128645"/>
            <a:ext cx="1523592" cy="1487282"/>
          </a:xfrm>
          <a:prstGeom prst="roundRect">
            <a:avLst/>
          </a:prstGeom>
          <a:gradFill>
            <a:gsLst>
              <a:gs pos="0">
                <a:schemeClr val="accent2">
                  <a:hueOff val="2340759"/>
                  <a:satOff val="-2919"/>
                  <a:lumOff val="686"/>
                  <a:alphaOff val="0"/>
                  <a:shade val="51000"/>
                  <a:satMod val="130000"/>
                </a:schemeClr>
              </a:gs>
              <a:gs pos="80000">
                <a:schemeClr val="accent2">
                  <a:hueOff val="2340759"/>
                  <a:satOff val="-2919"/>
                  <a:lumOff val="686"/>
                  <a:alphaOff val="0"/>
                  <a:shade val="93000"/>
                  <a:satMod val="130000"/>
                </a:schemeClr>
              </a:gs>
              <a:gs pos="100000">
                <a:schemeClr val="accent2">
                  <a:hueOff val="2340759"/>
                  <a:satOff val="-2919"/>
                  <a:lumOff val="686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solidFill>
              <a:schemeClr val="bg1"/>
            </a:solidFill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b="1" dirty="0" smtClean="0">
                <a:latin typeface="Angsana New" pitchFamily="18" charset="-34"/>
                <a:cs typeface="Angsana New" pitchFamily="18" charset="-34"/>
              </a:rPr>
              <a:t>เสียง</a:t>
            </a:r>
          </a:p>
          <a:p>
            <a:pPr algn="ctr"/>
            <a:r>
              <a:rPr lang="th-TH" sz="3400" b="1" dirty="0" smtClean="0">
                <a:latin typeface="Angsana New" pitchFamily="18" charset="-34"/>
                <a:cs typeface="Angsana New" pitchFamily="18" charset="-34"/>
              </a:rPr>
              <a:t>พยัญชนะ</a:t>
            </a:r>
            <a:endParaRPr lang="th-TH" sz="34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4466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1" grpId="0" animBg="1"/>
      <p:bldP spid="19" grpId="0" animBg="1"/>
      <p:bldP spid="6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607" y="-39702"/>
            <a:ext cx="9297206" cy="697442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329805" y="2362200"/>
            <a:ext cx="2725677" cy="108531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เสียงพยัญชนะ</a:t>
            </a:r>
          </a:p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ต้นพยางค์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5" name="Rounded Rectangle 24">
            <a:hlinkClick r:id="rId4" action="ppaction://hlinksldjump"/>
          </p:cNvPr>
          <p:cNvSpPr/>
          <p:nvPr/>
        </p:nvSpPr>
        <p:spPr>
          <a:xfrm>
            <a:off x="3329805" y="4782087"/>
            <a:ext cx="2725677" cy="108531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เสียงพยัญชนะ</a:t>
            </a:r>
          </a:p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ท้ายพยางค์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45232" y="3279348"/>
            <a:ext cx="2725677" cy="158622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ตำแหน่งของเสียงพยัญชนะ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28" name="Elbow Connector 27"/>
          <p:cNvCxnSpPr>
            <a:stCxn id="10" idx="0"/>
          </p:cNvCxnSpPr>
          <p:nvPr/>
        </p:nvCxnSpPr>
        <p:spPr>
          <a:xfrm rot="5400000" flipH="1" flipV="1">
            <a:off x="2281692" y="2231234"/>
            <a:ext cx="374493" cy="1721735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0" idx="4"/>
            <a:endCxn id="25" idx="1"/>
          </p:cNvCxnSpPr>
          <p:nvPr/>
        </p:nvCxnSpPr>
        <p:spPr>
          <a:xfrm rot="16200000" flipH="1">
            <a:off x="2239353" y="4234290"/>
            <a:ext cx="459170" cy="1721735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TextBox 36">
            <a:hlinkClick r:id="rId5" action="ppaction://hlinksldjump"/>
          </p:cNvPr>
          <p:cNvSpPr txBox="1"/>
          <p:nvPr/>
        </p:nvSpPr>
        <p:spPr>
          <a:xfrm>
            <a:off x="6858000" y="3118353"/>
            <a:ext cx="155844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66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เสียงพยัญชนะ</a:t>
            </a:r>
          </a:p>
          <a:p>
            <a:pPr algn="ctr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ควบกล้ำ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TextBox 13">
            <a:hlinkClick r:id="rId6" action="ppaction://hlinksldjump"/>
          </p:cNvPr>
          <p:cNvSpPr txBox="1"/>
          <p:nvPr/>
        </p:nvSpPr>
        <p:spPr>
          <a:xfrm>
            <a:off x="6858000" y="1748413"/>
            <a:ext cx="155844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66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เสียงพยัญชนะ</a:t>
            </a:r>
          </a:p>
          <a:p>
            <a:pPr algn="ctr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ต้นเดี่ยว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055482" y="2362200"/>
            <a:ext cx="650118" cy="5426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3"/>
          </p:cNvCxnSpPr>
          <p:nvPr/>
        </p:nvCxnSpPr>
        <p:spPr>
          <a:xfrm>
            <a:off x="6055482" y="2904856"/>
            <a:ext cx="650118" cy="542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ounded Rectangle 6"/>
          <p:cNvSpPr/>
          <p:nvPr/>
        </p:nvSpPr>
        <p:spPr>
          <a:xfrm>
            <a:off x="546248" y="1524000"/>
            <a:ext cx="1985227" cy="754841"/>
          </a:xfrm>
          <a:prstGeom prst="roundRect">
            <a:avLst/>
          </a:prstGeom>
          <a:gradFill>
            <a:gsLst>
              <a:gs pos="0">
                <a:schemeClr val="accent2">
                  <a:hueOff val="2340759"/>
                  <a:satOff val="-2919"/>
                  <a:lumOff val="686"/>
                  <a:alphaOff val="0"/>
                  <a:shade val="51000"/>
                  <a:satMod val="130000"/>
                </a:schemeClr>
              </a:gs>
              <a:gs pos="80000">
                <a:schemeClr val="accent2">
                  <a:hueOff val="2340759"/>
                  <a:satOff val="-2919"/>
                  <a:lumOff val="686"/>
                  <a:alphaOff val="0"/>
                  <a:shade val="93000"/>
                  <a:satMod val="130000"/>
                </a:schemeClr>
              </a:gs>
              <a:gs pos="100000">
                <a:schemeClr val="accent2">
                  <a:hueOff val="2340759"/>
                  <a:satOff val="-2919"/>
                  <a:lumOff val="686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เสียงพยัญชนะ</a:t>
            </a:r>
            <a:endParaRPr lang="th-TH" sz="32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33" name="Group 2"/>
          <p:cNvGrpSpPr/>
          <p:nvPr/>
        </p:nvGrpSpPr>
        <p:grpSpPr>
          <a:xfrm>
            <a:off x="76200" y="71735"/>
            <a:ext cx="2421211" cy="461665"/>
            <a:chOff x="154919" y="48289"/>
            <a:chExt cx="1335901" cy="461665"/>
          </a:xfrm>
        </p:grpSpPr>
        <p:sp>
          <p:nvSpPr>
            <p:cNvPr id="34" name="Rounded Rectangle 20"/>
            <p:cNvSpPr/>
            <p:nvPr/>
          </p:nvSpPr>
          <p:spPr>
            <a:xfrm>
              <a:off x="154919" y="71438"/>
              <a:ext cx="1205770" cy="368891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39006" y="48289"/>
              <a:ext cx="12518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 smtClean="0">
                  <a:solidFill>
                    <a:srgbClr val="0909E5"/>
                  </a:solidFill>
                  <a:latin typeface="Angsana New" pitchFamily="18" charset="-34"/>
                  <a:cs typeface="Angsana New" pitchFamily="18" charset="-34"/>
                </a:rPr>
                <a:t>๑. เสียงในภาษาไทย</a:t>
              </a:r>
              <a:endParaRPr lang="th-TH" sz="2400" b="1" dirty="0">
                <a:solidFill>
                  <a:srgbClr val="0909E5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04800" y="463478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๑.๒ ชนิดและลักษณะของเสียงในภาษาไทย</a:t>
            </a:r>
            <a:endParaRPr lang="th-TH" sz="4000" b="1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38" name="Straight Connector 26"/>
          <p:cNvCxnSpPr/>
          <p:nvPr/>
        </p:nvCxnSpPr>
        <p:spPr>
          <a:xfrm>
            <a:off x="323528" y="1124744"/>
            <a:ext cx="8424936" cy="0"/>
          </a:xfrm>
          <a:prstGeom prst="line">
            <a:avLst/>
          </a:prstGeom>
          <a:ln w="38100">
            <a:solidFill>
              <a:srgbClr val="0909E5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" descr="U:\ลูกศรไป กลับ\Picture8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483" b="89796" l="1770" r="100000">
                        <a14:foregroundMark x1="19027" y1="43537" x2="48230" y2="49660"/>
                        <a14:foregroundMark x1="57965" y1="35374" x2="68142" y2="31973"/>
                        <a14:foregroundMark x1="68142" y1="31973" x2="66372" y2="7483"/>
                        <a14:foregroundMark x1="67257" y1="14286" x2="91593" y2="46259"/>
                        <a14:foregroundMark x1="91593" y1="51020" x2="68142" y2="88435"/>
                        <a14:foregroundMark x1="69469" y1="83673" x2="66372" y2="67347"/>
                        <a14:foregroundMark x1="61947" y1="35374" x2="70354" y2="36735"/>
                        <a14:foregroundMark x1="58407" y1="31293" x2="67257" y2="306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5191125"/>
            <a:ext cx="13779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tasanee\AppData\Local\Microsoft\Windows\Temporary Internet Files\Low\Content.IE5\TDDP2MJ3\hand_icon_small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132" y="5638800"/>
            <a:ext cx="121905" cy="1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asanee\AppData\Local\Microsoft\Windows\Temporary Internet Files\Low\Content.IE5\TDDP2MJ3\hand_icon_small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947" y="2514600"/>
            <a:ext cx="121905" cy="1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tasanee\AppData\Local\Microsoft\Windows\Temporary Internet Files\Low\Content.IE5\TDDP2MJ3\hand_icon_small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56" y="3886200"/>
            <a:ext cx="121905" cy="1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4570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  <p:bldP spid="10" grpId="0" animBg="1"/>
      <p:bldP spid="37" grpId="0" animBg="1"/>
      <p:bldP spid="14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603" y="-58214"/>
            <a:ext cx="9297206" cy="6974428"/>
          </a:xfrm>
          <a:prstGeom prst="rect">
            <a:avLst/>
          </a:prstGeom>
        </p:spPr>
      </p:pic>
      <p:graphicFrame>
        <p:nvGraphicFramePr>
          <p:cNvPr id="11" name="ตาราง 10"/>
          <p:cNvGraphicFramePr>
            <a:graphicFrameLocks noGrp="1"/>
          </p:cNvGraphicFramePr>
          <p:nvPr>
            <p:extLst/>
          </p:nvPr>
        </p:nvGraphicFramePr>
        <p:xfrm>
          <a:off x="406078" y="2514600"/>
          <a:ext cx="40640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cs typeface="+mj-cs"/>
                        </a:rPr>
                        <a:t>เสียงพยัญชนะ</a:t>
                      </a:r>
                      <a:endParaRPr lang="th-TH" sz="28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cs typeface="+mj-cs"/>
                        </a:rPr>
                        <a:t>รูปพยัญชนะ</a:t>
                      </a:r>
                      <a:endParaRPr lang="th-TH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๑. /ก/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marL="90805" marR="90805" marT="45403" marB="45403"/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cs typeface="+mj-cs"/>
                        </a:rPr>
                        <a:t>ก</a:t>
                      </a:r>
                      <a:endParaRPr lang="th-TH" b="1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๒. /ค/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marL="90805" marR="90805" marT="45403" marB="45403"/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cs typeface="+mj-cs"/>
                        </a:rPr>
                        <a:t>ข ฃ ค ฅ ฆ </a:t>
                      </a:r>
                      <a:endParaRPr lang="th-TH" b="1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๓. /ง/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marL="90805" marR="90805" marT="45403" marB="45403"/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cs typeface="+mj-cs"/>
                        </a:rPr>
                        <a:t>ง หง </a:t>
                      </a:r>
                      <a:endParaRPr lang="th-TH" b="1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๔. /จ/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marL="90805" marR="90805" marT="45403" marB="45403"/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cs typeface="+mj-cs"/>
                        </a:rPr>
                        <a:t>จ </a:t>
                      </a:r>
                      <a:endParaRPr lang="th-TH" b="1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๕. /ช/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marL="90805" marR="90805" marT="45403" marB="45403"/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cs typeface="+mj-cs"/>
                        </a:rPr>
                        <a:t>ฉ ช ฌ</a:t>
                      </a:r>
                      <a:endParaRPr lang="th-TH" b="1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๖. /ซ/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marL="90805" marR="90805" marT="45403" marB="45403"/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cs typeface="+mj-cs"/>
                        </a:rPr>
                        <a:t>ซ ศ ษ ส ทร สร</a:t>
                      </a:r>
                      <a:endParaRPr lang="th-TH" b="1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๗. /ด/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marL="90805" marR="90805" marT="45403" marB="45403"/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cs typeface="+mj-cs"/>
                        </a:rPr>
                        <a:t>ฎ ฑ ด </a:t>
                      </a:r>
                      <a:endParaRPr lang="th-TH" b="1" dirty="0"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97555" y="1991380"/>
            <a:ext cx="124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มี ๒๑ เสียง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0" name="Rounded Rectangle 6"/>
          <p:cNvSpPr/>
          <p:nvPr/>
        </p:nvSpPr>
        <p:spPr>
          <a:xfrm>
            <a:off x="452817" y="1223035"/>
            <a:ext cx="1985227" cy="754841"/>
          </a:xfrm>
          <a:prstGeom prst="roundRect">
            <a:avLst/>
          </a:prstGeom>
          <a:gradFill>
            <a:gsLst>
              <a:gs pos="0">
                <a:schemeClr val="accent2">
                  <a:hueOff val="2340759"/>
                  <a:satOff val="-2919"/>
                  <a:lumOff val="686"/>
                  <a:alphaOff val="0"/>
                  <a:shade val="51000"/>
                  <a:satMod val="130000"/>
                </a:schemeClr>
              </a:gs>
              <a:gs pos="80000">
                <a:schemeClr val="accent2">
                  <a:hueOff val="2340759"/>
                  <a:satOff val="-2919"/>
                  <a:lumOff val="686"/>
                  <a:alphaOff val="0"/>
                  <a:shade val="93000"/>
                  <a:satMod val="130000"/>
                </a:schemeClr>
              </a:gs>
              <a:gs pos="100000">
                <a:schemeClr val="accent2">
                  <a:hueOff val="2340759"/>
                  <a:satOff val="-2919"/>
                  <a:lumOff val="686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เสียงพยัญชนะ</a:t>
            </a:r>
            <a:endParaRPr lang="th-TH" sz="32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21" name="ตาราง 3"/>
          <p:cNvGraphicFramePr>
            <a:graphicFrameLocks noGrp="1"/>
          </p:cNvGraphicFramePr>
          <p:nvPr>
            <p:extLst/>
          </p:nvPr>
        </p:nvGraphicFramePr>
        <p:xfrm>
          <a:off x="4622800" y="2514600"/>
          <a:ext cx="40640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cs typeface="+mj-cs"/>
                        </a:rPr>
                        <a:t>เสียงพยัญชนะ</a:t>
                      </a:r>
                      <a:endParaRPr lang="th-TH" sz="28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cs typeface="+mj-cs"/>
                        </a:rPr>
                        <a:t>รูปพยัญชนะ</a:t>
                      </a:r>
                      <a:endParaRPr lang="th-TH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๘. /ต/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marL="90805" marR="90805" marT="45403" marB="45403"/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cs typeface="+mj-cs"/>
                        </a:rPr>
                        <a:t>ฏ ต </a:t>
                      </a:r>
                      <a:endParaRPr lang="th-TH" b="1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๙. /ท/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marL="90805" marR="90805" marT="45403" marB="45403"/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cs typeface="+mj-cs"/>
                        </a:rPr>
                        <a:t>ฐ ฑ ฒ ถ ท ธ </a:t>
                      </a:r>
                      <a:endParaRPr lang="th-TH" b="1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๑๐. /น/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marL="90805" marR="90805" marT="45403" marB="45403"/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cs typeface="+mj-cs"/>
                        </a:rPr>
                        <a:t>ณ น หน</a:t>
                      </a:r>
                      <a:endParaRPr lang="th-TH" b="1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๑๑. /บ/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marL="90805" marR="90805" marT="45403" marB="45403"/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cs typeface="+mj-cs"/>
                        </a:rPr>
                        <a:t>บ</a:t>
                      </a:r>
                      <a:endParaRPr lang="th-TH" b="1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๑๒. /ป/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marL="90805" marR="90805" marT="45403" marB="45403"/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cs typeface="+mj-cs"/>
                        </a:rPr>
                        <a:t>ป</a:t>
                      </a:r>
                      <a:endParaRPr lang="th-TH" b="1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๑๓. /พ/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marL="90805" marR="90805" marT="45403" marB="45403"/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cs typeface="+mj-cs"/>
                        </a:rPr>
                        <a:t>ผ พ ภ </a:t>
                      </a:r>
                      <a:endParaRPr lang="th-TH" b="1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๑๔.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 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/ฟ/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marL="90805" marR="90805" marT="45403" marB="45403"/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cs typeface="+mj-cs"/>
                        </a:rPr>
                        <a:t>ฝ ฟ </a:t>
                      </a:r>
                      <a:endParaRPr lang="th-TH" b="1" dirty="0"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77876" y="1991380"/>
            <a:ext cx="2377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>
                <a:solidFill>
                  <a:srgbClr val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Angsana New"/>
              </a:rPr>
              <a:t>เสียง</a:t>
            </a:r>
            <a:r>
              <a:rPr lang="th-TH" b="1" dirty="0" smtClean="0">
                <a:solidFill>
                  <a:srgbClr val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Angsana New"/>
              </a:rPr>
              <a:t>พยัญชนะต้นเดี่ยว</a:t>
            </a:r>
            <a:endParaRPr lang="th-TH" b="1" dirty="0">
              <a:solidFill>
                <a:srgbClr val="0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cs typeface="Angsana New"/>
            </a:endParaRPr>
          </a:p>
        </p:txBody>
      </p:sp>
      <p:grpSp>
        <p:nvGrpSpPr>
          <p:cNvPr id="16" name="Group 2"/>
          <p:cNvGrpSpPr/>
          <p:nvPr/>
        </p:nvGrpSpPr>
        <p:grpSpPr>
          <a:xfrm>
            <a:off x="76200" y="71735"/>
            <a:ext cx="2421211" cy="461665"/>
            <a:chOff x="154919" y="48289"/>
            <a:chExt cx="1335901" cy="461665"/>
          </a:xfrm>
        </p:grpSpPr>
        <p:sp>
          <p:nvSpPr>
            <p:cNvPr id="17" name="Rounded Rectangle 20"/>
            <p:cNvSpPr/>
            <p:nvPr/>
          </p:nvSpPr>
          <p:spPr>
            <a:xfrm>
              <a:off x="154919" y="71438"/>
              <a:ext cx="1205770" cy="368891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9006" y="48289"/>
              <a:ext cx="12518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 smtClean="0">
                  <a:solidFill>
                    <a:srgbClr val="0909E5"/>
                  </a:solidFill>
                  <a:latin typeface="Angsana New" pitchFamily="18" charset="-34"/>
                  <a:cs typeface="Angsana New" pitchFamily="18" charset="-34"/>
                </a:rPr>
                <a:t>๑. เสียงในภาษาไทย</a:t>
              </a:r>
              <a:endParaRPr lang="th-TH" sz="2400" b="1" dirty="0">
                <a:solidFill>
                  <a:srgbClr val="0909E5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04800" y="463478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๑.๒ ชนิดและลักษณะของเสียงในภาษาไทย</a:t>
            </a:r>
            <a:endParaRPr lang="th-TH" sz="4000" b="1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25" name="Straight Connector 26"/>
          <p:cNvCxnSpPr/>
          <p:nvPr/>
        </p:nvCxnSpPr>
        <p:spPr>
          <a:xfrm>
            <a:off x="323528" y="1124744"/>
            <a:ext cx="8424936" cy="0"/>
          </a:xfrm>
          <a:prstGeom prst="line">
            <a:avLst/>
          </a:prstGeom>
          <a:ln w="38100">
            <a:solidFill>
              <a:srgbClr val="0909E5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0669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603" y="-58214"/>
            <a:ext cx="9297206" cy="6974428"/>
          </a:xfrm>
          <a:prstGeom prst="rect">
            <a:avLst/>
          </a:prstGeom>
        </p:spPr>
      </p:pic>
      <p:graphicFrame>
        <p:nvGraphicFramePr>
          <p:cNvPr id="4" name="ตาราง 3"/>
          <p:cNvGraphicFramePr>
            <a:graphicFrameLocks noGrp="1"/>
          </p:cNvGraphicFramePr>
          <p:nvPr>
            <p:extLst/>
          </p:nvPr>
        </p:nvGraphicFramePr>
        <p:xfrm>
          <a:off x="4699000" y="2590800"/>
          <a:ext cx="40640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cs typeface="+mj-cs"/>
                        </a:rPr>
                        <a:t>เสียงพยัญชนะ</a:t>
                      </a:r>
                      <a:endParaRPr lang="th-TH" sz="28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cs typeface="+mj-cs"/>
                        </a:rPr>
                        <a:t>รูปพยัญชนะ</a:t>
                      </a:r>
                      <a:endParaRPr lang="th-TH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๑๙. /ว/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marL="90805" marR="90805" marT="45403" marB="45403"/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cs typeface="+mj-cs"/>
                        </a:rPr>
                        <a:t>ว หว </a:t>
                      </a:r>
                      <a:endParaRPr lang="th-TH" b="1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๒๐. /อ/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marL="90805" marR="90805" marT="45403" marB="45403"/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cs typeface="+mj-cs"/>
                        </a:rPr>
                        <a:t>อ</a:t>
                      </a:r>
                      <a:endParaRPr lang="th-TH" b="1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๒๑. /ฮ/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marL="90805" marR="90805" marT="45403" marB="45403"/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cs typeface="+mj-cs"/>
                        </a:rPr>
                        <a:t>ห ฮ </a:t>
                      </a:r>
                      <a:endParaRPr lang="th-TH" b="1" dirty="0"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0" y="2065651"/>
            <a:ext cx="124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มี ๒๑ เสียง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2590800"/>
          <a:ext cx="4064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cs typeface="+mj-cs"/>
                        </a:rPr>
                        <a:t>เสียงพยัญชนะ</a:t>
                      </a:r>
                      <a:endParaRPr lang="th-TH" sz="28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cs typeface="+mj-cs"/>
                        </a:rPr>
                        <a:t>รูปพยัญชนะ</a:t>
                      </a:r>
                      <a:endParaRPr lang="th-TH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๑๕. /ม/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marL="90805" marR="90805" marT="45403" marB="45403"/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cs typeface="+mj-cs"/>
                        </a:rPr>
                        <a:t>ม หม</a:t>
                      </a:r>
                      <a:endParaRPr lang="th-TH" b="1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๑๖. /ย/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marL="90805" marR="90805" marT="45403" marB="45403"/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cs typeface="+mj-cs"/>
                        </a:rPr>
                        <a:t>ญ ย หญ หย อย </a:t>
                      </a:r>
                      <a:endParaRPr lang="th-TH" b="1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๑๗. /ร/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marL="90805" marR="90805" marT="45403" marB="45403"/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cs typeface="+mj-cs"/>
                        </a:rPr>
                        <a:t>ร ฤ หร </a:t>
                      </a:r>
                      <a:endParaRPr lang="th-TH" b="1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๑๘. /ล/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marL="90805" marR="90805" marT="45403" marB="45403"/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cs typeface="+mj-cs"/>
                        </a:rPr>
                        <a:t>ล ฬ หล </a:t>
                      </a:r>
                      <a:endParaRPr lang="th-TH" b="1" dirty="0"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ounded Rectangular Callout 15"/>
          <p:cNvSpPr/>
          <p:nvPr/>
        </p:nvSpPr>
        <p:spPr>
          <a:xfrm>
            <a:off x="1433138" y="5308922"/>
            <a:ext cx="5410200" cy="1447800"/>
          </a:xfrm>
          <a:prstGeom prst="wedgeRoundRectCallout">
            <a:avLst>
              <a:gd name="adj1" fmla="val 61449"/>
              <a:gd name="adj2" fmla="val 2123"/>
              <a:gd name="adj3" fmla="val 16667"/>
            </a:avLst>
          </a:prstGeom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การแสดงเสียงจะนิยมใช้เครื่องหมาย / / กำกับ</a:t>
            </a: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ไว้</a:t>
            </a:r>
          </a:p>
          <a:p>
            <a:pPr algn="ctr"/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เพื่อ</a:t>
            </a:r>
            <a:r>
              <a:rPr lang="th-TH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แยกให้เห็นชัดเจนระหว่างรูปกับ</a:t>
            </a: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เสียง</a:t>
            </a:r>
          </a:p>
          <a:p>
            <a:pPr algn="ctr"/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เช่น รูปอักษร ฒ แต่มีเสียง /ท/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7" name="Picture 2" descr="http://estock.wpp.co.th/../Document/Public/1726/zCsWf5MruS94815_1.bigthumbnail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907" y1="31667" x2="29907" y2="31667"/>
                        <a14:foregroundMark x1="31776" y1="26667" x2="31776" y2="26667"/>
                        <a14:foregroundMark x1="37383" y1="27000" x2="37383" y2="27000"/>
                        <a14:foregroundMark x1="37383" y1="27000" x2="37383" y2="27000"/>
                        <a14:foregroundMark x1="18224" y1="20333" x2="18224" y2="20333"/>
                        <a14:foregroundMark x1="12617" y1="19333" x2="12617" y2="19333"/>
                        <a14:foregroundMark x1="89720" y1="12333" x2="89720" y2="12333"/>
                        <a14:foregroundMark x1="80374" y1="8667" x2="80374" y2="8667"/>
                        <a14:foregroundMark x1="80841" y1="12333" x2="80841" y2="12333"/>
                        <a14:foregroundMark x1="87383" y1="8000" x2="87383" y2="8000"/>
                        <a14:foregroundMark x1="87383" y1="8000" x2="87383" y2="8000"/>
                        <a14:foregroundMark x1="13084" y1="43000" x2="13084" y2="43000"/>
                        <a14:foregroundMark x1="80374" y1="61000" x2="80374" y2="61000"/>
                        <a14:foregroundMark x1="87383" y1="89333" x2="87383" y2="89333"/>
                        <a14:foregroundMark x1="40654" y1="93333" x2="42523" y2="74667"/>
                        <a14:foregroundMark x1="78972" y1="96000" x2="87850" y2="75000"/>
                        <a14:foregroundMark x1="81776" y1="52667" x2="66355" y2="65333"/>
                        <a14:foregroundMark x1="64953" y1="65333" x2="63551" y2="72333"/>
                        <a14:foregroundMark x1="28505" y1="54000" x2="10280" y2="35333"/>
                        <a14:foregroundMark x1="23364" y1="13000" x2="13551" y2="23000"/>
                        <a14:foregroundMark x1="16822" y1="12000" x2="6542" y2="23333"/>
                        <a14:foregroundMark x1="61682" y1="23333" x2="71963" y2="26000"/>
                        <a14:foregroundMark x1="69626" y1="22000" x2="69626" y2="22000"/>
                        <a14:foregroundMark x1="27103" y1="29000" x2="25701" y2="34333"/>
                        <a14:foregroundMark x1="27103" y1="28333" x2="33645" y2="29333"/>
                        <a14:foregroundMark x1="63084" y1="19667" x2="63084" y2="19667"/>
                        <a14:foregroundMark x1="76636" y1="9333" x2="76636" y2="9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177" y="4889805"/>
            <a:ext cx="1349623" cy="1891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6"/>
          <p:cNvSpPr/>
          <p:nvPr/>
        </p:nvSpPr>
        <p:spPr>
          <a:xfrm>
            <a:off x="579043" y="1226359"/>
            <a:ext cx="1985227" cy="754841"/>
          </a:xfrm>
          <a:prstGeom prst="roundRect">
            <a:avLst/>
          </a:prstGeom>
          <a:gradFill>
            <a:gsLst>
              <a:gs pos="0">
                <a:schemeClr val="accent2">
                  <a:hueOff val="2340759"/>
                  <a:satOff val="-2919"/>
                  <a:lumOff val="686"/>
                  <a:alphaOff val="0"/>
                  <a:shade val="51000"/>
                  <a:satMod val="130000"/>
                </a:schemeClr>
              </a:gs>
              <a:gs pos="80000">
                <a:schemeClr val="accent2">
                  <a:hueOff val="2340759"/>
                  <a:satOff val="-2919"/>
                  <a:lumOff val="686"/>
                  <a:alphaOff val="0"/>
                  <a:shade val="93000"/>
                  <a:satMod val="130000"/>
                </a:schemeClr>
              </a:gs>
              <a:gs pos="100000">
                <a:schemeClr val="accent2">
                  <a:hueOff val="2340759"/>
                  <a:satOff val="-2919"/>
                  <a:lumOff val="686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เสียงพยัญชนะ</a:t>
            </a:r>
            <a:endParaRPr lang="th-TH" sz="32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504" y="2067580"/>
            <a:ext cx="2877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b="1" dirty="0">
                <a:solidFill>
                  <a:srgbClr val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Angsana New"/>
              </a:rPr>
              <a:t>เสียง</a:t>
            </a:r>
            <a:r>
              <a:rPr lang="th-TH" b="1" dirty="0" smtClean="0">
                <a:solidFill>
                  <a:srgbClr val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Angsana New"/>
              </a:rPr>
              <a:t>พยัญชนะต้นเดี่ยว</a:t>
            </a:r>
            <a:endParaRPr lang="th-TH" b="1" dirty="0">
              <a:solidFill>
                <a:srgbClr val="0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cs typeface="Angsana New"/>
            </a:endParaRPr>
          </a:p>
        </p:txBody>
      </p:sp>
      <p:grpSp>
        <p:nvGrpSpPr>
          <p:cNvPr id="28" name="Group 2"/>
          <p:cNvGrpSpPr/>
          <p:nvPr/>
        </p:nvGrpSpPr>
        <p:grpSpPr>
          <a:xfrm>
            <a:off x="76200" y="71735"/>
            <a:ext cx="2421211" cy="461665"/>
            <a:chOff x="154919" y="48289"/>
            <a:chExt cx="1335901" cy="461665"/>
          </a:xfrm>
        </p:grpSpPr>
        <p:sp>
          <p:nvSpPr>
            <p:cNvPr id="29" name="Rounded Rectangle 20"/>
            <p:cNvSpPr/>
            <p:nvPr/>
          </p:nvSpPr>
          <p:spPr>
            <a:xfrm>
              <a:off x="154919" y="71438"/>
              <a:ext cx="1205770" cy="368891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9006" y="48289"/>
              <a:ext cx="12518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 smtClean="0">
                  <a:solidFill>
                    <a:srgbClr val="0909E5"/>
                  </a:solidFill>
                  <a:latin typeface="Angsana New" pitchFamily="18" charset="-34"/>
                  <a:cs typeface="Angsana New" pitchFamily="18" charset="-34"/>
                </a:rPr>
                <a:t>๑. เสียงในภาษาไทย</a:t>
              </a:r>
              <a:endParaRPr lang="th-TH" sz="2400" b="1" dirty="0">
                <a:solidFill>
                  <a:srgbClr val="0909E5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04800" y="463478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๑.๒ ชนิดและลักษณะของเสียงในภาษาไทย</a:t>
            </a:r>
            <a:endParaRPr lang="th-TH" sz="4000" b="1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32" name="Straight Connector 26"/>
          <p:cNvCxnSpPr/>
          <p:nvPr/>
        </p:nvCxnSpPr>
        <p:spPr>
          <a:xfrm>
            <a:off x="323528" y="1124744"/>
            <a:ext cx="8424936" cy="0"/>
          </a:xfrm>
          <a:prstGeom prst="line">
            <a:avLst/>
          </a:prstGeom>
          <a:ln w="38100">
            <a:solidFill>
              <a:srgbClr val="0909E5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5" descr="U:\ลูกศรไป กลับ\Picture7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89796" l="1747" r="100000">
                        <a14:foregroundMark x1="49782" y1="59184" x2="86026" y2="51020"/>
                        <a14:foregroundMark x1="63319" y1="40136" x2="73362" y2="38095"/>
                        <a14:foregroundMark x1="41485" y1="68027" x2="31441" y2="68027"/>
                        <a14:foregroundMark x1="31878" y1="64626" x2="33624" y2="87755"/>
                        <a14:foregroundMark x1="33624" y1="85714" x2="9170" y2="47619"/>
                        <a14:foregroundMark x1="8734" y1="51020" x2="31441" y2="12245"/>
                        <a14:foregroundMark x1="31878" y1="17007" x2="33624" y2="33333"/>
                        <a14:foregroundMark x1="33624" y1="29932" x2="41485" y2="29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2650"/>
            <a:ext cx="1395413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2576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6" grpId="1" animBg="1"/>
      <p:bldP spid="18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603" y="-58214"/>
            <a:ext cx="9297206" cy="69744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80649" y="1977876"/>
            <a:ext cx="62792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คือ พยัญชนะที่ออกเสียงควบกล้ำกับ ร ล ว เมื่อควบแล้วจะอยู่</a:t>
            </a:r>
          </a:p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ต้นพยางค์เสมอ เสียงพยัญชนะควบกล้ำซึ่งเป็นคำไทยแท้มี ๑๑ คู่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10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376058"/>
              </p:ext>
            </p:extLst>
          </p:nvPr>
        </p:nvGraphicFramePr>
        <p:xfrm>
          <a:off x="1115616" y="2931983"/>
          <a:ext cx="3048000" cy="36271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รูปพยัญชนะ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๑.</a:t>
                      </a:r>
                      <a:r>
                        <a:rPr lang="th-TH" sz="2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กร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๒. กล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๓. กว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๔. คร ขร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๕. คล ขล</a:t>
                      </a:r>
                      <a:endParaRPr lang="th-TH" sz="2800" b="0" dirty="0" smtClean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๖. คว ขว </a:t>
                      </a:r>
                      <a:endParaRPr lang="th-TH" sz="2800" b="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ounded Rectangle 6"/>
          <p:cNvSpPr/>
          <p:nvPr/>
        </p:nvSpPr>
        <p:spPr>
          <a:xfrm>
            <a:off x="452817" y="1223035"/>
            <a:ext cx="1985227" cy="754841"/>
          </a:xfrm>
          <a:prstGeom prst="roundRect">
            <a:avLst/>
          </a:prstGeom>
          <a:gradFill>
            <a:gsLst>
              <a:gs pos="0">
                <a:schemeClr val="accent2">
                  <a:hueOff val="2340759"/>
                  <a:satOff val="-2919"/>
                  <a:lumOff val="686"/>
                  <a:alphaOff val="0"/>
                  <a:shade val="51000"/>
                  <a:satMod val="130000"/>
                </a:schemeClr>
              </a:gs>
              <a:gs pos="80000">
                <a:schemeClr val="accent2">
                  <a:hueOff val="2340759"/>
                  <a:satOff val="-2919"/>
                  <a:lumOff val="686"/>
                  <a:alphaOff val="0"/>
                  <a:shade val="93000"/>
                  <a:satMod val="130000"/>
                </a:schemeClr>
              </a:gs>
              <a:gs pos="100000">
                <a:schemeClr val="accent2">
                  <a:hueOff val="2340759"/>
                  <a:satOff val="-2919"/>
                  <a:lumOff val="686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เสียงพยัญชนะ</a:t>
            </a:r>
            <a:endParaRPr lang="th-TH" sz="32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4037" y="1977876"/>
            <a:ext cx="259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b="1" dirty="0">
                <a:solidFill>
                  <a:srgbClr val="000000"/>
                </a:solidFill>
                <a:effectLst>
                  <a:glow rad="101600">
                    <a:srgbClr val="CC66FF">
                      <a:alpha val="60000"/>
                    </a:srgbClr>
                  </a:glow>
                </a:effectLst>
                <a:cs typeface="Angsana New"/>
              </a:rPr>
              <a:t>เสียงพยัญชนะควบกล้ำ</a:t>
            </a:r>
          </a:p>
        </p:txBody>
      </p:sp>
      <p:graphicFrame>
        <p:nvGraphicFramePr>
          <p:cNvPr id="21" name="ตาราง 4"/>
          <p:cNvGraphicFramePr>
            <a:graphicFrameLocks noGrp="1"/>
          </p:cNvGraphicFramePr>
          <p:nvPr>
            <p:extLst/>
          </p:nvPr>
        </p:nvGraphicFramePr>
        <p:xfrm>
          <a:off x="4572000" y="3048000"/>
          <a:ext cx="3048000" cy="31089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รูปพยัญชนะ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๗. พร</a:t>
                      </a:r>
                      <a:endParaRPr lang="th-TH" sz="28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๘.</a:t>
                      </a:r>
                      <a:r>
                        <a:rPr lang="th-TH" sz="2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พล ผล</a:t>
                      </a:r>
                      <a:endParaRPr lang="th-TH" sz="28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๙. </a:t>
                      </a:r>
                      <a:r>
                        <a:rPr lang="th-TH" sz="2800" dirty="0" err="1" smtClean="0">
                          <a:latin typeface="Angsana New" pitchFamily="18" charset="-34"/>
                          <a:cs typeface="Angsana New" pitchFamily="18" charset="-34"/>
                        </a:rPr>
                        <a:t>ปร</a:t>
                      </a:r>
                      <a:endParaRPr lang="th-TH" sz="28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๑๐. </a:t>
                      </a:r>
                      <a:r>
                        <a:rPr lang="th-TH" sz="2800" dirty="0" err="1" smtClean="0">
                          <a:latin typeface="Angsana New" pitchFamily="18" charset="-34"/>
                          <a:cs typeface="Angsana New" pitchFamily="18" charset="-34"/>
                        </a:rPr>
                        <a:t>ปล</a:t>
                      </a:r>
                      <a:endParaRPr lang="th-TH" sz="28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๑๑. </a:t>
                      </a:r>
                      <a:r>
                        <a:rPr lang="th-TH" sz="2800" dirty="0" err="1" smtClean="0">
                          <a:latin typeface="Angsana New" pitchFamily="18" charset="-34"/>
                          <a:cs typeface="Angsana New" pitchFamily="18" charset="-34"/>
                        </a:rPr>
                        <a:t>ตร</a:t>
                      </a:r>
                      <a:endParaRPr lang="th-TH" sz="28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4" name="Group 2"/>
          <p:cNvGrpSpPr/>
          <p:nvPr/>
        </p:nvGrpSpPr>
        <p:grpSpPr>
          <a:xfrm>
            <a:off x="76200" y="71735"/>
            <a:ext cx="2421211" cy="461665"/>
            <a:chOff x="154919" y="48289"/>
            <a:chExt cx="1335901" cy="461665"/>
          </a:xfrm>
        </p:grpSpPr>
        <p:sp>
          <p:nvSpPr>
            <p:cNvPr id="15" name="Rounded Rectangle 20"/>
            <p:cNvSpPr/>
            <p:nvPr/>
          </p:nvSpPr>
          <p:spPr>
            <a:xfrm>
              <a:off x="154919" y="71438"/>
              <a:ext cx="1205770" cy="368891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9006" y="48289"/>
              <a:ext cx="12518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 smtClean="0">
                  <a:solidFill>
                    <a:srgbClr val="0909E5"/>
                  </a:solidFill>
                  <a:latin typeface="Angsana New" pitchFamily="18" charset="-34"/>
                  <a:cs typeface="Angsana New" pitchFamily="18" charset="-34"/>
                </a:rPr>
                <a:t>๑. เสียงในภาษาไทย</a:t>
              </a:r>
              <a:endParaRPr lang="th-TH" sz="2400" b="1" dirty="0">
                <a:solidFill>
                  <a:srgbClr val="0909E5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04800" y="463478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๑.๒ ชนิดและลักษณะของเสียงในภาษาไทย</a:t>
            </a:r>
            <a:endParaRPr lang="th-TH" sz="4000" b="1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24" name="Straight Connector 26"/>
          <p:cNvCxnSpPr/>
          <p:nvPr/>
        </p:nvCxnSpPr>
        <p:spPr>
          <a:xfrm>
            <a:off x="323528" y="1124744"/>
            <a:ext cx="8424936" cy="0"/>
          </a:xfrm>
          <a:prstGeom prst="line">
            <a:avLst/>
          </a:prstGeom>
          <a:ln w="38100">
            <a:solidFill>
              <a:srgbClr val="0909E5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7625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603" y="-58214"/>
            <a:ext cx="9297206" cy="6974428"/>
          </a:xfrm>
          <a:prstGeom prst="rect">
            <a:avLst/>
          </a:prstGeom>
        </p:spPr>
      </p:pic>
      <p:graphicFrame>
        <p:nvGraphicFramePr>
          <p:cNvPr id="3" name="ตาราง 2"/>
          <p:cNvGraphicFramePr>
            <a:graphicFrameLocks noGrp="1"/>
          </p:cNvGraphicFramePr>
          <p:nvPr>
            <p:extLst/>
          </p:nvPr>
        </p:nvGraphicFramePr>
        <p:xfrm>
          <a:off x="1360796" y="2743200"/>
          <a:ext cx="7097404" cy="362712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048000"/>
                <a:gridCol w="4049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รูปพยัญชนะ</a:t>
                      </a:r>
                      <a:endParaRPr lang="th-TH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ตัวอย่าง</a:t>
                      </a:r>
                      <a:endParaRPr lang="th-TH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๑. ทร</a:t>
                      </a:r>
                      <a:endParaRPr lang="th-TH" b="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จันทรา อินทรา   (สันสกฤต)</a:t>
                      </a:r>
                      <a:endParaRPr lang="th-TH" b="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๒. ฟร</a:t>
                      </a:r>
                      <a:endParaRPr lang="th-TH" b="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ฟรี                      (อังกฤษ)</a:t>
                      </a:r>
                      <a:endParaRPr lang="th-TH" b="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๓. ฟล</a:t>
                      </a:r>
                      <a:endParaRPr lang="th-TH" b="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ฟลุก                   (อังกฤษ)</a:t>
                      </a:r>
                      <a:endParaRPr lang="th-TH" b="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๔. ดร</a:t>
                      </a:r>
                      <a:endParaRPr lang="th-TH" b="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ดราฟต์               (อังกฤษ)</a:t>
                      </a:r>
                      <a:endParaRPr lang="th-TH" b="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๕. บร</a:t>
                      </a:r>
                      <a:endParaRPr lang="th-TH" b="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บรั่นดี                 (อังกฤษ)</a:t>
                      </a:r>
                      <a:endParaRPr lang="th-TH" b="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๖. บล</a:t>
                      </a:r>
                      <a:endParaRPr lang="th-TH" b="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บล็อก                 (อังกฤษ)</a:t>
                      </a:r>
                      <a:endParaRPr lang="th-TH" b="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ounded Rectangle 6"/>
          <p:cNvSpPr/>
          <p:nvPr/>
        </p:nvSpPr>
        <p:spPr>
          <a:xfrm>
            <a:off x="452817" y="1223035"/>
            <a:ext cx="1985227" cy="754841"/>
          </a:xfrm>
          <a:prstGeom prst="roundRect">
            <a:avLst/>
          </a:prstGeom>
          <a:gradFill>
            <a:gsLst>
              <a:gs pos="0">
                <a:schemeClr val="accent2">
                  <a:hueOff val="2340759"/>
                  <a:satOff val="-2919"/>
                  <a:lumOff val="686"/>
                  <a:alphaOff val="0"/>
                  <a:shade val="51000"/>
                  <a:satMod val="130000"/>
                </a:schemeClr>
              </a:gs>
              <a:gs pos="80000">
                <a:schemeClr val="accent2">
                  <a:hueOff val="2340759"/>
                  <a:satOff val="-2919"/>
                  <a:lumOff val="686"/>
                  <a:alphaOff val="0"/>
                  <a:shade val="93000"/>
                  <a:satMod val="130000"/>
                </a:schemeClr>
              </a:gs>
              <a:gs pos="100000">
                <a:schemeClr val="accent2">
                  <a:hueOff val="2340759"/>
                  <a:satOff val="-2919"/>
                  <a:lumOff val="686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เสียงพยัญชนะ</a:t>
            </a:r>
            <a:endParaRPr lang="th-TH" sz="32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88648" y="2059306"/>
            <a:ext cx="6864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b="1" dirty="0">
                <a:solidFill>
                  <a:prstClr val="black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cs typeface="Angsana New"/>
              </a:rPr>
              <a:t>เสียงพยัญชนะควบกล้ำต้นพยางค์ ซึ่งเป็นคำที่มาจากภาษาอื่น </a:t>
            </a:r>
          </a:p>
        </p:txBody>
      </p:sp>
      <p:grpSp>
        <p:nvGrpSpPr>
          <p:cNvPr id="20" name="Group 2"/>
          <p:cNvGrpSpPr/>
          <p:nvPr/>
        </p:nvGrpSpPr>
        <p:grpSpPr>
          <a:xfrm>
            <a:off x="76200" y="71735"/>
            <a:ext cx="2421211" cy="461665"/>
            <a:chOff x="154919" y="48289"/>
            <a:chExt cx="1335901" cy="461665"/>
          </a:xfrm>
        </p:grpSpPr>
        <p:sp>
          <p:nvSpPr>
            <p:cNvPr id="21" name="Rounded Rectangle 20"/>
            <p:cNvSpPr/>
            <p:nvPr/>
          </p:nvSpPr>
          <p:spPr>
            <a:xfrm>
              <a:off x="154919" y="71438"/>
              <a:ext cx="1205770" cy="368891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9006" y="48289"/>
              <a:ext cx="12518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 smtClean="0">
                  <a:solidFill>
                    <a:srgbClr val="0909E5"/>
                  </a:solidFill>
                  <a:latin typeface="Angsana New" pitchFamily="18" charset="-34"/>
                  <a:cs typeface="Angsana New" pitchFamily="18" charset="-34"/>
                </a:rPr>
                <a:t>๑. เสียงในภาษาไทย</a:t>
              </a:r>
              <a:endParaRPr lang="th-TH" sz="2400" b="1" dirty="0">
                <a:solidFill>
                  <a:srgbClr val="0909E5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04800" y="463478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๑.๒ ชนิดและลักษณะของเสียงในภาษาไทย</a:t>
            </a:r>
            <a:endParaRPr lang="th-TH" sz="4000" b="1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24" name="Straight Connector 26"/>
          <p:cNvCxnSpPr/>
          <p:nvPr/>
        </p:nvCxnSpPr>
        <p:spPr>
          <a:xfrm>
            <a:off x="323528" y="1124744"/>
            <a:ext cx="8424936" cy="0"/>
          </a:xfrm>
          <a:prstGeom prst="line">
            <a:avLst/>
          </a:prstGeom>
          <a:ln w="38100">
            <a:solidFill>
              <a:srgbClr val="0909E5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5" descr="U:\ลูกศรไป กลับ\Picture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89796" l="1747" r="100000">
                        <a14:foregroundMark x1="49782" y1="59184" x2="86026" y2="51020"/>
                        <a14:foregroundMark x1="63319" y1="40136" x2="73362" y2="38095"/>
                        <a14:foregroundMark x1="41485" y1="68027" x2="31441" y2="68027"/>
                        <a14:foregroundMark x1="31878" y1="64626" x2="33624" y2="87755"/>
                        <a14:foregroundMark x1="33624" y1="85714" x2="9170" y2="47619"/>
                        <a14:foregroundMark x1="8734" y1="51020" x2="31441" y2="12245"/>
                        <a14:foregroundMark x1="31878" y1="17007" x2="33624" y2="33333"/>
                        <a14:foregroundMark x1="33624" y1="29932" x2="41485" y2="29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2650"/>
            <a:ext cx="1395413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0358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8870"/>
          </a:xfrm>
          <a:prstGeom prst="rect">
            <a:avLst/>
          </a:prstGeom>
        </p:spPr>
      </p:pic>
      <p:sp>
        <p:nvSpPr>
          <p:cNvPr id="2" name="ม้วนกระดาษแนวนอน 1"/>
          <p:cNvSpPr/>
          <p:nvPr/>
        </p:nvSpPr>
        <p:spPr>
          <a:xfrm>
            <a:off x="685800" y="175935"/>
            <a:ext cx="7620000" cy="647700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485900" y="1295400"/>
            <a:ext cx="61722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th-TH" sz="88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ชนิดและลักษณะของ</a:t>
            </a:r>
            <a:r>
              <a:rPr lang="th-TH" sz="88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เสียง                 ใน</a:t>
            </a:r>
            <a:r>
              <a:rPr lang="th-TH" sz="88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ภาษาไทย</a:t>
            </a:r>
          </a:p>
        </p:txBody>
      </p:sp>
    </p:spTree>
    <p:extLst>
      <p:ext uri="{BB962C8B-B14F-4D97-AF65-F5344CB8AC3E}">
        <p14:creationId xmlns:p14="http://schemas.microsoft.com/office/powerpoint/2010/main" val="35287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603" y="-58214"/>
            <a:ext cx="9297206" cy="6974428"/>
          </a:xfrm>
          <a:prstGeom prst="rect">
            <a:avLst/>
          </a:prstGeom>
        </p:spPr>
      </p:pic>
      <p:pic>
        <p:nvPicPr>
          <p:cNvPr id="93" name="Picture 2" descr="C:\Users\tasanee\AppData\Local\Microsoft\Windows\Temporary Internet Files\Low\Content.IE5\TDDP2MJ3\hand_icon_sm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857" y="6159746"/>
            <a:ext cx="121905" cy="1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C:\Users\tasanee\AppData\Local\Microsoft\Windows\Temporary Internet Files\Low\Content.IE5\TDDP2MJ3\hand_icon_sm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163" y="6145021"/>
            <a:ext cx="121905" cy="1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C:\Users\tasanee\AppData\Local\Microsoft\Windows\Temporary Internet Files\Low\Content.IE5\TDDP2MJ3\hand_icon_sm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799" y="6158775"/>
            <a:ext cx="121905" cy="1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C:\Users\tasanee\AppData\Local\Microsoft\Windows\Temporary Internet Files\Low\Content.IE5\TDDP2MJ3\hand_icon_sm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800" y="6166283"/>
            <a:ext cx="121905" cy="1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C:\Users\tasanee\AppData\Local\Microsoft\Windows\Temporary Internet Files\Low\Content.IE5\TDDP2MJ3\hand_icon_sm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03" y="6187529"/>
            <a:ext cx="121905" cy="1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C:\Users\tasanee\AppData\Local\Microsoft\Windows\Temporary Internet Files\Low\Content.IE5\TDDP2MJ3\hand_icon_sm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04" y="6204681"/>
            <a:ext cx="121905" cy="1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C:\Users\tasanee\AppData\Local\Microsoft\Windows\Temporary Internet Files\Low\Content.IE5\TDDP2MJ3\hand_icon_sm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04" y="6179439"/>
            <a:ext cx="121905" cy="1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C:\Users\tasanee\AppData\Local\Microsoft\Windows\Temporary Internet Files\Low\Content.IE5\TDDP2MJ3\hand_icon_sm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96" y="6166284"/>
            <a:ext cx="121905" cy="1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27133" y="2244525"/>
            <a:ext cx="1848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มีทั้งหมด ๘ เสียง</a:t>
            </a:r>
            <a:endParaRPr lang="th-TH" b="1" dirty="0">
              <a:solidFill>
                <a:schemeClr val="accent6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71600" y="3098075"/>
            <a:ext cx="1067502" cy="990600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</a:t>
            </a:r>
            <a:endParaRPr lang="th-TH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05351" y="3790406"/>
            <a:ext cx="1067502" cy="990600"/>
          </a:xfrm>
          <a:prstGeom prst="ellipse">
            <a:avLst/>
          </a:prstGeom>
          <a:solidFill>
            <a:srgbClr val="D60093"/>
          </a:solidFill>
          <a:ln w="28575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ง</a:t>
            </a:r>
            <a:endParaRPr lang="th-TH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20102" y="4038600"/>
            <a:ext cx="1067502" cy="990600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ด</a:t>
            </a:r>
            <a:endParaRPr lang="th-TH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38083" y="3696789"/>
            <a:ext cx="1067502" cy="990600"/>
          </a:xfrm>
          <a:prstGeom prst="ellipse">
            <a:avLst/>
          </a:prstGeom>
          <a:solidFill>
            <a:srgbClr val="D60093"/>
          </a:solidFill>
          <a:ln w="28575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น</a:t>
            </a:r>
            <a:endParaRPr lang="th-TH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95800" y="3048000"/>
            <a:ext cx="1067502" cy="990600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บ</a:t>
            </a:r>
            <a:endParaRPr lang="th-TH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443571" y="3107871"/>
            <a:ext cx="1067502" cy="990600"/>
          </a:xfrm>
          <a:prstGeom prst="ellipse">
            <a:avLst/>
          </a:prstGeom>
          <a:solidFill>
            <a:srgbClr val="D60093"/>
          </a:solidFill>
          <a:ln w="28575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ม</a:t>
            </a:r>
            <a:endParaRPr lang="th-TH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278687" y="3577046"/>
            <a:ext cx="1067502" cy="990600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ย</a:t>
            </a:r>
            <a:endParaRPr lang="th-TH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011102" y="4225834"/>
            <a:ext cx="1067502" cy="990600"/>
          </a:xfrm>
          <a:prstGeom prst="ellipse">
            <a:avLst/>
          </a:prstGeom>
          <a:solidFill>
            <a:srgbClr val="D60093"/>
          </a:solidFill>
          <a:ln w="28575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ว</a:t>
            </a:r>
            <a:endParaRPr lang="th-TH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8" name="Rounded Rectangle 6"/>
          <p:cNvSpPr/>
          <p:nvPr/>
        </p:nvSpPr>
        <p:spPr>
          <a:xfrm>
            <a:off x="452817" y="1378759"/>
            <a:ext cx="1985227" cy="754841"/>
          </a:xfrm>
          <a:prstGeom prst="roundRect">
            <a:avLst/>
          </a:prstGeom>
          <a:gradFill>
            <a:gsLst>
              <a:gs pos="0">
                <a:schemeClr val="accent2">
                  <a:hueOff val="2340759"/>
                  <a:satOff val="-2919"/>
                  <a:lumOff val="686"/>
                  <a:alphaOff val="0"/>
                  <a:shade val="51000"/>
                  <a:satMod val="130000"/>
                </a:schemeClr>
              </a:gs>
              <a:gs pos="80000">
                <a:schemeClr val="accent2">
                  <a:hueOff val="2340759"/>
                  <a:satOff val="-2919"/>
                  <a:lumOff val="686"/>
                  <a:alphaOff val="0"/>
                  <a:shade val="93000"/>
                  <a:satMod val="130000"/>
                </a:schemeClr>
              </a:gs>
              <a:gs pos="100000">
                <a:schemeClr val="accent2">
                  <a:hueOff val="2340759"/>
                  <a:satOff val="-2919"/>
                  <a:lumOff val="686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เสียงพยัญชนะ</a:t>
            </a:r>
            <a:endParaRPr lang="th-TH" sz="32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2817" y="2228876"/>
            <a:ext cx="47620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b="1" dirty="0">
                <a:solidFill>
                  <a:srgbClr val="000000"/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  <a:cs typeface="Angsana New"/>
              </a:rPr>
              <a:t>เสียงพยัญชนะท้ายพยางค์หรือพยัญชนะสะกด</a:t>
            </a:r>
          </a:p>
        </p:txBody>
      </p:sp>
      <p:grpSp>
        <p:nvGrpSpPr>
          <p:cNvPr id="41" name="Group 2"/>
          <p:cNvGrpSpPr/>
          <p:nvPr/>
        </p:nvGrpSpPr>
        <p:grpSpPr>
          <a:xfrm>
            <a:off x="76200" y="71735"/>
            <a:ext cx="2421211" cy="461665"/>
            <a:chOff x="154919" y="48289"/>
            <a:chExt cx="1335901" cy="461665"/>
          </a:xfrm>
        </p:grpSpPr>
        <p:sp>
          <p:nvSpPr>
            <p:cNvPr id="42" name="Rounded Rectangle 20"/>
            <p:cNvSpPr/>
            <p:nvPr/>
          </p:nvSpPr>
          <p:spPr>
            <a:xfrm>
              <a:off x="154919" y="71438"/>
              <a:ext cx="1205770" cy="368891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9006" y="48289"/>
              <a:ext cx="12518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 smtClean="0">
                  <a:solidFill>
                    <a:srgbClr val="0909E5"/>
                  </a:solidFill>
                  <a:latin typeface="Angsana New" pitchFamily="18" charset="-34"/>
                  <a:cs typeface="Angsana New" pitchFamily="18" charset="-34"/>
                </a:rPr>
                <a:t>๑. เสียงในภาษาไทย</a:t>
              </a:r>
              <a:endParaRPr lang="th-TH" sz="2400" b="1" dirty="0">
                <a:solidFill>
                  <a:srgbClr val="0909E5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04800" y="463478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๑.๒ ชนิดและลักษณะของเสียงในภาษาไทย</a:t>
            </a:r>
            <a:endParaRPr lang="th-TH" sz="4000" b="1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45" name="Straight Connector 26"/>
          <p:cNvCxnSpPr/>
          <p:nvPr/>
        </p:nvCxnSpPr>
        <p:spPr>
          <a:xfrm>
            <a:off x="323528" y="1124744"/>
            <a:ext cx="8424936" cy="0"/>
          </a:xfrm>
          <a:prstGeom prst="line">
            <a:avLst/>
          </a:prstGeom>
          <a:ln w="38100">
            <a:solidFill>
              <a:srgbClr val="0909E5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5" descr="U:\ลูกศรไป กลับ\Picture7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24" b="89796" l="1747" r="100000">
                        <a14:foregroundMark x1="49782" y1="59184" x2="86026" y2="51020"/>
                        <a14:foregroundMark x1="63319" y1="40136" x2="73362" y2="38095"/>
                        <a14:foregroundMark x1="41485" y1="68027" x2="31441" y2="68027"/>
                        <a14:foregroundMark x1="31878" y1="64626" x2="33624" y2="87755"/>
                        <a14:foregroundMark x1="33624" y1="85714" x2="9170" y2="47619"/>
                        <a14:foregroundMark x1="8734" y1="51020" x2="31441" y2="12245"/>
                        <a14:foregroundMark x1="31878" y1="17007" x2="33624" y2="33333"/>
                        <a14:foregroundMark x1="33624" y1="29932" x2="41485" y2="29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2650"/>
            <a:ext cx="1395413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7C-E4BF-4498-8C08-2A02D05C519D}" type="slidenum">
              <a:rPr lang="th-TH" smtClean="0"/>
              <a:pPr/>
              <a:t>20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063540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8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603" y="-58214"/>
            <a:ext cx="9297206" cy="6974428"/>
          </a:xfrm>
          <a:prstGeom prst="rect">
            <a:avLst/>
          </a:prstGeom>
        </p:spPr>
      </p:pic>
      <p:cxnSp>
        <p:nvCxnSpPr>
          <p:cNvPr id="4" name="Straight Connector 26"/>
          <p:cNvCxnSpPr/>
          <p:nvPr/>
        </p:nvCxnSpPr>
        <p:spPr>
          <a:xfrm>
            <a:off x="323528" y="1066800"/>
            <a:ext cx="8424936" cy="0"/>
          </a:xfrm>
          <a:prstGeom prst="line">
            <a:avLst/>
          </a:prstGeom>
          <a:ln w="38100">
            <a:solidFill>
              <a:srgbClr val="0909E5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3528" y="363538"/>
            <a:ext cx="58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0909E5"/>
                </a:solidFill>
                <a:latin typeface="Angsana New" pitchFamily="18" charset="-34"/>
                <a:cs typeface="Angsana New" pitchFamily="18" charset="-34"/>
              </a:rPr>
              <a:t>จัดกลุ่มคำที่มีเสียง</a:t>
            </a:r>
            <a:r>
              <a:rPr lang="th-TH" sz="4000" b="1" dirty="0" smtClean="0">
                <a:solidFill>
                  <a:srgbClr val="0909E5"/>
                </a:solidFill>
                <a:latin typeface="Angsana New" pitchFamily="18" charset="-34"/>
                <a:cs typeface="Angsana New" pitchFamily="18" charset="-34"/>
              </a:rPr>
              <a:t>พยัญชนะต้นเดียวกัน</a:t>
            </a:r>
            <a:endParaRPr lang="th-TH" sz="4000" b="1" dirty="0">
              <a:solidFill>
                <a:srgbClr val="0909E5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1545703"/>
            <a:ext cx="928936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ฉุน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18928" y="1540881"/>
            <a:ext cx="928936" cy="533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เฒ่า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71528" y="1540881"/>
            <a:ext cx="928936" cy="533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หญิง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07732" y="1533646"/>
            <a:ext cx="928936" cy="533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เชย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57938" y="1533646"/>
            <a:ext cx="928936" cy="533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ถิ่น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90600" y="2521352"/>
            <a:ext cx="928936" cy="533400"/>
          </a:xfrm>
          <a:prstGeom prst="roundRect">
            <a:avLst/>
          </a:prstGeom>
          <a:solidFill>
            <a:srgbClr val="CCCC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หนุก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318928" y="2514600"/>
            <a:ext cx="928936" cy="5334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ญาติ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748917" y="2514600"/>
            <a:ext cx="928936" cy="533400"/>
          </a:xfrm>
          <a:prstGeom prst="roundRect">
            <a:avLst/>
          </a:prstGeom>
          <a:solidFill>
            <a:srgbClr val="FF66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เณร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163654" y="2514600"/>
            <a:ext cx="928936" cy="533400"/>
          </a:xfrm>
          <a:prstGeom prst="roundRect">
            <a:avLst/>
          </a:prstGeom>
          <a:solidFill>
            <a:srgbClr val="00CC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ธง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662779" y="2514600"/>
            <a:ext cx="928936" cy="5334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อยาก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9600" y="3452149"/>
            <a:ext cx="928936" cy="5334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ยิง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008208" y="3452149"/>
            <a:ext cx="928936" cy="533400"/>
          </a:xfrm>
          <a:prstGeom prst="roundRect">
            <a:avLst/>
          </a:prstGeom>
          <a:solidFill>
            <a:srgbClr val="CC66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ฐาน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294744" y="3452149"/>
            <a:ext cx="928936" cy="5334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หยอก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599456" y="3452149"/>
            <a:ext cx="928936" cy="533400"/>
          </a:xfrm>
          <a:prstGeom prst="roundRect">
            <a:avLst/>
          </a:prstGeom>
          <a:solidFill>
            <a:srgbClr val="6666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ฌาน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092590" y="3452149"/>
            <a:ext cx="928936" cy="53340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นวล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409794" y="3429000"/>
            <a:ext cx="928936" cy="533400"/>
          </a:xfrm>
          <a:prstGeom prst="roundRect">
            <a:avLst/>
          </a:prstGeom>
          <a:solidFill>
            <a:srgbClr val="FF66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เที่ยว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7832" y="4191000"/>
            <a:ext cx="76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/ช/</a:t>
            </a:r>
          </a:p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/ท/</a:t>
            </a:r>
          </a:p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/ย/</a:t>
            </a:r>
          </a:p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/น/</a:t>
            </a:r>
            <a:endParaRPr lang="th-TH" sz="36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4241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4024 L 0.08021 0.383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21207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14 -0.03866 L -0.13819 0.3872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2129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9 -0.04028 L -0.18941 0.1062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7315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4024 L -0.10677 0.4734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6" y="2567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89 -0.04028 L -0.49722 0.19838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06" y="1192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95 -0.04028 L -0.3191 0.4745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61" y="25741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0.04028 L 0.43802 0.19491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92" y="11759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88 -0.04028 L 0.25643 0.3317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18588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222 L -0.30035 0.5580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6" y="2900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1 -0.02222 L 0.24861 0.27963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5" y="15093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-0.02223 L 0.22899 0.416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4" y="21921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-0.02222 L 0.29722 0.27963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1" y="15093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33 -0.02223 L 0.09132 0.416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9" y="2192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222 L -0.26684 0.5050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5" y="26364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32 -0.02222 L -0.35069 0.36852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1" y="19537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97 -0.02222 L 0.37361 0.5041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82" y="2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603" y="-58214"/>
            <a:ext cx="9297206" cy="69744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28669" y="2348805"/>
            <a:ext cx="6719795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คือ เสียงที่มีการเปลี่ยนระดับสูงต่ำโดยเส้นเสียง และเปล่งออกมา</a:t>
            </a:r>
          </a:p>
          <a:p>
            <a:pPr algn="thaiDist"/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พร้อมกับเสียงสระ เช่น คา ข่า ค่า (ข้า) ค้า ขา แต่ละ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คำมีเสียงพยัญชนะและเสียงสระเหมือนกัน ต่างกันเพียงระดับเสียงหรือเสียง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วรรณยุกต์</a:t>
            </a:r>
            <a:endParaRPr lang="th-TH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Rounded Rectangle 6"/>
          <p:cNvSpPr/>
          <p:nvPr/>
        </p:nvSpPr>
        <p:spPr>
          <a:xfrm>
            <a:off x="452817" y="1378759"/>
            <a:ext cx="1985227" cy="754841"/>
          </a:xfrm>
          <a:prstGeom prst="roundRect">
            <a:avLst/>
          </a:prstGeom>
          <a:gradFill>
            <a:gsLst>
              <a:gs pos="0">
                <a:schemeClr val="accent2">
                  <a:hueOff val="4681519"/>
                  <a:satOff val="-5839"/>
                  <a:lumOff val="1373"/>
                  <a:alphaOff val="0"/>
                  <a:shade val="51000"/>
                  <a:satMod val="130000"/>
                </a:schemeClr>
              </a:gs>
              <a:gs pos="80000">
                <a:schemeClr val="accent2">
                  <a:hueOff val="4681519"/>
                  <a:satOff val="-5839"/>
                  <a:lumOff val="1373"/>
                  <a:alphaOff val="0"/>
                  <a:shade val="93000"/>
                  <a:satMod val="130000"/>
                </a:schemeClr>
              </a:gs>
              <a:gs pos="100000">
                <a:schemeClr val="accent2">
                  <a:hueOff val="4681519"/>
                  <a:satOff val="-5839"/>
                  <a:lumOff val="1373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เสียงวรรณยุกต์</a:t>
            </a:r>
            <a:endParaRPr lang="th-TH" sz="32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 descr="J:\000 1 A PowerPoint ภาษาไทย\ตุ๊กตา\ออ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49005"/>
            <a:ext cx="1653376" cy="285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673876" y="4233019"/>
            <a:ext cx="3657599" cy="1143000"/>
          </a:xfrm>
          <a:prstGeom prst="wedgeRoundRectCallout">
            <a:avLst>
              <a:gd name="adj1" fmla="val 66946"/>
              <a:gd name="adj2" fmla="val 13893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เสียง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ที่มีการเปลี่ยนระดับสูงต่ำ เรียกว่า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เสียงดนตรี</a:t>
            </a:r>
          </a:p>
          <a:p>
            <a:pPr algn="ctr"/>
            <a:endParaRPr lang="th-TH" dirty="0"/>
          </a:p>
        </p:txBody>
      </p:sp>
      <p:sp>
        <p:nvSpPr>
          <p:cNvPr id="3" name="Rounded Rectangle 2"/>
          <p:cNvSpPr/>
          <p:nvPr/>
        </p:nvSpPr>
        <p:spPr>
          <a:xfrm>
            <a:off x="457200" y="2307763"/>
            <a:ext cx="1524000" cy="1426037"/>
          </a:xfrm>
          <a:prstGeom prst="roundRect">
            <a:avLst/>
          </a:prstGeom>
          <a:gradFill>
            <a:gsLst>
              <a:gs pos="0">
                <a:schemeClr val="accent2">
                  <a:hueOff val="4681519"/>
                  <a:satOff val="-5839"/>
                  <a:lumOff val="1373"/>
                  <a:alphaOff val="0"/>
                  <a:shade val="51000"/>
                  <a:satMod val="130000"/>
                </a:schemeClr>
              </a:gs>
              <a:gs pos="80000">
                <a:schemeClr val="accent2">
                  <a:hueOff val="4681519"/>
                  <a:satOff val="-5839"/>
                  <a:lumOff val="1373"/>
                  <a:alphaOff val="0"/>
                  <a:shade val="93000"/>
                  <a:satMod val="130000"/>
                </a:schemeClr>
              </a:gs>
              <a:gs pos="100000">
                <a:schemeClr val="accent2">
                  <a:hueOff val="4681519"/>
                  <a:satOff val="-5839"/>
                  <a:lumOff val="1373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solidFill>
              <a:schemeClr val="bg1"/>
            </a:solidFill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เสียงวรรณยุกต์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9" name="Group 2"/>
          <p:cNvGrpSpPr/>
          <p:nvPr/>
        </p:nvGrpSpPr>
        <p:grpSpPr>
          <a:xfrm>
            <a:off x="76200" y="71735"/>
            <a:ext cx="2421211" cy="461665"/>
            <a:chOff x="154919" y="48289"/>
            <a:chExt cx="1335901" cy="461665"/>
          </a:xfrm>
        </p:grpSpPr>
        <p:sp>
          <p:nvSpPr>
            <p:cNvPr id="20" name="Rounded Rectangle 20"/>
            <p:cNvSpPr/>
            <p:nvPr/>
          </p:nvSpPr>
          <p:spPr>
            <a:xfrm>
              <a:off x="154919" y="71438"/>
              <a:ext cx="1205770" cy="368891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9006" y="48289"/>
              <a:ext cx="12518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 smtClean="0">
                  <a:solidFill>
                    <a:srgbClr val="0909E5"/>
                  </a:solidFill>
                  <a:latin typeface="Angsana New" pitchFamily="18" charset="-34"/>
                  <a:cs typeface="Angsana New" pitchFamily="18" charset="-34"/>
                </a:rPr>
                <a:t>๑. เสียงในภาษาไทย</a:t>
              </a:r>
              <a:endParaRPr lang="th-TH" sz="2400" b="1" dirty="0">
                <a:solidFill>
                  <a:srgbClr val="0909E5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04800" y="463478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๑.๒ ชนิดและลักษณะของเสียงในภาษาไทย</a:t>
            </a:r>
            <a:endParaRPr lang="th-TH" sz="4000" b="1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23" name="Straight Connector 26"/>
          <p:cNvCxnSpPr/>
          <p:nvPr/>
        </p:nvCxnSpPr>
        <p:spPr>
          <a:xfrm>
            <a:off x="323528" y="1124744"/>
            <a:ext cx="8424936" cy="0"/>
          </a:xfrm>
          <a:prstGeom prst="line">
            <a:avLst/>
          </a:prstGeom>
          <a:ln w="38100">
            <a:solidFill>
              <a:srgbClr val="0909E5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333" b="66000" l="30000" r="68188">
                        <a14:foregroundMark x1="43875" y1="63222" x2="60938" y2="62333"/>
                        <a14:foregroundMark x1="49250" y1="63889" x2="61125" y2="63889"/>
                        <a14:foregroundMark x1="59750" y1="61333" x2="61187" y2="61333"/>
                        <a14:foregroundMark x1="61063" y1="61333" x2="61313" y2="64333"/>
                        <a14:foregroundMark x1="33500" y1="63222" x2="33063" y2="63222"/>
                        <a14:foregroundMark x1="33063" y1="62667" x2="32813" y2="61000"/>
                        <a14:foregroundMark x1="38125" y1="64667" x2="37813" y2="65111"/>
                        <a14:backgroundMark x1="36063" y1="59000" x2="47375" y2="59778"/>
                        <a14:backgroundMark x1="36625" y1="61333" x2="39438" y2="6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60" t="55847" r="28395" b="34073"/>
          <a:stretch/>
        </p:blipFill>
        <p:spPr bwMode="auto">
          <a:xfrm>
            <a:off x="948585" y="5410853"/>
            <a:ext cx="7799879" cy="102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50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6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603" y="-58214"/>
            <a:ext cx="9297206" cy="6974428"/>
          </a:xfrm>
          <a:prstGeom prst="rect">
            <a:avLst/>
          </a:prstGeom>
        </p:spPr>
      </p:pic>
      <p:sp>
        <p:nvSpPr>
          <p:cNvPr id="5" name="Rounded Rectangle 6"/>
          <p:cNvSpPr/>
          <p:nvPr/>
        </p:nvSpPr>
        <p:spPr>
          <a:xfrm>
            <a:off x="452816" y="1338489"/>
            <a:ext cx="1985227" cy="754841"/>
          </a:xfrm>
          <a:prstGeom prst="roundRect">
            <a:avLst/>
          </a:prstGeom>
          <a:gradFill>
            <a:gsLst>
              <a:gs pos="0">
                <a:schemeClr val="accent2">
                  <a:hueOff val="4681519"/>
                  <a:satOff val="-5839"/>
                  <a:lumOff val="1373"/>
                  <a:alphaOff val="0"/>
                  <a:shade val="51000"/>
                  <a:satMod val="130000"/>
                </a:schemeClr>
              </a:gs>
              <a:gs pos="80000">
                <a:schemeClr val="accent2">
                  <a:hueOff val="4681519"/>
                  <a:satOff val="-5839"/>
                  <a:lumOff val="1373"/>
                  <a:alphaOff val="0"/>
                  <a:shade val="93000"/>
                  <a:satMod val="130000"/>
                </a:schemeClr>
              </a:gs>
              <a:gs pos="100000">
                <a:schemeClr val="accent2">
                  <a:hueOff val="4681519"/>
                  <a:satOff val="-5839"/>
                  <a:lumOff val="1373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เสียงวรรณยุกต์</a:t>
            </a:r>
            <a:endParaRPr lang="th-TH" sz="32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3768" y="1486944"/>
            <a:ext cx="6423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prstClr val="black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latin typeface="Angsana New" pitchFamily="18" charset="-34"/>
                <a:cs typeface="Angsana New" pitchFamily="18" charset="-34"/>
              </a:rPr>
              <a:t>เสียงวรรณยุกต์ในภาษาไทยมี ๕ เสียง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23528" y="2524575"/>
            <a:ext cx="1517845" cy="976434"/>
            <a:chOff x="1635156" y="4803251"/>
            <a:chExt cx="1060472" cy="1143543"/>
          </a:xfrm>
        </p:grpSpPr>
        <p:sp>
          <p:nvSpPr>
            <p:cNvPr id="14" name="L-Shape 13"/>
            <p:cNvSpPr/>
            <p:nvPr/>
          </p:nvSpPr>
          <p:spPr>
            <a:xfrm rot="5400000">
              <a:off x="1846313" y="4881169"/>
              <a:ext cx="636037" cy="1058352"/>
            </a:xfrm>
            <a:prstGeom prst="corner">
              <a:avLst>
                <a:gd name="adj1" fmla="val 16120"/>
                <a:gd name="adj2" fmla="val 16110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1740142" y="5109256"/>
              <a:ext cx="955486" cy="837538"/>
            </a:xfrm>
            <a:custGeom>
              <a:avLst/>
              <a:gdLst>
                <a:gd name="connsiteX0" fmla="*/ 0 w 955486"/>
                <a:gd name="connsiteY0" fmla="*/ 0 h 837539"/>
                <a:gd name="connsiteX1" fmla="*/ 955486 w 955486"/>
                <a:gd name="connsiteY1" fmla="*/ 0 h 837539"/>
                <a:gd name="connsiteX2" fmla="*/ 955486 w 955486"/>
                <a:gd name="connsiteY2" fmla="*/ 837539 h 837539"/>
                <a:gd name="connsiteX3" fmla="*/ 0 w 955486"/>
                <a:gd name="connsiteY3" fmla="*/ 837539 h 837539"/>
                <a:gd name="connsiteX4" fmla="*/ 0 w 955486"/>
                <a:gd name="connsiteY4" fmla="*/ 0 h 83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486" h="837539">
                  <a:moveTo>
                    <a:pt x="0" y="0"/>
                  </a:moveTo>
                  <a:lnTo>
                    <a:pt x="955486" y="0"/>
                  </a:lnTo>
                  <a:lnTo>
                    <a:pt x="955486" y="837539"/>
                  </a:lnTo>
                  <a:lnTo>
                    <a:pt x="0" y="8375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ngsana New" pitchFamily="18" charset="-34"/>
                  <a:cs typeface="Angsana New" pitchFamily="18" charset="-34"/>
                </a:rPr>
                <a:t>สามัญ</a:t>
              </a:r>
              <a:endParaRPr lang="th-TH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2515348" y="4803251"/>
              <a:ext cx="180280" cy="180280"/>
            </a:xfrm>
            <a:prstGeom prst="triangle">
              <a:avLst>
                <a:gd name="adj" fmla="val 100000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7" name="Group 16"/>
          <p:cNvGrpSpPr/>
          <p:nvPr/>
        </p:nvGrpSpPr>
        <p:grpSpPr>
          <a:xfrm>
            <a:off x="2076128" y="2277612"/>
            <a:ext cx="1517847" cy="978178"/>
            <a:chOff x="2804858" y="4513808"/>
            <a:chExt cx="1060473" cy="1145586"/>
          </a:xfrm>
        </p:grpSpPr>
        <p:sp>
          <p:nvSpPr>
            <p:cNvPr id="18" name="L-Shape 17"/>
            <p:cNvSpPr/>
            <p:nvPr/>
          </p:nvSpPr>
          <p:spPr>
            <a:xfrm rot="5400000">
              <a:off x="3016015" y="4591725"/>
              <a:ext cx="636037" cy="1058352"/>
            </a:xfrm>
            <a:prstGeom prst="corner">
              <a:avLst>
                <a:gd name="adj1" fmla="val 16120"/>
                <a:gd name="adj2" fmla="val 16110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2909845" y="4821855"/>
              <a:ext cx="955486" cy="837539"/>
            </a:xfrm>
            <a:custGeom>
              <a:avLst/>
              <a:gdLst>
                <a:gd name="connsiteX0" fmla="*/ 0 w 955486"/>
                <a:gd name="connsiteY0" fmla="*/ 0 h 837539"/>
                <a:gd name="connsiteX1" fmla="*/ 955486 w 955486"/>
                <a:gd name="connsiteY1" fmla="*/ 0 h 837539"/>
                <a:gd name="connsiteX2" fmla="*/ 955486 w 955486"/>
                <a:gd name="connsiteY2" fmla="*/ 837539 h 837539"/>
                <a:gd name="connsiteX3" fmla="*/ 0 w 955486"/>
                <a:gd name="connsiteY3" fmla="*/ 837539 h 837539"/>
                <a:gd name="connsiteX4" fmla="*/ 0 w 955486"/>
                <a:gd name="connsiteY4" fmla="*/ 0 h 83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486" h="837539">
                  <a:moveTo>
                    <a:pt x="0" y="0"/>
                  </a:moveTo>
                  <a:lnTo>
                    <a:pt x="955486" y="0"/>
                  </a:lnTo>
                  <a:lnTo>
                    <a:pt x="955486" y="837539"/>
                  </a:lnTo>
                  <a:lnTo>
                    <a:pt x="0" y="8375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ngsana New" pitchFamily="18" charset="-34"/>
                  <a:cs typeface="Angsana New" pitchFamily="18" charset="-34"/>
                </a:rPr>
                <a:t>เอก</a:t>
              </a:r>
              <a:endParaRPr lang="th-TH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3685051" y="4513808"/>
              <a:ext cx="180280" cy="180280"/>
            </a:xfrm>
            <a:prstGeom prst="triangle">
              <a:avLst>
                <a:gd name="adj" fmla="val 100000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1" name="Group 20"/>
          <p:cNvGrpSpPr/>
          <p:nvPr/>
        </p:nvGrpSpPr>
        <p:grpSpPr>
          <a:xfrm>
            <a:off x="3845059" y="1987834"/>
            <a:ext cx="1517847" cy="979923"/>
            <a:chOff x="3974560" y="4224364"/>
            <a:chExt cx="1060473" cy="1147630"/>
          </a:xfrm>
        </p:grpSpPr>
        <p:sp>
          <p:nvSpPr>
            <p:cNvPr id="22" name="L-Shape 21"/>
            <p:cNvSpPr/>
            <p:nvPr/>
          </p:nvSpPr>
          <p:spPr>
            <a:xfrm rot="5400000">
              <a:off x="4185717" y="4302281"/>
              <a:ext cx="636037" cy="1058352"/>
            </a:xfrm>
            <a:prstGeom prst="corner">
              <a:avLst>
                <a:gd name="adj1" fmla="val 16120"/>
                <a:gd name="adj2" fmla="val 16110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4079547" y="4534455"/>
              <a:ext cx="955486" cy="837539"/>
            </a:xfrm>
            <a:custGeom>
              <a:avLst/>
              <a:gdLst>
                <a:gd name="connsiteX0" fmla="*/ 0 w 955486"/>
                <a:gd name="connsiteY0" fmla="*/ 0 h 837539"/>
                <a:gd name="connsiteX1" fmla="*/ 955486 w 955486"/>
                <a:gd name="connsiteY1" fmla="*/ 0 h 837539"/>
                <a:gd name="connsiteX2" fmla="*/ 955486 w 955486"/>
                <a:gd name="connsiteY2" fmla="*/ 837539 h 837539"/>
                <a:gd name="connsiteX3" fmla="*/ 0 w 955486"/>
                <a:gd name="connsiteY3" fmla="*/ 837539 h 837539"/>
                <a:gd name="connsiteX4" fmla="*/ 0 w 955486"/>
                <a:gd name="connsiteY4" fmla="*/ 0 h 83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486" h="837539">
                  <a:moveTo>
                    <a:pt x="0" y="0"/>
                  </a:moveTo>
                  <a:lnTo>
                    <a:pt x="955486" y="0"/>
                  </a:lnTo>
                  <a:lnTo>
                    <a:pt x="955486" y="837539"/>
                  </a:lnTo>
                  <a:lnTo>
                    <a:pt x="0" y="8375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ngsana New" pitchFamily="18" charset="-34"/>
                  <a:cs typeface="Angsana New" pitchFamily="18" charset="-34"/>
                </a:rPr>
                <a:t>โท</a:t>
              </a:r>
              <a:endParaRPr lang="th-TH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4854753" y="4224364"/>
              <a:ext cx="180280" cy="180280"/>
            </a:xfrm>
            <a:prstGeom prst="triangle">
              <a:avLst>
                <a:gd name="adj" fmla="val 100000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5" name="Group 24"/>
          <p:cNvGrpSpPr/>
          <p:nvPr/>
        </p:nvGrpSpPr>
        <p:grpSpPr>
          <a:xfrm>
            <a:off x="5581328" y="1698056"/>
            <a:ext cx="1517847" cy="981668"/>
            <a:chOff x="5144262" y="3934920"/>
            <a:chExt cx="1060473" cy="1149674"/>
          </a:xfrm>
        </p:grpSpPr>
        <p:sp>
          <p:nvSpPr>
            <p:cNvPr id="26" name="L-Shape 25"/>
            <p:cNvSpPr/>
            <p:nvPr/>
          </p:nvSpPr>
          <p:spPr>
            <a:xfrm rot="5400000">
              <a:off x="5355419" y="4012837"/>
              <a:ext cx="636037" cy="1058352"/>
            </a:xfrm>
            <a:prstGeom prst="corner">
              <a:avLst>
                <a:gd name="adj1" fmla="val 16120"/>
                <a:gd name="adj2" fmla="val 16110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5249249" y="4247055"/>
              <a:ext cx="955486" cy="837539"/>
            </a:xfrm>
            <a:custGeom>
              <a:avLst/>
              <a:gdLst>
                <a:gd name="connsiteX0" fmla="*/ 0 w 955486"/>
                <a:gd name="connsiteY0" fmla="*/ 0 h 837539"/>
                <a:gd name="connsiteX1" fmla="*/ 955486 w 955486"/>
                <a:gd name="connsiteY1" fmla="*/ 0 h 837539"/>
                <a:gd name="connsiteX2" fmla="*/ 955486 w 955486"/>
                <a:gd name="connsiteY2" fmla="*/ 837539 h 837539"/>
                <a:gd name="connsiteX3" fmla="*/ 0 w 955486"/>
                <a:gd name="connsiteY3" fmla="*/ 837539 h 837539"/>
                <a:gd name="connsiteX4" fmla="*/ 0 w 955486"/>
                <a:gd name="connsiteY4" fmla="*/ 0 h 83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486" h="837539">
                  <a:moveTo>
                    <a:pt x="0" y="0"/>
                  </a:moveTo>
                  <a:lnTo>
                    <a:pt x="955486" y="0"/>
                  </a:lnTo>
                  <a:lnTo>
                    <a:pt x="955486" y="837539"/>
                  </a:lnTo>
                  <a:lnTo>
                    <a:pt x="0" y="8375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ngsana New" pitchFamily="18" charset="-34"/>
                  <a:cs typeface="Angsana New" pitchFamily="18" charset="-34"/>
                </a:rPr>
                <a:t>ตรี</a:t>
              </a:r>
              <a:endParaRPr lang="th-TH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6024455" y="3934920"/>
              <a:ext cx="180280" cy="180280"/>
            </a:xfrm>
            <a:prstGeom prst="triangle">
              <a:avLst>
                <a:gd name="adj" fmla="val 100000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9" name="Group 28"/>
          <p:cNvGrpSpPr/>
          <p:nvPr/>
        </p:nvGrpSpPr>
        <p:grpSpPr>
          <a:xfrm>
            <a:off x="7333928" y="1748554"/>
            <a:ext cx="1517847" cy="715147"/>
            <a:chOff x="6313964" y="3934551"/>
            <a:chExt cx="1060473" cy="837539"/>
          </a:xfrm>
        </p:grpSpPr>
        <p:sp>
          <p:nvSpPr>
            <p:cNvPr id="30" name="L-Shape 29"/>
            <p:cNvSpPr/>
            <p:nvPr/>
          </p:nvSpPr>
          <p:spPr>
            <a:xfrm rot="5400000">
              <a:off x="6525121" y="3723394"/>
              <a:ext cx="636037" cy="1058352"/>
            </a:xfrm>
            <a:prstGeom prst="corner">
              <a:avLst>
                <a:gd name="adj1" fmla="val 16120"/>
                <a:gd name="adj2" fmla="val 16110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6418951" y="3934551"/>
              <a:ext cx="955486" cy="837539"/>
            </a:xfrm>
            <a:custGeom>
              <a:avLst/>
              <a:gdLst>
                <a:gd name="connsiteX0" fmla="*/ 0 w 955486"/>
                <a:gd name="connsiteY0" fmla="*/ 0 h 837539"/>
                <a:gd name="connsiteX1" fmla="*/ 955486 w 955486"/>
                <a:gd name="connsiteY1" fmla="*/ 0 h 837539"/>
                <a:gd name="connsiteX2" fmla="*/ 955486 w 955486"/>
                <a:gd name="connsiteY2" fmla="*/ 837539 h 837539"/>
                <a:gd name="connsiteX3" fmla="*/ 0 w 955486"/>
                <a:gd name="connsiteY3" fmla="*/ 837539 h 837539"/>
                <a:gd name="connsiteX4" fmla="*/ 0 w 955486"/>
                <a:gd name="connsiteY4" fmla="*/ 0 h 83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486" h="837539">
                  <a:moveTo>
                    <a:pt x="0" y="0"/>
                  </a:moveTo>
                  <a:lnTo>
                    <a:pt x="955486" y="0"/>
                  </a:lnTo>
                  <a:lnTo>
                    <a:pt x="955486" y="837539"/>
                  </a:lnTo>
                  <a:lnTo>
                    <a:pt x="0" y="8375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ngsana New" pitchFamily="18" charset="-34"/>
                  <a:cs typeface="Angsana New" pitchFamily="18" charset="-34"/>
                </a:rPr>
                <a:t>จัตวา</a:t>
              </a:r>
              <a:endParaRPr lang="th-TH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2597" y="3481844"/>
            <a:ext cx="7696200" cy="523220"/>
            <a:chOff x="244997" y="2068655"/>
            <a:chExt cx="7696200" cy="1168950"/>
          </a:xfrm>
        </p:grpSpPr>
        <p:sp>
          <p:nvSpPr>
            <p:cNvPr id="50" name="Rounded Rectangle 49"/>
            <p:cNvSpPr/>
            <p:nvPr/>
          </p:nvSpPr>
          <p:spPr>
            <a:xfrm>
              <a:off x="244997" y="2111470"/>
              <a:ext cx="1447800" cy="100807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prstClr val="white"/>
                  </a:solidFill>
                  <a:latin typeface="Angsana New" pitchFamily="18" charset="-34"/>
                  <a:cs typeface="Angsana New" pitchFamily="18" charset="-34"/>
                </a:rPr>
                <a:t>เสียงสามัญ</a:t>
              </a:r>
              <a:endParaRPr lang="th-TH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692797" y="2068655"/>
              <a:ext cx="6248400" cy="1168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  คือ เสียงที่มีระดับปานกลางและมีระดับคงที่ตลอดไป</a:t>
              </a:r>
              <a:endPara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2597" y="4129916"/>
            <a:ext cx="7696200" cy="523220"/>
            <a:chOff x="244997" y="2924631"/>
            <a:chExt cx="7696200" cy="1168950"/>
          </a:xfrm>
        </p:grpSpPr>
        <p:sp>
          <p:nvSpPr>
            <p:cNvPr id="53" name="Rounded Rectangle 52"/>
            <p:cNvSpPr/>
            <p:nvPr/>
          </p:nvSpPr>
          <p:spPr>
            <a:xfrm>
              <a:off x="244997" y="3020083"/>
              <a:ext cx="1447800" cy="95543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prstClr val="white"/>
                  </a:solidFill>
                  <a:latin typeface="Angsana New" pitchFamily="18" charset="-34"/>
                  <a:cs typeface="Angsana New" pitchFamily="18" charset="-34"/>
                </a:rPr>
                <a:t>เสียงเอก</a:t>
              </a:r>
              <a:endParaRPr lang="th-TH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92797" y="2924631"/>
              <a:ext cx="6248400" cy="1168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  คือ เสียงที่เริ่มต้นระดับต่ำกว่าเสียงสามัญ</a:t>
              </a:r>
              <a:endPara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6200" y="4777988"/>
            <a:ext cx="8915399" cy="523220"/>
            <a:chOff x="228600" y="3860251"/>
            <a:chExt cx="8915399" cy="1168950"/>
          </a:xfrm>
        </p:grpSpPr>
        <p:sp>
          <p:nvSpPr>
            <p:cNvPr id="56" name="Rounded Rectangle 55"/>
            <p:cNvSpPr/>
            <p:nvPr/>
          </p:nvSpPr>
          <p:spPr>
            <a:xfrm>
              <a:off x="228600" y="3955703"/>
              <a:ext cx="1447800" cy="955437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prstClr val="white"/>
                  </a:solidFill>
                  <a:latin typeface="Angsana New" pitchFamily="18" charset="-34"/>
                  <a:cs typeface="Angsana New" pitchFamily="18" charset="-34"/>
                </a:rPr>
                <a:t>เสียงโท</a:t>
              </a:r>
              <a:endParaRPr lang="th-TH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87972" y="3860251"/>
              <a:ext cx="7456027" cy="1168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  คือ เสียงที่เริ่มต้นระดับสูงกว่าเสียงสามัญแล้วค่อยลดระดับต่ำกว่าเสียงเอก</a:t>
              </a:r>
              <a:endPara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02327" y="5354052"/>
            <a:ext cx="8586662" cy="523220"/>
            <a:chOff x="228600" y="4774653"/>
            <a:chExt cx="8903827" cy="1168950"/>
          </a:xfrm>
        </p:grpSpPr>
        <p:sp>
          <p:nvSpPr>
            <p:cNvPr id="59" name="Rounded Rectangle 58"/>
            <p:cNvSpPr/>
            <p:nvPr/>
          </p:nvSpPr>
          <p:spPr>
            <a:xfrm>
              <a:off x="228600" y="4870100"/>
              <a:ext cx="1447800" cy="955439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prstClr val="white"/>
                  </a:solidFill>
                  <a:latin typeface="Angsana New" pitchFamily="18" charset="-34"/>
                  <a:cs typeface="Angsana New" pitchFamily="18" charset="-34"/>
                </a:rPr>
                <a:t>เสียงตรี</a:t>
              </a:r>
              <a:endParaRPr lang="th-TH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676400" y="4774653"/>
              <a:ext cx="7456027" cy="1168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   คือ เสียงที่เริ่มต้นระดับสูงกว่าเสียงสามัญเล็กน้อย</a:t>
              </a:r>
              <a:endPara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87773" y="5931277"/>
            <a:ext cx="9051076" cy="954107"/>
            <a:chOff x="240174" y="5852522"/>
            <a:chExt cx="8394605" cy="2131612"/>
          </a:xfrm>
        </p:grpSpPr>
        <p:sp>
          <p:nvSpPr>
            <p:cNvPr id="62" name="Rounded Rectangle 61"/>
            <p:cNvSpPr/>
            <p:nvPr/>
          </p:nvSpPr>
          <p:spPr>
            <a:xfrm>
              <a:off x="240174" y="6005708"/>
              <a:ext cx="1284227" cy="85229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prstClr val="white"/>
                  </a:solidFill>
                  <a:latin typeface="Angsana New" pitchFamily="18" charset="-34"/>
                  <a:cs typeface="Angsana New" pitchFamily="18" charset="-34"/>
                </a:rPr>
                <a:t>เสียงจัตวา</a:t>
              </a:r>
              <a:endParaRPr lang="th-TH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572232" y="5852522"/>
              <a:ext cx="7062547" cy="2131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  คือ เสียงที่เริ่มต้นระดับต่ำกว่าเสียงเอก แล้วลดต่ำลงอีก แล้วเปลี่ยนระดับสูงขึ้น</a:t>
              </a:r>
            </a:p>
            <a:p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 ตามลำดับ เสมอเสียงตรี</a:t>
              </a:r>
              <a:endPara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45" name="Group 2"/>
          <p:cNvGrpSpPr/>
          <p:nvPr/>
        </p:nvGrpSpPr>
        <p:grpSpPr>
          <a:xfrm>
            <a:off x="76200" y="71735"/>
            <a:ext cx="2421211" cy="461665"/>
            <a:chOff x="154919" y="48289"/>
            <a:chExt cx="1335901" cy="461665"/>
          </a:xfrm>
        </p:grpSpPr>
        <p:sp>
          <p:nvSpPr>
            <p:cNvPr id="46" name="Rounded Rectangle 20"/>
            <p:cNvSpPr/>
            <p:nvPr/>
          </p:nvSpPr>
          <p:spPr>
            <a:xfrm>
              <a:off x="154919" y="71438"/>
              <a:ext cx="1205770" cy="368891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39006" y="48289"/>
              <a:ext cx="12518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 smtClean="0">
                  <a:solidFill>
                    <a:srgbClr val="0909E5"/>
                  </a:solidFill>
                  <a:latin typeface="Angsana New" pitchFamily="18" charset="-34"/>
                  <a:cs typeface="Angsana New" pitchFamily="18" charset="-34"/>
                </a:rPr>
                <a:t>๑. เสียงในภาษาไทย</a:t>
              </a:r>
              <a:endParaRPr lang="th-TH" sz="2400" b="1" dirty="0">
                <a:solidFill>
                  <a:srgbClr val="0909E5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04800" y="463478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๑.๒ ชนิดและลักษณะของเสียงในภาษาไทย</a:t>
            </a:r>
            <a:endParaRPr lang="th-TH" sz="4000" b="1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64" name="Straight Connector 26"/>
          <p:cNvCxnSpPr/>
          <p:nvPr/>
        </p:nvCxnSpPr>
        <p:spPr>
          <a:xfrm>
            <a:off x="323528" y="1124744"/>
            <a:ext cx="8424936" cy="0"/>
          </a:xfrm>
          <a:prstGeom prst="line">
            <a:avLst/>
          </a:prstGeom>
          <a:ln w="38100">
            <a:solidFill>
              <a:srgbClr val="0909E5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72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603" y="-58214"/>
            <a:ext cx="9297206" cy="69744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8493" y="1964906"/>
            <a:ext cx="4698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เสียงวรรณยุกต์ในภาษาไทยแบ่งเป็น ๒ พวก คือ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12" name="Diagram 11"/>
          <p:cNvGraphicFramePr/>
          <p:nvPr>
            <p:extLst/>
          </p:nvPr>
        </p:nvGraphicFramePr>
        <p:xfrm>
          <a:off x="249390" y="2438400"/>
          <a:ext cx="5160810" cy="4357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118367" y="5181600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ระดับเสียงวรรณยุกต์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6" name="Rounded Rectangle 6"/>
          <p:cNvSpPr/>
          <p:nvPr/>
        </p:nvSpPr>
        <p:spPr>
          <a:xfrm>
            <a:off x="452817" y="1223035"/>
            <a:ext cx="1985227" cy="754841"/>
          </a:xfrm>
          <a:prstGeom prst="roundRect">
            <a:avLst/>
          </a:prstGeom>
          <a:gradFill>
            <a:gsLst>
              <a:gs pos="0">
                <a:schemeClr val="accent2">
                  <a:hueOff val="4681519"/>
                  <a:satOff val="-5839"/>
                  <a:lumOff val="1373"/>
                  <a:alphaOff val="0"/>
                  <a:shade val="51000"/>
                  <a:satMod val="130000"/>
                </a:schemeClr>
              </a:gs>
              <a:gs pos="80000">
                <a:schemeClr val="accent2">
                  <a:hueOff val="4681519"/>
                  <a:satOff val="-5839"/>
                  <a:lumOff val="1373"/>
                  <a:alphaOff val="0"/>
                  <a:shade val="93000"/>
                  <a:satMod val="130000"/>
                </a:schemeClr>
              </a:gs>
              <a:gs pos="100000">
                <a:schemeClr val="accent2">
                  <a:hueOff val="4681519"/>
                  <a:satOff val="-5839"/>
                  <a:lumOff val="1373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เสียงวรรณยุกต์</a:t>
            </a:r>
            <a:endParaRPr lang="th-TH" sz="32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31" name="Group 2"/>
          <p:cNvGrpSpPr/>
          <p:nvPr/>
        </p:nvGrpSpPr>
        <p:grpSpPr>
          <a:xfrm>
            <a:off x="76200" y="71735"/>
            <a:ext cx="2421211" cy="461665"/>
            <a:chOff x="154919" y="48289"/>
            <a:chExt cx="1335901" cy="461665"/>
          </a:xfrm>
        </p:grpSpPr>
        <p:sp>
          <p:nvSpPr>
            <p:cNvPr id="32" name="Rounded Rectangle 20"/>
            <p:cNvSpPr/>
            <p:nvPr/>
          </p:nvSpPr>
          <p:spPr>
            <a:xfrm>
              <a:off x="154919" y="71438"/>
              <a:ext cx="1205770" cy="368891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9006" y="48289"/>
              <a:ext cx="12518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 smtClean="0">
                  <a:solidFill>
                    <a:srgbClr val="0909E5"/>
                  </a:solidFill>
                  <a:latin typeface="Angsana New" pitchFamily="18" charset="-34"/>
                  <a:cs typeface="Angsana New" pitchFamily="18" charset="-34"/>
                </a:rPr>
                <a:t>๑. เสียงในภาษาไทย</a:t>
              </a:r>
              <a:endParaRPr lang="th-TH" sz="2400" b="1" dirty="0">
                <a:solidFill>
                  <a:srgbClr val="0909E5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04800" y="463478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๑.๒ ชนิดและลักษณะของเสียงในภาษาไทย</a:t>
            </a:r>
            <a:endParaRPr lang="th-TH" sz="4000" b="1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38" name="Straight Connector 26"/>
          <p:cNvCxnSpPr/>
          <p:nvPr/>
        </p:nvCxnSpPr>
        <p:spPr>
          <a:xfrm>
            <a:off x="323528" y="1124744"/>
            <a:ext cx="8424936" cy="0"/>
          </a:xfrm>
          <a:prstGeom prst="line">
            <a:avLst/>
          </a:prstGeom>
          <a:ln w="38100">
            <a:solidFill>
              <a:srgbClr val="0909E5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89" r="2648" b="4998"/>
          <a:stretch/>
        </p:blipFill>
        <p:spPr bwMode="auto">
          <a:xfrm>
            <a:off x="5758951" y="2663842"/>
            <a:ext cx="3144493" cy="234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41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0B6BAA3-54F5-4605-BC80-5348D4F37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>
                                            <p:graphicEl>
                                              <a:dgm id="{A0B6BAA3-54F5-4605-BC80-5348D4F37D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E8CE364-1C94-4D49-9E11-1E20FC34B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>
                                            <p:graphicEl>
                                              <a:dgm id="{FE8CE364-1C94-4D49-9E11-1E20FC34BE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2151DAA-469D-46BF-AC39-A12115029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>
                                            <p:graphicEl>
                                              <a:dgm id="{82151DAA-469D-46BF-AC39-A12115029D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A383CFF-DEB5-4EE6-87BB-8E2ED3443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>
                                            <p:graphicEl>
                                              <a:dgm id="{1A383CFF-DEB5-4EE6-87BB-8E2ED34436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1D32E84-8445-4B92-B93C-C534214BC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>
                                            <p:graphicEl>
                                              <a:dgm id="{61D32E84-8445-4B92-B93C-C534214BC4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2440B27-9D6F-4CC8-9CE6-2154CB969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>
                                            <p:graphicEl>
                                              <a:dgm id="{E2440B27-9D6F-4CC8-9CE6-2154CB969E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20F7A19-D51F-4957-BEF5-F3CE2E316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>
                                            <p:graphicEl>
                                              <a:dgm id="{A20F7A19-D51F-4957-BEF5-F3CE2E316E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B54D873-2712-4D58-A1DD-21225764A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>
                                            <p:graphicEl>
                                              <a:dgm id="{4B54D873-2712-4D58-A1DD-21225764A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7D4B3C6-40C0-4E31-B559-F147E4A50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">
                                            <p:graphicEl>
                                              <a:dgm id="{B7D4B3C6-40C0-4E31-B559-F147E4A503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E281845-24B8-4085-9A03-DBC8F3FC9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">
                                            <p:graphicEl>
                                              <a:dgm id="{0E281845-24B8-4085-9A03-DBC8F3FC91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B8CC690-4B47-48A4-8149-B219B676B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2">
                                            <p:graphicEl>
                                              <a:dgm id="{2B8CC690-4B47-48A4-8149-B219B676B9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5E32B8C-62D7-49B1-9CAD-E5E2EA332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2">
                                            <p:graphicEl>
                                              <a:dgm id="{D5E32B8C-62D7-49B1-9CAD-E5E2EA332F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2" grpId="0">
        <p:bldSub>
          <a:bldDgm bld="lvlOne"/>
        </p:bldSub>
      </p:bldGraphic>
      <p:bldP spid="13" grpId="0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603" y="-58214"/>
            <a:ext cx="9297206" cy="69744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5738" y="2197288"/>
            <a:ext cx="3599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ความสำคัญของเสียงวรรณยุกต์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" name="Rounded Rectangle 6"/>
          <p:cNvSpPr/>
          <p:nvPr/>
        </p:nvSpPr>
        <p:spPr>
          <a:xfrm>
            <a:off x="452817" y="1410514"/>
            <a:ext cx="1985227" cy="754841"/>
          </a:xfrm>
          <a:prstGeom prst="roundRect">
            <a:avLst/>
          </a:prstGeom>
          <a:gradFill>
            <a:gsLst>
              <a:gs pos="0">
                <a:schemeClr val="accent2">
                  <a:hueOff val="4681519"/>
                  <a:satOff val="-5839"/>
                  <a:lumOff val="1373"/>
                  <a:alphaOff val="0"/>
                  <a:shade val="51000"/>
                  <a:satMod val="130000"/>
                </a:schemeClr>
              </a:gs>
              <a:gs pos="80000">
                <a:schemeClr val="accent2">
                  <a:hueOff val="4681519"/>
                  <a:satOff val="-5839"/>
                  <a:lumOff val="1373"/>
                  <a:alphaOff val="0"/>
                  <a:shade val="93000"/>
                  <a:satMod val="130000"/>
                </a:schemeClr>
              </a:gs>
              <a:gs pos="100000">
                <a:schemeClr val="accent2">
                  <a:hueOff val="4681519"/>
                  <a:satOff val="-5839"/>
                  <a:lumOff val="1373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เสียงวรรณยุกต์</a:t>
            </a:r>
            <a:endParaRPr lang="th-TH" sz="32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20" name="Group 2"/>
          <p:cNvGrpSpPr/>
          <p:nvPr/>
        </p:nvGrpSpPr>
        <p:grpSpPr>
          <a:xfrm>
            <a:off x="76200" y="71735"/>
            <a:ext cx="2421211" cy="461665"/>
            <a:chOff x="154919" y="48289"/>
            <a:chExt cx="1335901" cy="461665"/>
          </a:xfrm>
        </p:grpSpPr>
        <p:sp>
          <p:nvSpPr>
            <p:cNvPr id="21" name="Rounded Rectangle 20"/>
            <p:cNvSpPr/>
            <p:nvPr/>
          </p:nvSpPr>
          <p:spPr>
            <a:xfrm>
              <a:off x="154919" y="71438"/>
              <a:ext cx="1205770" cy="368891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9006" y="48289"/>
              <a:ext cx="12518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 smtClean="0">
                  <a:solidFill>
                    <a:srgbClr val="0909E5"/>
                  </a:solidFill>
                  <a:latin typeface="Angsana New" pitchFamily="18" charset="-34"/>
                  <a:cs typeface="Angsana New" pitchFamily="18" charset="-34"/>
                </a:rPr>
                <a:t>๑. เสียงในภาษาไทย</a:t>
              </a:r>
              <a:endParaRPr lang="th-TH" sz="2400" b="1" dirty="0">
                <a:solidFill>
                  <a:srgbClr val="0909E5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04800" y="463478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๑.๒ ชนิดและลักษณะของเสียงในภาษาไทย</a:t>
            </a:r>
            <a:endParaRPr lang="th-TH" sz="4000" b="1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24" name="Straight Connector 26"/>
          <p:cNvCxnSpPr/>
          <p:nvPr/>
        </p:nvCxnSpPr>
        <p:spPr>
          <a:xfrm>
            <a:off x="323528" y="1124744"/>
            <a:ext cx="8424936" cy="0"/>
          </a:xfrm>
          <a:prstGeom prst="line">
            <a:avLst/>
          </a:prstGeom>
          <a:ln w="38100">
            <a:solidFill>
              <a:srgbClr val="0909E5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4"/>
          <p:cNvSpPr/>
          <p:nvPr/>
        </p:nvSpPr>
        <p:spPr>
          <a:xfrm>
            <a:off x="1010164" y="2819400"/>
            <a:ext cx="6686036" cy="3581400"/>
          </a:xfrm>
          <a:custGeom>
            <a:avLst/>
            <a:gdLst>
              <a:gd name="connsiteX0" fmla="*/ 0 w 4212531"/>
              <a:gd name="connsiteY0" fmla="*/ 0 h 1152128"/>
              <a:gd name="connsiteX1" fmla="*/ 4212531 w 4212531"/>
              <a:gd name="connsiteY1" fmla="*/ 0 h 1152128"/>
              <a:gd name="connsiteX2" fmla="*/ 4212531 w 4212531"/>
              <a:gd name="connsiteY2" fmla="*/ 1152128 h 1152128"/>
              <a:gd name="connsiteX3" fmla="*/ 0 w 4212531"/>
              <a:gd name="connsiteY3" fmla="*/ 1152128 h 1152128"/>
              <a:gd name="connsiteX4" fmla="*/ 0 w 4212531"/>
              <a:gd name="connsiteY4" fmla="*/ 0 h 1152128"/>
              <a:gd name="connsiteX0" fmla="*/ 341194 w 4212531"/>
              <a:gd name="connsiteY0" fmla="*/ 40944 h 1152128"/>
              <a:gd name="connsiteX1" fmla="*/ 4212531 w 4212531"/>
              <a:gd name="connsiteY1" fmla="*/ 0 h 1152128"/>
              <a:gd name="connsiteX2" fmla="*/ 4212531 w 4212531"/>
              <a:gd name="connsiteY2" fmla="*/ 1152128 h 1152128"/>
              <a:gd name="connsiteX3" fmla="*/ 0 w 4212531"/>
              <a:gd name="connsiteY3" fmla="*/ 1152128 h 1152128"/>
              <a:gd name="connsiteX4" fmla="*/ 341194 w 4212531"/>
              <a:gd name="connsiteY4" fmla="*/ 40944 h 1152128"/>
              <a:gd name="connsiteX0" fmla="*/ 614149 w 4212531"/>
              <a:gd name="connsiteY0" fmla="*/ 136479 h 1152128"/>
              <a:gd name="connsiteX1" fmla="*/ 4212531 w 4212531"/>
              <a:gd name="connsiteY1" fmla="*/ 0 h 1152128"/>
              <a:gd name="connsiteX2" fmla="*/ 4212531 w 4212531"/>
              <a:gd name="connsiteY2" fmla="*/ 1152128 h 1152128"/>
              <a:gd name="connsiteX3" fmla="*/ 0 w 4212531"/>
              <a:gd name="connsiteY3" fmla="*/ 1152128 h 1152128"/>
              <a:gd name="connsiteX4" fmla="*/ 614149 w 4212531"/>
              <a:gd name="connsiteY4" fmla="*/ 136479 h 1152128"/>
              <a:gd name="connsiteX0" fmla="*/ 778892 w 4377274"/>
              <a:gd name="connsiteY0" fmla="*/ 136479 h 1152128"/>
              <a:gd name="connsiteX1" fmla="*/ 4377274 w 4377274"/>
              <a:gd name="connsiteY1" fmla="*/ 0 h 1152128"/>
              <a:gd name="connsiteX2" fmla="*/ 4377274 w 4377274"/>
              <a:gd name="connsiteY2" fmla="*/ 1152128 h 1152128"/>
              <a:gd name="connsiteX3" fmla="*/ 164743 w 4377274"/>
              <a:gd name="connsiteY3" fmla="*/ 1152128 h 1152128"/>
              <a:gd name="connsiteX4" fmla="*/ 778892 w 4377274"/>
              <a:gd name="connsiteY4" fmla="*/ 136479 h 1152128"/>
              <a:gd name="connsiteX0" fmla="*/ 757814 w 4410787"/>
              <a:gd name="connsiteY0" fmla="*/ 776 h 1152902"/>
              <a:gd name="connsiteX1" fmla="*/ 4410787 w 4410787"/>
              <a:gd name="connsiteY1" fmla="*/ 774 h 1152902"/>
              <a:gd name="connsiteX2" fmla="*/ 4410787 w 4410787"/>
              <a:gd name="connsiteY2" fmla="*/ 1152902 h 1152902"/>
              <a:gd name="connsiteX3" fmla="*/ 198256 w 4410787"/>
              <a:gd name="connsiteY3" fmla="*/ 1152902 h 1152902"/>
              <a:gd name="connsiteX4" fmla="*/ 757814 w 4410787"/>
              <a:gd name="connsiteY4" fmla="*/ 776 h 1152902"/>
              <a:gd name="connsiteX0" fmla="*/ 757814 w 4410787"/>
              <a:gd name="connsiteY0" fmla="*/ 776 h 1152902"/>
              <a:gd name="connsiteX1" fmla="*/ 3946763 w 4410787"/>
              <a:gd name="connsiteY1" fmla="*/ 41718 h 1152902"/>
              <a:gd name="connsiteX2" fmla="*/ 4410787 w 4410787"/>
              <a:gd name="connsiteY2" fmla="*/ 1152902 h 1152902"/>
              <a:gd name="connsiteX3" fmla="*/ 198256 w 4410787"/>
              <a:gd name="connsiteY3" fmla="*/ 1152902 h 1152902"/>
              <a:gd name="connsiteX4" fmla="*/ 757814 w 4410787"/>
              <a:gd name="connsiteY4" fmla="*/ 776 h 1152902"/>
              <a:gd name="connsiteX0" fmla="*/ 757814 w 4410787"/>
              <a:gd name="connsiteY0" fmla="*/ 776 h 1152902"/>
              <a:gd name="connsiteX1" fmla="*/ 3946763 w 4410787"/>
              <a:gd name="connsiteY1" fmla="*/ 41718 h 1152902"/>
              <a:gd name="connsiteX2" fmla="*/ 4410787 w 4410787"/>
              <a:gd name="connsiteY2" fmla="*/ 1152902 h 1152902"/>
              <a:gd name="connsiteX3" fmla="*/ 198256 w 4410787"/>
              <a:gd name="connsiteY3" fmla="*/ 1152902 h 1152902"/>
              <a:gd name="connsiteX4" fmla="*/ 757814 w 4410787"/>
              <a:gd name="connsiteY4" fmla="*/ 776 h 1152902"/>
              <a:gd name="connsiteX0" fmla="*/ 757814 w 4410787"/>
              <a:gd name="connsiteY0" fmla="*/ 776 h 1181984"/>
              <a:gd name="connsiteX1" fmla="*/ 3946763 w 4410787"/>
              <a:gd name="connsiteY1" fmla="*/ 41718 h 1181984"/>
              <a:gd name="connsiteX2" fmla="*/ 4410787 w 4410787"/>
              <a:gd name="connsiteY2" fmla="*/ 1152902 h 1181984"/>
              <a:gd name="connsiteX3" fmla="*/ 87521 w 4410787"/>
              <a:gd name="connsiteY3" fmla="*/ 1181984 h 1181984"/>
              <a:gd name="connsiteX4" fmla="*/ 198256 w 4410787"/>
              <a:gd name="connsiteY4" fmla="*/ 1152902 h 1181984"/>
              <a:gd name="connsiteX5" fmla="*/ 757814 w 4410787"/>
              <a:gd name="connsiteY5" fmla="*/ 776 h 1181984"/>
              <a:gd name="connsiteX0" fmla="*/ 801209 w 4454182"/>
              <a:gd name="connsiteY0" fmla="*/ 939 h 1182147"/>
              <a:gd name="connsiteX1" fmla="*/ 3990158 w 4454182"/>
              <a:gd name="connsiteY1" fmla="*/ 41881 h 1182147"/>
              <a:gd name="connsiteX2" fmla="*/ 4454182 w 4454182"/>
              <a:gd name="connsiteY2" fmla="*/ 1153065 h 1182147"/>
              <a:gd name="connsiteX3" fmla="*/ 130916 w 4454182"/>
              <a:gd name="connsiteY3" fmla="*/ 1182147 h 1182147"/>
              <a:gd name="connsiteX4" fmla="*/ 132469 w 4454182"/>
              <a:gd name="connsiteY4" fmla="*/ 1002939 h 1182147"/>
              <a:gd name="connsiteX5" fmla="*/ 801209 w 4454182"/>
              <a:gd name="connsiteY5" fmla="*/ 939 h 1182147"/>
              <a:gd name="connsiteX0" fmla="*/ 801209 w 4454182"/>
              <a:gd name="connsiteY0" fmla="*/ 939 h 1182147"/>
              <a:gd name="connsiteX1" fmla="*/ 3990158 w 4454182"/>
              <a:gd name="connsiteY1" fmla="*/ 41881 h 1182147"/>
              <a:gd name="connsiteX2" fmla="*/ 4454182 w 4454182"/>
              <a:gd name="connsiteY2" fmla="*/ 1153065 h 1182147"/>
              <a:gd name="connsiteX3" fmla="*/ 130916 w 4454182"/>
              <a:gd name="connsiteY3" fmla="*/ 1182147 h 1182147"/>
              <a:gd name="connsiteX4" fmla="*/ 132469 w 4454182"/>
              <a:gd name="connsiteY4" fmla="*/ 1002939 h 1182147"/>
              <a:gd name="connsiteX5" fmla="*/ 801209 w 4454182"/>
              <a:gd name="connsiteY5" fmla="*/ 939 h 1182147"/>
              <a:gd name="connsiteX0" fmla="*/ 831036 w 4484009"/>
              <a:gd name="connsiteY0" fmla="*/ 1278 h 1182486"/>
              <a:gd name="connsiteX1" fmla="*/ 4019985 w 4484009"/>
              <a:gd name="connsiteY1" fmla="*/ 42220 h 1182486"/>
              <a:gd name="connsiteX2" fmla="*/ 4484009 w 4484009"/>
              <a:gd name="connsiteY2" fmla="*/ 1153404 h 1182486"/>
              <a:gd name="connsiteX3" fmla="*/ 160743 w 4484009"/>
              <a:gd name="connsiteY3" fmla="*/ 1182486 h 1182486"/>
              <a:gd name="connsiteX4" fmla="*/ 94058 w 4484009"/>
              <a:gd name="connsiteY4" fmla="*/ 812209 h 1182486"/>
              <a:gd name="connsiteX5" fmla="*/ 831036 w 4484009"/>
              <a:gd name="connsiteY5" fmla="*/ 1278 h 1182486"/>
              <a:gd name="connsiteX0" fmla="*/ 891043 w 4544016"/>
              <a:gd name="connsiteY0" fmla="*/ 1610 h 1182818"/>
              <a:gd name="connsiteX1" fmla="*/ 4079992 w 4544016"/>
              <a:gd name="connsiteY1" fmla="*/ 42552 h 1182818"/>
              <a:gd name="connsiteX2" fmla="*/ 4544016 w 4544016"/>
              <a:gd name="connsiteY2" fmla="*/ 1153736 h 1182818"/>
              <a:gd name="connsiteX3" fmla="*/ 220750 w 4544016"/>
              <a:gd name="connsiteY3" fmla="*/ 1182818 h 1182818"/>
              <a:gd name="connsiteX4" fmla="*/ 31236 w 4544016"/>
              <a:gd name="connsiteY4" fmla="*/ 703359 h 1182818"/>
              <a:gd name="connsiteX5" fmla="*/ 891043 w 4544016"/>
              <a:gd name="connsiteY5" fmla="*/ 1610 h 1182818"/>
              <a:gd name="connsiteX0" fmla="*/ 891043 w 4321980"/>
              <a:gd name="connsiteY0" fmla="*/ 1610 h 1182818"/>
              <a:gd name="connsiteX1" fmla="*/ 4079992 w 4321980"/>
              <a:gd name="connsiteY1" fmla="*/ 42552 h 1182818"/>
              <a:gd name="connsiteX2" fmla="*/ 4284709 w 4321980"/>
              <a:gd name="connsiteY2" fmla="*/ 1017258 h 1182818"/>
              <a:gd name="connsiteX3" fmla="*/ 220750 w 4321980"/>
              <a:gd name="connsiteY3" fmla="*/ 1182818 h 1182818"/>
              <a:gd name="connsiteX4" fmla="*/ 31236 w 4321980"/>
              <a:gd name="connsiteY4" fmla="*/ 703359 h 1182818"/>
              <a:gd name="connsiteX5" fmla="*/ 891043 w 4321980"/>
              <a:gd name="connsiteY5" fmla="*/ 1610 h 1182818"/>
              <a:gd name="connsiteX0" fmla="*/ 891043 w 4321980"/>
              <a:gd name="connsiteY0" fmla="*/ 1610 h 1231454"/>
              <a:gd name="connsiteX1" fmla="*/ 4079992 w 4321980"/>
              <a:gd name="connsiteY1" fmla="*/ 42552 h 1231454"/>
              <a:gd name="connsiteX2" fmla="*/ 4284709 w 4321980"/>
              <a:gd name="connsiteY2" fmla="*/ 1017258 h 1231454"/>
              <a:gd name="connsiteX3" fmla="*/ 220750 w 4321980"/>
              <a:gd name="connsiteY3" fmla="*/ 1182818 h 1231454"/>
              <a:gd name="connsiteX4" fmla="*/ 31236 w 4321980"/>
              <a:gd name="connsiteY4" fmla="*/ 703359 h 1231454"/>
              <a:gd name="connsiteX5" fmla="*/ 891043 w 4321980"/>
              <a:gd name="connsiteY5" fmla="*/ 1610 h 123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1980" h="1231454">
                <a:moveTo>
                  <a:pt x="891043" y="1610"/>
                </a:moveTo>
                <a:lnTo>
                  <a:pt x="4079992" y="42552"/>
                </a:lnTo>
                <a:cubicBezTo>
                  <a:pt x="4575861" y="262822"/>
                  <a:pt x="4130034" y="646863"/>
                  <a:pt x="4284709" y="1017258"/>
                </a:cubicBezTo>
                <a:cubicBezTo>
                  <a:pt x="2179429" y="1413639"/>
                  <a:pt x="1575403" y="1127631"/>
                  <a:pt x="220750" y="1182818"/>
                </a:cubicBezTo>
                <a:cubicBezTo>
                  <a:pt x="-65335" y="1013900"/>
                  <a:pt x="30718" y="763095"/>
                  <a:pt x="31236" y="703359"/>
                </a:cubicBezTo>
                <a:cubicBezTo>
                  <a:pt x="235952" y="364809"/>
                  <a:pt x="-541972" y="-28329"/>
                  <a:pt x="891043" y="1610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36000" rtlCol="0" anchor="ctr"/>
          <a:lstStyle/>
          <a:p>
            <a:pPr lvl="0" algn="thaiDist"/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• คำพูดที่มีความหมายสื่อความเข้าใจกันได้ จะต้องประกอบด้วย</a:t>
            </a:r>
          </a:p>
          <a:p>
            <a:pPr lvl="0" algn="thaiDist"/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เสียงพยัญชนะ สระ และวรรณยุกต์ </a:t>
            </a:r>
            <a:endParaRPr lang="th-TH" dirty="0" smtClean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lvl="0" algn="thaiDist"/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• คำที่มีเสียงพยัญชนะและเสียงสระเดียวกันแตกต่างกันที่เสียง</a:t>
            </a:r>
          </a:p>
          <a:p>
            <a:pPr lvl="0" algn="thaiDist"/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วรรณยุกต์ ย่อมมีความหมายต่างกัน หรือกลายเป็นคำที่ไม่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มี  </a:t>
            </a:r>
          </a:p>
          <a:p>
            <a:pPr lvl="0" algn="thaiDist"/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ความหมาย</a:t>
            </a:r>
            <a:endParaRPr lang="th-TH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lvl="0" algn="thaiDist"/>
            <a:r>
              <a:rPr lang="th-TH" dirty="0">
                <a:solidFill>
                  <a:prstClr val="black"/>
                </a:solidFill>
                <a:latin typeface="Angsana New"/>
                <a:cs typeface="Angsana New"/>
              </a:rPr>
              <a:t>• 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เสียงวรรณยุกต์จะเป็นตัวกำหนดความหมายของคำ</a:t>
            </a:r>
          </a:p>
          <a:p>
            <a:pPr lvl="0" algn="thaiDist"/>
            <a:endParaRPr lang="th-TH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825014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603" y="-58214"/>
            <a:ext cx="9297206" cy="69744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1081" y="2514600"/>
            <a:ext cx="3360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หลักการเทียบเสียงวรรณยุกต์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8" name="Rounded Rectangle 6"/>
          <p:cNvSpPr/>
          <p:nvPr/>
        </p:nvSpPr>
        <p:spPr>
          <a:xfrm>
            <a:off x="452817" y="1454959"/>
            <a:ext cx="1985227" cy="754841"/>
          </a:xfrm>
          <a:prstGeom prst="roundRect">
            <a:avLst/>
          </a:prstGeom>
          <a:gradFill>
            <a:gsLst>
              <a:gs pos="0">
                <a:schemeClr val="accent2">
                  <a:hueOff val="4681519"/>
                  <a:satOff val="-5839"/>
                  <a:lumOff val="1373"/>
                  <a:alphaOff val="0"/>
                  <a:shade val="51000"/>
                  <a:satMod val="130000"/>
                </a:schemeClr>
              </a:gs>
              <a:gs pos="80000">
                <a:schemeClr val="accent2">
                  <a:hueOff val="4681519"/>
                  <a:satOff val="-5839"/>
                  <a:lumOff val="1373"/>
                  <a:alphaOff val="0"/>
                  <a:shade val="93000"/>
                  <a:satMod val="130000"/>
                </a:schemeClr>
              </a:gs>
              <a:gs pos="100000">
                <a:schemeClr val="accent2">
                  <a:hueOff val="4681519"/>
                  <a:satOff val="-5839"/>
                  <a:lumOff val="1373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เสียงวรรณยุกต์</a:t>
            </a:r>
            <a:endParaRPr lang="th-TH" sz="32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1081" y="2981980"/>
            <a:ext cx="8109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ถ้าต้องการทราบว่าคำใดมีเสียงวรรณยุกต์ใดให้เทียบเสียงกับอักษรกลาง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63006" y="3962400"/>
            <a:ext cx="5652255" cy="633845"/>
            <a:chOff x="591013" y="3177362"/>
            <a:chExt cx="5276387" cy="633845"/>
          </a:xfrm>
        </p:grpSpPr>
        <p:sp>
          <p:nvSpPr>
            <p:cNvPr id="3" name="TextBox 2"/>
            <p:cNvSpPr txBox="1"/>
            <p:nvPr/>
          </p:nvSpPr>
          <p:spPr>
            <a:xfrm>
              <a:off x="591013" y="3268734"/>
              <a:ext cx="9462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latin typeface="Angsana New" pitchFamily="18" charset="-34"/>
                  <a:cs typeface="Angsana New" pitchFamily="18" charset="-34"/>
                </a:rPr>
                <a:t>ถ้าเป็น</a:t>
              </a:r>
              <a:endParaRPr lang="th-TH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54787" y="3257209"/>
              <a:ext cx="905170" cy="55399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คำ</a:t>
              </a:r>
              <a:r>
                <a:rPr lang="th-TH" sz="3000" b="1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เป็น</a:t>
              </a:r>
              <a:endParaRPr lang="th-TH" sz="3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cxnSp>
          <p:nvCxnSpPr>
            <p:cNvPr id="7" name="Straight Arrow Connector 6"/>
            <p:cNvCxnSpPr>
              <a:stCxn id="5" idx="3"/>
            </p:cNvCxnSpPr>
            <p:nvPr/>
          </p:nvCxnSpPr>
          <p:spPr>
            <a:xfrm flipV="1">
              <a:off x="2259957" y="3514846"/>
              <a:ext cx="1245243" cy="1936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259957" y="3177362"/>
              <a:ext cx="1601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 smtClean="0">
                  <a:latin typeface="Angsana New" pitchFamily="18" charset="-34"/>
                  <a:cs typeface="Angsana New" pitchFamily="18" charset="-34"/>
                </a:rPr>
                <a:t>ให้เทียบกับ</a:t>
              </a:r>
              <a:endParaRPr lang="th-TH" sz="2400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505200" y="3257209"/>
              <a:ext cx="2362200" cy="523754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000" dirty="0" smtClean="0">
                  <a:latin typeface="Angsana New" pitchFamily="18" charset="-34"/>
                  <a:cs typeface="Angsana New" pitchFamily="18" charset="-34"/>
                </a:rPr>
                <a:t>อักษรกลางคำเป็น</a:t>
              </a:r>
              <a:endParaRPr lang="th-TH" sz="3000" dirty="0"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63006" y="4718112"/>
            <a:ext cx="5656113" cy="657875"/>
            <a:chOff x="1674949" y="4034135"/>
            <a:chExt cx="5276387" cy="657875"/>
          </a:xfrm>
        </p:grpSpPr>
        <p:sp>
          <p:nvSpPr>
            <p:cNvPr id="30" name="TextBox 29"/>
            <p:cNvSpPr txBox="1"/>
            <p:nvPr/>
          </p:nvSpPr>
          <p:spPr>
            <a:xfrm>
              <a:off x="1674949" y="4168790"/>
              <a:ext cx="9462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latin typeface="Angsana New" pitchFamily="18" charset="-34"/>
                  <a:cs typeface="Angsana New" pitchFamily="18" charset="-34"/>
                </a:rPr>
                <a:t>ถ้าเป็น</a:t>
              </a:r>
              <a:endParaRPr lang="th-TH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438202" y="4126269"/>
              <a:ext cx="905691" cy="5539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h-TH" sz="3000" b="1" dirty="0" smtClean="0">
                  <a:solidFill>
                    <a:srgbClr val="660033"/>
                  </a:solidFill>
                  <a:latin typeface="Angsana New" pitchFamily="18" charset="-34"/>
                  <a:cs typeface="Angsana New" pitchFamily="18" charset="-34"/>
                </a:rPr>
                <a:t>คำตาย</a:t>
              </a:r>
              <a:endParaRPr lang="th-TH" sz="3000" b="1" dirty="0">
                <a:solidFill>
                  <a:srgbClr val="660033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cxnSp>
          <p:nvCxnSpPr>
            <p:cNvPr id="32" name="Straight Arrow Connector 31"/>
            <p:cNvCxnSpPr>
              <a:stCxn id="31" idx="3"/>
            </p:cNvCxnSpPr>
            <p:nvPr/>
          </p:nvCxnSpPr>
          <p:spPr>
            <a:xfrm flipV="1">
              <a:off x="3343893" y="4383906"/>
              <a:ext cx="1245243" cy="1936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343893" y="4034135"/>
              <a:ext cx="1601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 smtClean="0">
                  <a:latin typeface="Angsana New" pitchFamily="18" charset="-34"/>
                  <a:cs typeface="Angsana New" pitchFamily="18" charset="-34"/>
                </a:rPr>
                <a:t>ให้เทียบกับ</a:t>
              </a:r>
              <a:endParaRPr lang="th-TH" sz="2400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589136" y="4126269"/>
              <a:ext cx="2362200" cy="523754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000" dirty="0" smtClean="0">
                  <a:latin typeface="Angsana New" pitchFamily="18" charset="-34"/>
                  <a:cs typeface="Angsana New" pitchFamily="18" charset="-34"/>
                </a:rPr>
                <a:t>อักษรกลางคำตาย</a:t>
              </a:r>
              <a:endParaRPr lang="th-TH" sz="3000" dirty="0"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24" name="Group 2"/>
          <p:cNvGrpSpPr/>
          <p:nvPr/>
        </p:nvGrpSpPr>
        <p:grpSpPr>
          <a:xfrm>
            <a:off x="76200" y="71735"/>
            <a:ext cx="2421211" cy="461665"/>
            <a:chOff x="154919" y="48289"/>
            <a:chExt cx="1335901" cy="461665"/>
          </a:xfrm>
        </p:grpSpPr>
        <p:sp>
          <p:nvSpPr>
            <p:cNvPr id="25" name="Rounded Rectangle 20"/>
            <p:cNvSpPr/>
            <p:nvPr/>
          </p:nvSpPr>
          <p:spPr>
            <a:xfrm>
              <a:off x="154919" y="71438"/>
              <a:ext cx="1205770" cy="368891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9006" y="48289"/>
              <a:ext cx="12518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 smtClean="0">
                  <a:solidFill>
                    <a:srgbClr val="0909E5"/>
                  </a:solidFill>
                  <a:latin typeface="Angsana New" pitchFamily="18" charset="-34"/>
                  <a:cs typeface="Angsana New" pitchFamily="18" charset="-34"/>
                </a:rPr>
                <a:t>๑. เสียงในภาษาไทย</a:t>
              </a:r>
              <a:endParaRPr lang="th-TH" sz="2400" b="1" dirty="0">
                <a:solidFill>
                  <a:srgbClr val="0909E5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04800" y="463478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๑.๒ ชนิดและลักษณะของเสียงในภาษาไทย</a:t>
            </a:r>
            <a:endParaRPr lang="th-TH" sz="4000" b="1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36" name="Straight Connector 26"/>
          <p:cNvCxnSpPr/>
          <p:nvPr/>
        </p:nvCxnSpPr>
        <p:spPr>
          <a:xfrm>
            <a:off x="323528" y="1124744"/>
            <a:ext cx="8424936" cy="0"/>
          </a:xfrm>
          <a:prstGeom prst="line">
            <a:avLst/>
          </a:prstGeom>
          <a:ln w="38100">
            <a:solidFill>
              <a:srgbClr val="0909E5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92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603" y="-58214"/>
            <a:ext cx="9297206" cy="6974428"/>
          </a:xfrm>
          <a:prstGeom prst="rect">
            <a:avLst/>
          </a:prstGeom>
        </p:spPr>
      </p:pic>
      <p:graphicFrame>
        <p:nvGraphicFramePr>
          <p:cNvPr id="2" name="ตาราง 1"/>
          <p:cNvGraphicFramePr>
            <a:graphicFrameLocks noGrp="1"/>
          </p:cNvGraphicFramePr>
          <p:nvPr>
            <p:extLst/>
          </p:nvPr>
        </p:nvGraphicFramePr>
        <p:xfrm>
          <a:off x="1445430" y="4495800"/>
          <a:ext cx="6096000" cy="115824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itchFamily="18" charset="-34"/>
                          <a:cs typeface="Angsana New" pitchFamily="18" charset="-34"/>
                        </a:rPr>
                        <a:t>สามัญ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itchFamily="18" charset="-34"/>
                          <a:cs typeface="Angsana New" pitchFamily="18" charset="-34"/>
                        </a:rPr>
                        <a:t>เอก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itchFamily="18" charset="-34"/>
                          <a:cs typeface="Angsana New" pitchFamily="18" charset="-34"/>
                        </a:rPr>
                        <a:t>โท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itchFamily="18" charset="-34"/>
                          <a:cs typeface="Angsana New" pitchFamily="18" charset="-34"/>
                        </a:rPr>
                        <a:t>ตรี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itchFamily="18" charset="-34"/>
                          <a:cs typeface="Angsana New" pitchFamily="18" charset="-34"/>
                        </a:rPr>
                        <a:t>จัตวา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itchFamily="18" charset="-34"/>
                          <a:cs typeface="Angsana New" pitchFamily="18" charset="-34"/>
                        </a:rPr>
                        <a:t>กา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itchFamily="18" charset="-34"/>
                          <a:cs typeface="Angsana New" pitchFamily="18" charset="-34"/>
                        </a:rPr>
                        <a:t>ก่า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itchFamily="18" charset="-34"/>
                          <a:cs typeface="Angsana New" pitchFamily="18" charset="-34"/>
                        </a:rPr>
                        <a:t>ก้า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itchFamily="18" charset="-34"/>
                          <a:cs typeface="Angsana New" pitchFamily="18" charset="-34"/>
                        </a:rPr>
                        <a:t>ก๊า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itchFamily="18" charset="-34"/>
                          <a:cs typeface="Angsana New" pitchFamily="18" charset="-34"/>
                        </a:rPr>
                        <a:t>ก๋า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5598" y="2234625"/>
            <a:ext cx="3360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หลักการเทียบเสียงวรรณยุกต์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5325" y="2781299"/>
            <a:ext cx="54409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Angsana New"/>
                <a:cs typeface="Angsana New"/>
              </a:rPr>
              <a:t>•</a:t>
            </a:r>
            <a:r>
              <a:rPr lang="th-TH" dirty="0" smtClean="0">
                <a:latin typeface="Angsana New"/>
                <a:cs typeface="Angsana New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ผันวรรณยุกต์ได้ครบทั้ง ๕ เสียง</a:t>
            </a:r>
          </a:p>
          <a:p>
            <a:r>
              <a:rPr lang="th-TH" b="1" dirty="0" smtClean="0">
                <a:latin typeface="Angsana New"/>
                <a:cs typeface="Angsana New"/>
              </a:rPr>
              <a:t>•</a:t>
            </a:r>
            <a:r>
              <a:rPr lang="th-TH" dirty="0" smtClean="0">
                <a:latin typeface="Angsana New"/>
                <a:cs typeface="Angsana New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ไม่มีรูปวรรณยุกต์เป็นเสียงสามัญ </a:t>
            </a:r>
          </a:p>
          <a:p>
            <a:r>
              <a:rPr lang="th-TH" b="1" dirty="0" smtClean="0">
                <a:latin typeface="Angsana New"/>
                <a:cs typeface="Angsana New"/>
              </a:rPr>
              <a:t>•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มีรูปวรรณยุกต์ใดจะมีเสียงตรงตามรูปวรรณยุกต์นั้น ๆ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0" name="Rounded Rectangle 6"/>
          <p:cNvSpPr/>
          <p:nvPr/>
        </p:nvSpPr>
        <p:spPr>
          <a:xfrm>
            <a:off x="452817" y="1454959"/>
            <a:ext cx="1985227" cy="754841"/>
          </a:xfrm>
          <a:prstGeom prst="roundRect">
            <a:avLst/>
          </a:prstGeom>
          <a:gradFill>
            <a:gsLst>
              <a:gs pos="0">
                <a:schemeClr val="accent2">
                  <a:hueOff val="4681519"/>
                  <a:satOff val="-5839"/>
                  <a:lumOff val="1373"/>
                  <a:alphaOff val="0"/>
                  <a:shade val="51000"/>
                  <a:satMod val="130000"/>
                </a:schemeClr>
              </a:gs>
              <a:gs pos="80000">
                <a:schemeClr val="accent2">
                  <a:hueOff val="4681519"/>
                  <a:satOff val="-5839"/>
                  <a:lumOff val="1373"/>
                  <a:alphaOff val="0"/>
                  <a:shade val="93000"/>
                  <a:satMod val="130000"/>
                </a:schemeClr>
              </a:gs>
              <a:gs pos="100000">
                <a:schemeClr val="accent2">
                  <a:hueOff val="4681519"/>
                  <a:satOff val="-5839"/>
                  <a:lumOff val="1373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เสียงวรรณยุกต์</a:t>
            </a:r>
            <a:endParaRPr lang="th-TH" sz="32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1013" y="3212186"/>
            <a:ext cx="1874231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อักษรกลางคำเป็น</a:t>
            </a:r>
          </a:p>
        </p:txBody>
      </p:sp>
      <p:grpSp>
        <p:nvGrpSpPr>
          <p:cNvPr id="14" name="Group 2"/>
          <p:cNvGrpSpPr/>
          <p:nvPr/>
        </p:nvGrpSpPr>
        <p:grpSpPr>
          <a:xfrm>
            <a:off x="76200" y="71735"/>
            <a:ext cx="2421211" cy="461665"/>
            <a:chOff x="154919" y="48289"/>
            <a:chExt cx="1335901" cy="461665"/>
          </a:xfrm>
        </p:grpSpPr>
        <p:sp>
          <p:nvSpPr>
            <p:cNvPr id="15" name="Rounded Rectangle 20"/>
            <p:cNvSpPr/>
            <p:nvPr/>
          </p:nvSpPr>
          <p:spPr>
            <a:xfrm>
              <a:off x="154919" y="71438"/>
              <a:ext cx="1205770" cy="368891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9006" y="48289"/>
              <a:ext cx="12518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 smtClean="0">
                  <a:solidFill>
                    <a:srgbClr val="0909E5"/>
                  </a:solidFill>
                  <a:latin typeface="Angsana New" pitchFamily="18" charset="-34"/>
                  <a:cs typeface="Angsana New" pitchFamily="18" charset="-34"/>
                </a:rPr>
                <a:t>๑. เสียงในภาษาไทย</a:t>
              </a:r>
              <a:endParaRPr lang="th-TH" sz="2400" b="1" dirty="0">
                <a:solidFill>
                  <a:srgbClr val="0909E5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04800" y="463478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๑.๒ ชนิดและลักษณะของเสียงในภาษาไทย</a:t>
            </a:r>
            <a:endParaRPr lang="th-TH" sz="4000" b="1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23" name="Straight Connector 26"/>
          <p:cNvCxnSpPr/>
          <p:nvPr/>
        </p:nvCxnSpPr>
        <p:spPr>
          <a:xfrm>
            <a:off x="323528" y="1124744"/>
            <a:ext cx="8424936" cy="0"/>
          </a:xfrm>
          <a:prstGeom prst="line">
            <a:avLst/>
          </a:prstGeom>
          <a:ln w="38100">
            <a:solidFill>
              <a:srgbClr val="0909E5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207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20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603" y="-58214"/>
            <a:ext cx="9297206" cy="6974428"/>
          </a:xfrm>
          <a:prstGeom prst="rect">
            <a:avLst/>
          </a:prstGeom>
        </p:spPr>
      </p:pic>
      <p:graphicFrame>
        <p:nvGraphicFramePr>
          <p:cNvPr id="5" name="ตาราง 4"/>
          <p:cNvGraphicFramePr>
            <a:graphicFrameLocks noGrp="1"/>
          </p:cNvGraphicFramePr>
          <p:nvPr>
            <p:extLst/>
          </p:nvPr>
        </p:nvGraphicFramePr>
        <p:xfrm>
          <a:off x="1439643" y="4572000"/>
          <a:ext cx="6096000" cy="11582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itchFamily="18" charset="-34"/>
                          <a:cs typeface="Angsana New" pitchFamily="18" charset="-34"/>
                        </a:rPr>
                        <a:t>สามัญ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itchFamily="18" charset="-34"/>
                          <a:cs typeface="Angsana New" pitchFamily="18" charset="-34"/>
                        </a:rPr>
                        <a:t>เอก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itchFamily="18" charset="-34"/>
                          <a:cs typeface="Angsana New" pitchFamily="18" charset="-34"/>
                        </a:rPr>
                        <a:t>โท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itchFamily="18" charset="-34"/>
                          <a:cs typeface="Angsana New" pitchFamily="18" charset="-34"/>
                        </a:rPr>
                        <a:t>ตรี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itchFamily="18" charset="-34"/>
                          <a:cs typeface="Angsana New" pitchFamily="18" charset="-34"/>
                        </a:rPr>
                        <a:t>จัตวา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itchFamily="18" charset="-34"/>
                          <a:cs typeface="Angsana New" pitchFamily="18" charset="-34"/>
                        </a:rPr>
                        <a:t>(ไม่มี)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itchFamily="18" charset="-34"/>
                          <a:cs typeface="Angsana New" pitchFamily="18" charset="-34"/>
                        </a:rPr>
                        <a:t>กะ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itchFamily="18" charset="-34"/>
                          <a:cs typeface="Angsana New" pitchFamily="18" charset="-34"/>
                        </a:rPr>
                        <a:t>ก้ะ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itchFamily="18" charset="-34"/>
                          <a:cs typeface="Angsana New" pitchFamily="18" charset="-34"/>
                        </a:rPr>
                        <a:t>ก๊ะ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itchFamily="18" charset="-34"/>
                          <a:cs typeface="Angsana New" pitchFamily="18" charset="-34"/>
                        </a:rPr>
                        <a:t>ก๋ะ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6650" y="2206906"/>
            <a:ext cx="3360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หลักการเทียบเสียงวรรณยุกต์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3758" y="2791425"/>
            <a:ext cx="61638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Angsana New"/>
                <a:cs typeface="Angsana New"/>
              </a:rPr>
              <a:t>•</a:t>
            </a:r>
            <a:r>
              <a:rPr lang="th-TH" dirty="0" smtClean="0">
                <a:latin typeface="Angsana New"/>
                <a:cs typeface="Angsana New"/>
              </a:rPr>
              <a:t> ผันวรรณยุกต์ได้ ๔ เสียง</a:t>
            </a:r>
          </a:p>
          <a:p>
            <a:r>
              <a:rPr lang="th-TH" b="1" dirty="0" smtClean="0">
                <a:latin typeface="Angsana New"/>
                <a:cs typeface="Angsana New"/>
              </a:rPr>
              <a:t>•</a:t>
            </a:r>
            <a:r>
              <a:rPr lang="th-TH" dirty="0" smtClean="0">
                <a:latin typeface="Angsana New"/>
                <a:cs typeface="Angsana New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ไม่มีรูปวรรณยุกต์เป็นเสียงเอก </a:t>
            </a:r>
          </a:p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•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มีรูปวรรณยุกต์โท ตรี จัตวา มีเสียง โท ตรี และจัตวาตามลำดับ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2" name="Rounded Rectangle 6"/>
          <p:cNvSpPr/>
          <p:nvPr/>
        </p:nvSpPr>
        <p:spPr>
          <a:xfrm>
            <a:off x="452817" y="1454959"/>
            <a:ext cx="1985227" cy="754841"/>
          </a:xfrm>
          <a:prstGeom prst="roundRect">
            <a:avLst/>
          </a:prstGeom>
          <a:gradFill>
            <a:gsLst>
              <a:gs pos="0">
                <a:schemeClr val="accent2">
                  <a:hueOff val="4681519"/>
                  <a:satOff val="-5839"/>
                  <a:lumOff val="1373"/>
                  <a:alphaOff val="0"/>
                  <a:shade val="51000"/>
                  <a:satMod val="130000"/>
                </a:schemeClr>
              </a:gs>
              <a:gs pos="80000">
                <a:schemeClr val="accent2">
                  <a:hueOff val="4681519"/>
                  <a:satOff val="-5839"/>
                  <a:lumOff val="1373"/>
                  <a:alphaOff val="0"/>
                  <a:shade val="93000"/>
                  <a:satMod val="130000"/>
                </a:schemeClr>
              </a:gs>
              <a:gs pos="100000">
                <a:schemeClr val="accent2">
                  <a:hueOff val="4681519"/>
                  <a:satOff val="-5839"/>
                  <a:lumOff val="1373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เสียงวรรณยุกต์</a:t>
            </a:r>
            <a:endParaRPr lang="th-TH" sz="32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3552" y="3200400"/>
            <a:ext cx="1874231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อักษรกลางคำตาย</a:t>
            </a:r>
          </a:p>
        </p:txBody>
      </p:sp>
      <p:grpSp>
        <p:nvGrpSpPr>
          <p:cNvPr id="15" name="Group 2"/>
          <p:cNvGrpSpPr/>
          <p:nvPr/>
        </p:nvGrpSpPr>
        <p:grpSpPr>
          <a:xfrm>
            <a:off x="76200" y="71735"/>
            <a:ext cx="2421211" cy="461665"/>
            <a:chOff x="154919" y="48289"/>
            <a:chExt cx="1335901" cy="461665"/>
          </a:xfrm>
        </p:grpSpPr>
        <p:sp>
          <p:nvSpPr>
            <p:cNvPr id="16" name="Rounded Rectangle 20"/>
            <p:cNvSpPr/>
            <p:nvPr/>
          </p:nvSpPr>
          <p:spPr>
            <a:xfrm>
              <a:off x="154919" y="71438"/>
              <a:ext cx="1205770" cy="368891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9006" y="48289"/>
              <a:ext cx="12518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 smtClean="0">
                  <a:solidFill>
                    <a:srgbClr val="0909E5"/>
                  </a:solidFill>
                  <a:latin typeface="Angsana New" pitchFamily="18" charset="-34"/>
                  <a:cs typeface="Angsana New" pitchFamily="18" charset="-34"/>
                </a:rPr>
                <a:t>๑. เสียงในภาษาไทย</a:t>
              </a:r>
              <a:endParaRPr lang="th-TH" sz="2400" b="1" dirty="0">
                <a:solidFill>
                  <a:srgbClr val="0909E5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04800" y="463478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๑.๒ ชนิดและลักษณะของเสียงในภาษาไทย</a:t>
            </a:r>
            <a:endParaRPr lang="th-TH" sz="4000" b="1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24" name="Straight Connector 26"/>
          <p:cNvCxnSpPr/>
          <p:nvPr/>
        </p:nvCxnSpPr>
        <p:spPr>
          <a:xfrm>
            <a:off x="323528" y="1124744"/>
            <a:ext cx="8424936" cy="0"/>
          </a:xfrm>
          <a:prstGeom prst="line">
            <a:avLst/>
          </a:prstGeom>
          <a:ln w="38100">
            <a:solidFill>
              <a:srgbClr val="0909E5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2847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2" grpId="0" animBg="1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603" y="-58214"/>
            <a:ext cx="9297206" cy="697442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057400" y="1600200"/>
            <a:ext cx="6724174" cy="2971800"/>
          </a:xfrm>
          <a:prstGeom prst="wedgeRoundRectCallout">
            <a:avLst>
              <a:gd name="adj1" fmla="val -34608"/>
              <a:gd name="adj2" fmla="val 67933"/>
              <a:gd name="adj3" fmla="val 16667"/>
            </a:avLst>
          </a:prstGeom>
          <a:ln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เราใช้อักษรแทนเสียงสระ เสียงพยัญชนะ และ</a:t>
            </a:r>
          </a:p>
          <a:p>
            <a:r>
              <a:rPr lang="th-TH" sz="36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เสียงวรรณยุกต์ ดังนี้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th-TH" sz="36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ใช้สระแทนเสียงแท้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th-TH" sz="36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ใช้พยัญชนะแทนเสียงแปร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th-TH" sz="36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ใช้วรรณยุกต์แทนเสียงดนตรีหรือเสียงผัน</a:t>
            </a:r>
            <a:endParaRPr lang="th-TH" sz="36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Picture 2" descr="http://estock.wpp.co.th/../Document/Public/1726/vfKcqHlGpu94725_1.bigthumbnail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9333" y1="86063" x2="86000" y2="70035"/>
                        <a14:foregroundMark x1="36667" y1="89547" x2="79000" y2="84321"/>
                        <a14:foregroundMark x1="31667" y1="88502" x2="55667" y2="94425"/>
                        <a14:foregroundMark x1="73667" y1="69338" x2="73667" y2="69338"/>
                        <a14:foregroundMark x1="71000" y1="70732" x2="76000" y2="60279"/>
                        <a14:foregroundMark x1="58000" y1="48084" x2="58000" y2="48084"/>
                        <a14:foregroundMark x1="52000" y1="64111" x2="52000" y2="64111"/>
                        <a14:foregroundMark x1="39333" y1="62718" x2="39333" y2="62718"/>
                        <a14:foregroundMark x1="33000" y1="70732" x2="46667" y2="7317"/>
                        <a14:foregroundMark x1="12000" y1="56446" x2="29667" y2="14634"/>
                        <a14:foregroundMark x1="9667" y1="21254" x2="74000" y2="20557"/>
                        <a14:foregroundMark x1="6333" y1="20557" x2="16333" y2="9408"/>
                        <a14:foregroundMark x1="76000" y1="19164" x2="76000" y2="19164"/>
                        <a14:foregroundMark x1="71667" y1="12544" x2="71667" y2="12544"/>
                        <a14:foregroundMark x1="71667" y1="12544" x2="80333" y2="21254"/>
                        <a14:foregroundMark x1="53667" y1="32056" x2="53667" y2="32056"/>
                        <a14:foregroundMark x1="47667" y1="34495" x2="49000" y2="30662"/>
                        <a14:foregroundMark x1="27333" y1="33101" x2="31000" y2="28223"/>
                        <a14:foregroundMark x1="53667" y1="47387" x2="53667" y2="47387"/>
                        <a14:foregroundMark x1="40333" y1="64808" x2="58000" y2="44948"/>
                        <a14:foregroundMark x1="59000" y1="57491" x2="68667" y2="22300"/>
                        <a14:foregroundMark x1="68000" y1="52265" x2="42667" y2="66551"/>
                        <a14:foregroundMark x1="30667" y1="49477" x2="24667" y2="57491"/>
                        <a14:foregroundMark x1="21667" y1="29617" x2="8667" y2="54007"/>
                        <a14:foregroundMark x1="18667" y1="26481" x2="7333" y2="48084"/>
                        <a14:foregroundMark x1="6333" y1="12195" x2="6333" y2="1219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26" y="4127692"/>
            <a:ext cx="2535374" cy="2425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22512" y="548680"/>
            <a:ext cx="4498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อักษรแทน</a:t>
            </a:r>
            <a:r>
              <a:rPr lang="th-TH" sz="44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เสียงในภาษาไทย</a:t>
            </a:r>
            <a:endParaRPr lang="th-TH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9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603" y="-58214"/>
            <a:ext cx="9297206" cy="6974428"/>
          </a:xfrm>
          <a:prstGeom prst="rect">
            <a:avLst/>
          </a:prstGeom>
        </p:spPr>
      </p:pic>
      <p:grpSp>
        <p:nvGrpSpPr>
          <p:cNvPr id="13" name="Group 2"/>
          <p:cNvGrpSpPr/>
          <p:nvPr/>
        </p:nvGrpSpPr>
        <p:grpSpPr>
          <a:xfrm>
            <a:off x="76200" y="71735"/>
            <a:ext cx="2421211" cy="461665"/>
            <a:chOff x="154919" y="48289"/>
            <a:chExt cx="1335901" cy="461665"/>
          </a:xfrm>
        </p:grpSpPr>
        <p:sp>
          <p:nvSpPr>
            <p:cNvPr id="17" name="Rounded Rectangle 20"/>
            <p:cNvSpPr/>
            <p:nvPr/>
          </p:nvSpPr>
          <p:spPr>
            <a:xfrm>
              <a:off x="154919" y="71438"/>
              <a:ext cx="1205770" cy="368891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9006" y="48289"/>
              <a:ext cx="12518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 smtClean="0">
                  <a:solidFill>
                    <a:srgbClr val="0909E5"/>
                  </a:solidFill>
                  <a:latin typeface="Angsana New" pitchFamily="18" charset="-34"/>
                  <a:cs typeface="Angsana New" pitchFamily="18" charset="-34"/>
                </a:rPr>
                <a:t>๑. เสียงในภาษาไทย</a:t>
              </a:r>
              <a:endParaRPr lang="th-TH" sz="2400" b="1" dirty="0">
                <a:solidFill>
                  <a:srgbClr val="0909E5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04800" y="463478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๑.๒ ชนิดและลักษณะของเสียงในภาษาไทย</a:t>
            </a:r>
            <a:endParaRPr lang="th-TH" sz="4000" b="1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21" name="Straight Connector 26"/>
          <p:cNvCxnSpPr/>
          <p:nvPr/>
        </p:nvCxnSpPr>
        <p:spPr>
          <a:xfrm>
            <a:off x="323528" y="1124744"/>
            <a:ext cx="8424936" cy="0"/>
          </a:xfrm>
          <a:prstGeom prst="line">
            <a:avLst/>
          </a:prstGeom>
          <a:ln w="38100">
            <a:solidFill>
              <a:srgbClr val="0909E5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234367" y="1643278"/>
            <a:ext cx="4584850" cy="1592258"/>
          </a:xfrm>
          <a:prstGeom prst="ellipse">
            <a:avLst/>
          </a:prstGeom>
          <a:scene3d>
            <a:camera prst="orthographicFront"/>
            <a:lightRig rig="flat" dir="t"/>
          </a:scene3d>
          <a:sp3d z="-190500" extrusionH="12700" prstMaterial="matte"/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Down Arrow 8"/>
          <p:cNvSpPr/>
          <p:nvPr/>
        </p:nvSpPr>
        <p:spPr>
          <a:xfrm>
            <a:off x="4091728" y="5603537"/>
            <a:ext cx="888536" cy="568663"/>
          </a:xfrm>
          <a:prstGeom prst="downArrow">
            <a:avLst/>
          </a:prstGeom>
          <a:solidFill>
            <a:srgbClr val="0070C0"/>
          </a:solidFill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3276600" y="6096000"/>
            <a:ext cx="2638300" cy="761444"/>
          </a:xfrm>
          <a:custGeom>
            <a:avLst/>
            <a:gdLst>
              <a:gd name="connsiteX0" fmla="*/ 0 w 4264977"/>
              <a:gd name="connsiteY0" fmla="*/ 0 h 1066244"/>
              <a:gd name="connsiteX1" fmla="*/ 4264977 w 4264977"/>
              <a:gd name="connsiteY1" fmla="*/ 0 h 1066244"/>
              <a:gd name="connsiteX2" fmla="*/ 4264977 w 4264977"/>
              <a:gd name="connsiteY2" fmla="*/ 1066244 h 1066244"/>
              <a:gd name="connsiteX3" fmla="*/ 0 w 4264977"/>
              <a:gd name="connsiteY3" fmla="*/ 1066244 h 1066244"/>
              <a:gd name="connsiteX4" fmla="*/ 0 w 4264977"/>
              <a:gd name="connsiteY4" fmla="*/ 0 h 106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4977" h="1066244">
                <a:moveTo>
                  <a:pt x="0" y="0"/>
                </a:moveTo>
                <a:lnTo>
                  <a:pt x="4264977" y="0"/>
                </a:lnTo>
                <a:lnTo>
                  <a:pt x="4264977" y="1066244"/>
                </a:lnTo>
                <a:lnTo>
                  <a:pt x="0" y="10662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808" tIns="241808" rIns="241808" bIns="241808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400" b="1" kern="12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เสียงในภาษาไทย</a:t>
            </a:r>
            <a:endParaRPr lang="th-TH" sz="3400" b="1" kern="12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901262" y="3358510"/>
            <a:ext cx="1599366" cy="1599366"/>
          </a:xfrm>
          <a:custGeom>
            <a:avLst/>
            <a:gdLst>
              <a:gd name="connsiteX0" fmla="*/ 0 w 1599366"/>
              <a:gd name="connsiteY0" fmla="*/ 799683 h 1599366"/>
              <a:gd name="connsiteX1" fmla="*/ 799683 w 1599366"/>
              <a:gd name="connsiteY1" fmla="*/ 0 h 1599366"/>
              <a:gd name="connsiteX2" fmla="*/ 1599366 w 1599366"/>
              <a:gd name="connsiteY2" fmla="*/ 799683 h 1599366"/>
              <a:gd name="connsiteX3" fmla="*/ 799683 w 1599366"/>
              <a:gd name="connsiteY3" fmla="*/ 1599366 h 1599366"/>
              <a:gd name="connsiteX4" fmla="*/ 0 w 1599366"/>
              <a:gd name="connsiteY4" fmla="*/ 799683 h 1599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9366" h="1599366">
                <a:moveTo>
                  <a:pt x="0" y="799683"/>
                </a:moveTo>
                <a:cubicBezTo>
                  <a:pt x="0" y="358030"/>
                  <a:pt x="358030" y="0"/>
                  <a:pt x="799683" y="0"/>
                </a:cubicBezTo>
                <a:cubicBezTo>
                  <a:pt x="1241336" y="0"/>
                  <a:pt x="1599366" y="358030"/>
                  <a:pt x="1599366" y="799683"/>
                </a:cubicBezTo>
                <a:cubicBezTo>
                  <a:pt x="1599366" y="1241336"/>
                  <a:pt x="1241336" y="1599366"/>
                  <a:pt x="799683" y="1599366"/>
                </a:cubicBezTo>
                <a:cubicBezTo>
                  <a:pt x="358030" y="1599366"/>
                  <a:pt x="0" y="1241336"/>
                  <a:pt x="0" y="799683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322" tIns="272322" rIns="272322" bIns="272322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000" kern="1200" dirty="0" smtClean="0">
                <a:latin typeface="Angsana New" pitchFamily="18" charset="-34"/>
                <a:cs typeface="Angsana New" pitchFamily="18" charset="-34"/>
              </a:rPr>
              <a:t>เสียงสระ</a:t>
            </a:r>
            <a:endParaRPr lang="th-TH" sz="3000" kern="1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756826" y="2158629"/>
            <a:ext cx="1599366" cy="1599366"/>
          </a:xfrm>
          <a:custGeom>
            <a:avLst/>
            <a:gdLst>
              <a:gd name="connsiteX0" fmla="*/ 0 w 1599366"/>
              <a:gd name="connsiteY0" fmla="*/ 799683 h 1599366"/>
              <a:gd name="connsiteX1" fmla="*/ 799683 w 1599366"/>
              <a:gd name="connsiteY1" fmla="*/ 0 h 1599366"/>
              <a:gd name="connsiteX2" fmla="*/ 1599366 w 1599366"/>
              <a:gd name="connsiteY2" fmla="*/ 799683 h 1599366"/>
              <a:gd name="connsiteX3" fmla="*/ 799683 w 1599366"/>
              <a:gd name="connsiteY3" fmla="*/ 1599366 h 1599366"/>
              <a:gd name="connsiteX4" fmla="*/ 0 w 1599366"/>
              <a:gd name="connsiteY4" fmla="*/ 799683 h 1599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9366" h="1599366">
                <a:moveTo>
                  <a:pt x="0" y="799683"/>
                </a:moveTo>
                <a:cubicBezTo>
                  <a:pt x="0" y="358030"/>
                  <a:pt x="358030" y="0"/>
                  <a:pt x="799683" y="0"/>
                </a:cubicBezTo>
                <a:cubicBezTo>
                  <a:pt x="1241336" y="0"/>
                  <a:pt x="1599366" y="358030"/>
                  <a:pt x="1599366" y="799683"/>
                </a:cubicBezTo>
                <a:cubicBezTo>
                  <a:pt x="1599366" y="1241336"/>
                  <a:pt x="1241336" y="1599366"/>
                  <a:pt x="799683" y="1599366"/>
                </a:cubicBezTo>
                <a:cubicBezTo>
                  <a:pt x="358030" y="1599366"/>
                  <a:pt x="0" y="1241336"/>
                  <a:pt x="0" y="799683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2340759"/>
              <a:satOff val="-2919"/>
              <a:lumOff val="686"/>
              <a:alphaOff val="0"/>
            </a:schemeClr>
          </a:fillRef>
          <a:effectRef idx="2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322" tIns="272322" rIns="272322" bIns="272322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000" kern="1200" dirty="0" smtClean="0">
                <a:latin typeface="Angsana New" pitchFamily="18" charset="-34"/>
                <a:cs typeface="Angsana New" pitchFamily="18" charset="-34"/>
              </a:rPr>
              <a:t>เสียงพยัญชนะ</a:t>
            </a:r>
            <a:endParaRPr lang="th-TH" sz="3000" kern="1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4391734" y="1771938"/>
            <a:ext cx="1599366" cy="1599366"/>
          </a:xfrm>
          <a:custGeom>
            <a:avLst/>
            <a:gdLst>
              <a:gd name="connsiteX0" fmla="*/ 0 w 1599366"/>
              <a:gd name="connsiteY0" fmla="*/ 799683 h 1599366"/>
              <a:gd name="connsiteX1" fmla="*/ 799683 w 1599366"/>
              <a:gd name="connsiteY1" fmla="*/ 0 h 1599366"/>
              <a:gd name="connsiteX2" fmla="*/ 1599366 w 1599366"/>
              <a:gd name="connsiteY2" fmla="*/ 799683 h 1599366"/>
              <a:gd name="connsiteX3" fmla="*/ 799683 w 1599366"/>
              <a:gd name="connsiteY3" fmla="*/ 1599366 h 1599366"/>
              <a:gd name="connsiteX4" fmla="*/ 0 w 1599366"/>
              <a:gd name="connsiteY4" fmla="*/ 799683 h 1599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9366" h="1599366">
                <a:moveTo>
                  <a:pt x="0" y="799683"/>
                </a:moveTo>
                <a:cubicBezTo>
                  <a:pt x="0" y="358030"/>
                  <a:pt x="358030" y="0"/>
                  <a:pt x="799683" y="0"/>
                </a:cubicBezTo>
                <a:cubicBezTo>
                  <a:pt x="1241336" y="0"/>
                  <a:pt x="1599366" y="358030"/>
                  <a:pt x="1599366" y="799683"/>
                </a:cubicBezTo>
                <a:cubicBezTo>
                  <a:pt x="1599366" y="1241336"/>
                  <a:pt x="1241336" y="1599366"/>
                  <a:pt x="799683" y="1599366"/>
                </a:cubicBezTo>
                <a:cubicBezTo>
                  <a:pt x="358030" y="1599366"/>
                  <a:pt x="0" y="1241336"/>
                  <a:pt x="0" y="799683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4681519"/>
              <a:satOff val="-5839"/>
              <a:lumOff val="1373"/>
              <a:alphaOff val="0"/>
            </a:schemeClr>
          </a:fillRef>
          <a:effectRef idx="2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322" tIns="272322" rIns="272322" bIns="272322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000" kern="1200" dirty="0" smtClean="0">
                <a:latin typeface="Angsana New" pitchFamily="18" charset="-34"/>
                <a:cs typeface="Angsana New" pitchFamily="18" charset="-34"/>
              </a:rPr>
              <a:t>เสียงวรรณยุกต์</a:t>
            </a:r>
            <a:endParaRPr lang="th-TH" sz="3000" kern="1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7" name="Shape 26"/>
          <p:cNvSpPr/>
          <p:nvPr/>
        </p:nvSpPr>
        <p:spPr>
          <a:xfrm>
            <a:off x="1809112" y="1324115"/>
            <a:ext cx="5333999" cy="4094378"/>
          </a:xfrm>
          <a:prstGeom prst="funnel">
            <a:avLst/>
          </a:pr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2597686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8" grpId="0" animBg="1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603" y="-58214"/>
            <a:ext cx="9297206" cy="69744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200" y="2971800"/>
            <a:ext cx="2104629" cy="1569660"/>
          </a:xfrm>
          <a:prstGeom prst="rect">
            <a:avLst/>
          </a:prstGeom>
          <a:solidFill>
            <a:schemeClr val="accent4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ชนิดและลักษณะของเสียงในภาษาไทย</a:t>
            </a:r>
            <a:endParaRPr lang="th-TH" sz="32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1465" y="526956"/>
            <a:ext cx="1918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สรุป</a:t>
            </a:r>
            <a:endParaRPr lang="th-TH" sz="4000" b="1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24829" y="1981200"/>
            <a:ext cx="762995" cy="3733800"/>
            <a:chOff x="2224829" y="1981200"/>
            <a:chExt cx="875695" cy="373380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688327" y="3756630"/>
              <a:ext cx="381000" cy="0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224829" y="3756630"/>
              <a:ext cx="493606" cy="0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2706239" y="1981200"/>
              <a:ext cx="394285" cy="3733800"/>
              <a:chOff x="3110915" y="3048000"/>
              <a:chExt cx="394285" cy="251460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3124200" y="3048000"/>
                <a:ext cx="0" cy="2514600"/>
              </a:xfrm>
              <a:prstGeom prst="line">
                <a:avLst/>
              </a:prstGeom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3110915" y="3048000"/>
                <a:ext cx="381000" cy="0"/>
              </a:xfrm>
              <a:prstGeom prst="line">
                <a:avLst/>
              </a:prstGeom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124200" y="5562600"/>
                <a:ext cx="381000" cy="0"/>
              </a:xfrm>
              <a:prstGeom prst="line">
                <a:avLst/>
              </a:prstGeom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Rounded Rectangle 6"/>
          <p:cNvSpPr/>
          <p:nvPr/>
        </p:nvSpPr>
        <p:spPr>
          <a:xfrm>
            <a:off x="3002997" y="5337579"/>
            <a:ext cx="1928675" cy="754841"/>
          </a:xfrm>
          <a:prstGeom prst="roundRect">
            <a:avLst/>
          </a:prstGeom>
          <a:gradFill>
            <a:gsLst>
              <a:gs pos="0">
                <a:schemeClr val="accent2">
                  <a:hueOff val="4681519"/>
                  <a:satOff val="-5839"/>
                  <a:lumOff val="1373"/>
                  <a:alphaOff val="0"/>
                  <a:shade val="51000"/>
                  <a:satMod val="130000"/>
                </a:schemeClr>
              </a:gs>
              <a:gs pos="80000">
                <a:schemeClr val="accent2">
                  <a:hueOff val="4681519"/>
                  <a:satOff val="-5839"/>
                  <a:lumOff val="1373"/>
                  <a:alphaOff val="0"/>
                  <a:shade val="93000"/>
                  <a:satMod val="130000"/>
                </a:schemeClr>
              </a:gs>
              <a:gs pos="100000">
                <a:schemeClr val="accent2">
                  <a:hueOff val="4681519"/>
                  <a:satOff val="-5839"/>
                  <a:lumOff val="1373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เสียงวรรณยุกต์</a:t>
            </a:r>
            <a:endParaRPr lang="th-TH" sz="32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" name="Rounded Rectangle 6"/>
          <p:cNvSpPr/>
          <p:nvPr/>
        </p:nvSpPr>
        <p:spPr>
          <a:xfrm>
            <a:off x="2971800" y="3379209"/>
            <a:ext cx="1928675" cy="754841"/>
          </a:xfrm>
          <a:prstGeom prst="roundRect">
            <a:avLst/>
          </a:prstGeom>
          <a:gradFill>
            <a:gsLst>
              <a:gs pos="0">
                <a:schemeClr val="accent2">
                  <a:hueOff val="2340759"/>
                  <a:satOff val="-2919"/>
                  <a:lumOff val="686"/>
                  <a:alphaOff val="0"/>
                  <a:shade val="51000"/>
                  <a:satMod val="130000"/>
                </a:schemeClr>
              </a:gs>
              <a:gs pos="80000">
                <a:schemeClr val="accent2">
                  <a:hueOff val="2340759"/>
                  <a:satOff val="-2919"/>
                  <a:lumOff val="686"/>
                  <a:alphaOff val="0"/>
                  <a:shade val="93000"/>
                  <a:satMod val="130000"/>
                </a:schemeClr>
              </a:gs>
              <a:gs pos="100000">
                <a:schemeClr val="accent2">
                  <a:hueOff val="2340759"/>
                  <a:satOff val="-2919"/>
                  <a:lumOff val="686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เสียงพยัญชนะ</a:t>
            </a:r>
            <a:endParaRPr lang="th-TH" sz="32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0" name="Rounded Rectangle 6"/>
          <p:cNvSpPr/>
          <p:nvPr/>
        </p:nvSpPr>
        <p:spPr>
          <a:xfrm>
            <a:off x="2971800" y="1603779"/>
            <a:ext cx="1928675" cy="75484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เสียงสระ</a:t>
            </a:r>
            <a:endParaRPr lang="th-TH" sz="32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876800" y="1447800"/>
            <a:ext cx="838201" cy="1143000"/>
            <a:chOff x="2224829" y="1981200"/>
            <a:chExt cx="875695" cy="37338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2688327" y="3756630"/>
              <a:ext cx="381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224829" y="3756630"/>
              <a:ext cx="493606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8" name="Group 37"/>
            <p:cNvGrpSpPr/>
            <p:nvPr/>
          </p:nvGrpSpPr>
          <p:grpSpPr>
            <a:xfrm>
              <a:off x="2705877" y="1981200"/>
              <a:ext cx="394647" cy="3733800"/>
              <a:chOff x="3110553" y="3048000"/>
              <a:chExt cx="394647" cy="251460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3110553" y="3048000"/>
                <a:ext cx="381000" cy="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3124200" y="3048000"/>
                <a:ext cx="0" cy="251460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3124200" y="5562600"/>
                <a:ext cx="381000" cy="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extBox 10"/>
          <p:cNvSpPr txBox="1"/>
          <p:nvPr/>
        </p:nvSpPr>
        <p:spPr>
          <a:xfrm>
            <a:off x="5715000" y="1186190"/>
            <a:ext cx="320516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สระเดี่ยว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15000" y="1757690"/>
            <a:ext cx="320516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สระประสม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28745" y="2335470"/>
            <a:ext cx="320516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สระเกิน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876800" y="3185129"/>
            <a:ext cx="838201" cy="1143000"/>
            <a:chOff x="2224829" y="1981200"/>
            <a:chExt cx="875695" cy="3733800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2224829" y="3756630"/>
              <a:ext cx="493606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/>
            <p:nvPr/>
          </p:nvGrpSpPr>
          <p:grpSpPr>
            <a:xfrm>
              <a:off x="2707431" y="1981200"/>
              <a:ext cx="393093" cy="3733800"/>
              <a:chOff x="3112107" y="3048000"/>
              <a:chExt cx="393093" cy="251460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3112107" y="3048000"/>
                <a:ext cx="381000" cy="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3124200" y="3048000"/>
                <a:ext cx="0" cy="251460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124200" y="5562600"/>
                <a:ext cx="381000" cy="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Rectangle 11"/>
          <p:cNvSpPr/>
          <p:nvPr/>
        </p:nvSpPr>
        <p:spPr>
          <a:xfrm>
            <a:off x="5715000" y="2895600"/>
            <a:ext cx="1219200" cy="78482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พยัญชนะต้นพยางค์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734049" y="3887515"/>
            <a:ext cx="1340121" cy="78482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พยัญชนะท้ายพยางค์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934200" y="3132073"/>
            <a:ext cx="522678" cy="408280"/>
            <a:chOff x="2208236" y="1981200"/>
            <a:chExt cx="697876" cy="3733800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2208236" y="3756630"/>
              <a:ext cx="30649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54" name="Group 53"/>
            <p:cNvGrpSpPr/>
            <p:nvPr/>
          </p:nvGrpSpPr>
          <p:grpSpPr>
            <a:xfrm>
              <a:off x="2509657" y="1981200"/>
              <a:ext cx="396455" cy="3733800"/>
              <a:chOff x="2914333" y="3048000"/>
              <a:chExt cx="396455" cy="2514600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2914333" y="3048000"/>
                <a:ext cx="380999" cy="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2929788" y="3048000"/>
                <a:ext cx="0" cy="251460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929788" y="5562600"/>
                <a:ext cx="381000" cy="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extBox 12"/>
          <p:cNvSpPr txBox="1"/>
          <p:nvPr/>
        </p:nvSpPr>
        <p:spPr>
          <a:xfrm>
            <a:off x="7403492" y="2918078"/>
            <a:ext cx="139475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พยัญชนะเดี่ยว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391400" y="3311325"/>
            <a:ext cx="168116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พยัญชนะควบกล้ำ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7086600" y="3941442"/>
            <a:ext cx="532275" cy="2646127"/>
            <a:chOff x="7255502" y="4116463"/>
            <a:chExt cx="532275" cy="2208137"/>
          </a:xfrm>
        </p:grpSpPr>
        <p:grpSp>
          <p:nvGrpSpPr>
            <p:cNvPr id="58" name="Group 57"/>
            <p:cNvGrpSpPr/>
            <p:nvPr/>
          </p:nvGrpSpPr>
          <p:grpSpPr>
            <a:xfrm>
              <a:off x="7255502" y="4116463"/>
              <a:ext cx="522678" cy="2208137"/>
              <a:chOff x="2208236" y="1981200"/>
              <a:chExt cx="697877" cy="14618932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2208236" y="3756630"/>
                <a:ext cx="306490" cy="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grpSp>
            <p:nvGrpSpPr>
              <p:cNvPr id="60" name="Group 59"/>
              <p:cNvGrpSpPr/>
              <p:nvPr/>
            </p:nvGrpSpPr>
            <p:grpSpPr>
              <a:xfrm>
                <a:off x="2509657" y="1981200"/>
                <a:ext cx="396456" cy="14618932"/>
                <a:chOff x="2914333" y="3048000"/>
                <a:chExt cx="396456" cy="9845403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>
                  <a:off x="2929788" y="3048000"/>
                  <a:ext cx="0" cy="9845403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2914333" y="3048000"/>
                  <a:ext cx="381000" cy="0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2929789" y="4682928"/>
                  <a:ext cx="381000" cy="0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5" name="Straight Connector 64"/>
            <p:cNvCxnSpPr/>
            <p:nvPr/>
          </p:nvCxnSpPr>
          <p:spPr>
            <a:xfrm>
              <a:off x="7485051" y="4800600"/>
              <a:ext cx="285352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492827" y="5105400"/>
              <a:ext cx="285352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7485049" y="5410200"/>
              <a:ext cx="285352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7502425" y="5715000"/>
              <a:ext cx="285352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7502425" y="6019800"/>
              <a:ext cx="285352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7502425" y="6324600"/>
              <a:ext cx="285352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7631671" y="3733800"/>
            <a:ext cx="97705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แม่กก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626684" y="4097163"/>
            <a:ext cx="97705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แม่กง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20000" y="4474887"/>
            <a:ext cx="97705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แม่กด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639444" y="4855887"/>
            <a:ext cx="97705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แม่กน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637362" y="5236887"/>
            <a:ext cx="97705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แม่กบ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631671" y="5622352"/>
            <a:ext cx="97705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แม่กม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631671" y="5998887"/>
            <a:ext cx="97705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แม่เกย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631575" y="6379887"/>
            <a:ext cx="97705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แม่เกอว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4950861" y="4902183"/>
            <a:ext cx="535539" cy="1651017"/>
            <a:chOff x="5015454" y="5105400"/>
            <a:chExt cx="535539" cy="1272890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5015454" y="5778789"/>
              <a:ext cx="295329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>
              <a:off x="5298674" y="5105400"/>
              <a:ext cx="252319" cy="1272890"/>
              <a:chOff x="5298674" y="5105400"/>
              <a:chExt cx="252319" cy="1272890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>
                <a:off x="5343760" y="6089250"/>
                <a:ext cx="207233" cy="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5298674" y="5772065"/>
                <a:ext cx="227956" cy="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5343760" y="5463250"/>
                <a:ext cx="207233" cy="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grpSp>
            <p:nvGrpSpPr>
              <p:cNvPr id="82" name="Group 81"/>
              <p:cNvGrpSpPr/>
              <p:nvPr/>
            </p:nvGrpSpPr>
            <p:grpSpPr>
              <a:xfrm>
                <a:off x="5311434" y="5105400"/>
                <a:ext cx="227956" cy="1272890"/>
                <a:chOff x="3124200" y="2762242"/>
                <a:chExt cx="381000" cy="2800358"/>
              </a:xfrm>
            </p:grpSpPr>
            <p:cxnSp>
              <p:nvCxnSpPr>
                <p:cNvPr id="84" name="Straight Connector 83"/>
                <p:cNvCxnSpPr/>
                <p:nvPr/>
              </p:nvCxnSpPr>
              <p:spPr>
                <a:xfrm>
                  <a:off x="3124200" y="2762242"/>
                  <a:ext cx="381000" cy="0"/>
                </a:xfrm>
                <a:prstGeom prst="line">
                  <a:avLst/>
                </a:prstGeom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flipH="1">
                  <a:off x="3124200" y="2762242"/>
                  <a:ext cx="36710" cy="2800358"/>
                </a:xfrm>
                <a:prstGeom prst="line">
                  <a:avLst/>
                </a:prstGeom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3124200" y="5562600"/>
                  <a:ext cx="381000" cy="0"/>
                </a:xfrm>
                <a:prstGeom prst="line">
                  <a:avLst/>
                </a:prstGeom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93" name="TextBox 92"/>
          <p:cNvSpPr txBox="1"/>
          <p:nvPr/>
        </p:nvSpPr>
        <p:spPr>
          <a:xfrm>
            <a:off x="5407839" y="4724400"/>
            <a:ext cx="996270" cy="523220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สามัญ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413508" y="5105400"/>
            <a:ext cx="990601" cy="523220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เอก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385804" y="5562600"/>
            <a:ext cx="1018305" cy="523220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โท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401443" y="5943600"/>
            <a:ext cx="1002666" cy="523220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ตรี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98593" y="6324600"/>
            <a:ext cx="1005516" cy="523220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จัตวา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800600" y="1380597"/>
            <a:ext cx="64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แบ่ง</a:t>
            </a:r>
          </a:p>
          <a:p>
            <a:pPr algn="ctr"/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เป็น</a:t>
            </a:r>
            <a:endParaRPr lang="th-TH" sz="2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800600" y="3102114"/>
            <a:ext cx="64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แบ่ง</a:t>
            </a:r>
          </a:p>
          <a:p>
            <a:pPr algn="ctr"/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เป็น</a:t>
            </a:r>
            <a:endParaRPr lang="th-TH" sz="20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428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 animBg="1"/>
      <p:bldP spid="29" grpId="0" animBg="1"/>
      <p:bldP spid="30" grpId="0" animBg="1"/>
      <p:bldP spid="11" grpId="0" animBg="1"/>
      <p:bldP spid="42" grpId="0" animBg="1"/>
      <p:bldP spid="43" grpId="0" animBg="1"/>
      <p:bldP spid="12" grpId="0" animBg="1"/>
      <p:bldP spid="51" grpId="0" animBg="1"/>
      <p:bldP spid="13" grpId="0" animBg="1"/>
      <p:bldP spid="64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/>
      <p:bldP spid="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603" y="-58214"/>
            <a:ext cx="9297206" cy="69744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57038" y="2129370"/>
            <a:ext cx="6995284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คือ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เสียงที่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เกิดจากกระแสลมจากปอด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ผ่านเส้นเสียง ซึ่ง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เกร็งตัวชิด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กัน</a:t>
            </a:r>
          </a:p>
          <a:p>
            <a:pPr algn="thaiDist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ปิดช่องทางลมจน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สั่นสะบัดแล้วเลยออกไปทางช่องปากหรือจมูก โดย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ที่</a:t>
            </a:r>
          </a:p>
          <a:p>
            <a:pPr algn="thaiDist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ไม่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ถูกสกัดกั้น ณ ที่ใดที่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หนึ่งในช่องทาง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เดินของลม แต่มีการใช้ลิ้น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และ</a:t>
            </a:r>
          </a:p>
          <a:p>
            <a:pPr algn="thaiDist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ริม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ฝีปากทำให้เกิดเสียงที่แตกต่างกัน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ออกไป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945" y="4142776"/>
            <a:ext cx="3817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ลักษณะสำคัญของเสียงสระ มี ๒ อย่าง</a:t>
            </a:r>
          </a:p>
        </p:txBody>
      </p:sp>
      <p:grpSp>
        <p:nvGrpSpPr>
          <p:cNvPr id="12" name="Group 2"/>
          <p:cNvGrpSpPr/>
          <p:nvPr/>
        </p:nvGrpSpPr>
        <p:grpSpPr>
          <a:xfrm>
            <a:off x="76200" y="71735"/>
            <a:ext cx="2421211" cy="461665"/>
            <a:chOff x="154919" y="48289"/>
            <a:chExt cx="1335901" cy="461665"/>
          </a:xfrm>
        </p:grpSpPr>
        <p:sp>
          <p:nvSpPr>
            <p:cNvPr id="13" name="Rounded Rectangle 20"/>
            <p:cNvSpPr/>
            <p:nvPr/>
          </p:nvSpPr>
          <p:spPr>
            <a:xfrm>
              <a:off x="154919" y="71438"/>
              <a:ext cx="1205770" cy="368891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9006" y="48289"/>
              <a:ext cx="12518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 smtClean="0">
                  <a:solidFill>
                    <a:srgbClr val="0909E5"/>
                  </a:solidFill>
                  <a:latin typeface="Angsana New" pitchFamily="18" charset="-34"/>
                  <a:cs typeface="Angsana New" pitchFamily="18" charset="-34"/>
                </a:rPr>
                <a:t>๑. เสียงในภาษาไทย</a:t>
              </a:r>
              <a:endParaRPr lang="th-TH" sz="2400" b="1" dirty="0">
                <a:solidFill>
                  <a:srgbClr val="0909E5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04800" y="463478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๑.๒ ชนิดและลักษณะของเสียงในภาษาไทย</a:t>
            </a:r>
            <a:endParaRPr lang="th-TH" sz="4000" b="1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21" name="Straight Connector 26"/>
          <p:cNvCxnSpPr/>
          <p:nvPr/>
        </p:nvCxnSpPr>
        <p:spPr>
          <a:xfrm>
            <a:off x="323528" y="1124744"/>
            <a:ext cx="8424936" cy="0"/>
          </a:xfrm>
          <a:prstGeom prst="line">
            <a:avLst/>
          </a:prstGeom>
          <a:ln w="38100">
            <a:solidFill>
              <a:srgbClr val="0909E5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6"/>
          <p:cNvSpPr/>
          <p:nvPr/>
        </p:nvSpPr>
        <p:spPr>
          <a:xfrm>
            <a:off x="300773" y="1295400"/>
            <a:ext cx="1494181" cy="754841"/>
          </a:xfrm>
          <a:prstGeom prst="roundRect">
            <a:avLst/>
          </a:prstGeom>
          <a:solidFill>
            <a:srgbClr val="FF7C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เสียงสระ</a:t>
            </a:r>
            <a:endParaRPr lang="th-TH" sz="32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0773" y="2155371"/>
            <a:ext cx="1389920" cy="1835153"/>
          </a:xfrm>
          <a:prstGeom prst="roundRect">
            <a:avLst/>
          </a:prstGeom>
          <a:solidFill>
            <a:srgbClr val="AF423F"/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400" b="1" dirty="0" smtClean="0">
                <a:latin typeface="Angsana New" pitchFamily="18" charset="-34"/>
                <a:cs typeface="Angsana New" pitchFamily="18" charset="-34"/>
              </a:rPr>
              <a:t>เสียงสระ</a:t>
            </a:r>
            <a:endParaRPr lang="th-TH" sz="3400" b="1" dirty="0"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2088" y="4312472"/>
            <a:ext cx="3510646" cy="2287599"/>
            <a:chOff x="4795153" y="4570400"/>
            <a:chExt cx="3510646" cy="2287599"/>
          </a:xfrm>
        </p:grpSpPr>
        <p:pic>
          <p:nvPicPr>
            <p:cNvPr id="1028" name="Picture 4" descr="J:\000 1 A PowerPoint ภาษาไทย\กรอบๆ\กรอบ\กรอบแมลงปอ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84" b="100000" l="0" r="100000">
                          <a14:foregroundMark x1="34924" y1="12693" x2="37636" y2="12693"/>
                          <a14:backgroundMark x1="36334" y1="10681" x2="37852" y2="17647"/>
                          <a14:backgroundMark x1="34056" y1="7585" x2="34490" y2="17337"/>
                          <a14:backgroundMark x1="30477" y1="14396" x2="31236" y2="18885"/>
                          <a14:backgroundMark x1="34707" y1="12539" x2="37202" y2="131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153" y="4570400"/>
              <a:ext cx="3510646" cy="2287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5678480" y="5334000"/>
              <a:ext cx="224087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๑. เสียง</a:t>
              </a:r>
              <a:r>
                <a:rPr lang="th-TH" dirty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สั่น</a:t>
              </a:r>
              <a:r>
                <a:rPr lang="th-TH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สะบัด</a:t>
              </a:r>
            </a:p>
            <a:p>
              <a:pPr algn="ctr"/>
              <a:r>
                <a:rPr lang="th-TH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   หรือ</a:t>
              </a:r>
              <a:r>
                <a:rPr lang="th-TH" dirty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เสียงก้อง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40268" y="4366693"/>
            <a:ext cx="3510646" cy="2287599"/>
            <a:chOff x="4800600" y="4572000"/>
            <a:chExt cx="3510646" cy="2287599"/>
          </a:xfrm>
        </p:grpSpPr>
        <p:pic>
          <p:nvPicPr>
            <p:cNvPr id="28" name="Picture 4" descr="J:\000 1 A PowerPoint ภาษาไทย\กรอบๆ\กรอบ\กรอบแมลงปอ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84" b="100000" l="0" r="100000">
                          <a14:foregroundMark x1="34924" y1="12693" x2="37636" y2="12693"/>
                          <a14:backgroundMark x1="36334" y1="10681" x2="37852" y2="17647"/>
                          <a14:backgroundMark x1="34056" y1="7585" x2="34490" y2="17337"/>
                          <a14:backgroundMark x1="30477" y1="14396" x2="31236" y2="18885"/>
                          <a14:backgroundMark x1="34707" y1="12539" x2="37202" y2="131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00600" y="4572000"/>
              <a:ext cx="3510646" cy="2287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5131526" y="5327442"/>
              <a:ext cx="224087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dirty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๒. เสียงผ่านออกไปโดยตรง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27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2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603" y="-58214"/>
            <a:ext cx="9297206" cy="6974428"/>
          </a:xfrm>
          <a:prstGeom prst="rect">
            <a:avLst/>
          </a:prstGeom>
        </p:spPr>
      </p:pic>
      <p:sp>
        <p:nvSpPr>
          <p:cNvPr id="20" name="Rounded Rectangle 6"/>
          <p:cNvSpPr/>
          <p:nvPr/>
        </p:nvSpPr>
        <p:spPr>
          <a:xfrm>
            <a:off x="399639" y="1345023"/>
            <a:ext cx="1494181" cy="754841"/>
          </a:xfrm>
          <a:prstGeom prst="roundRect">
            <a:avLst/>
          </a:prstGeom>
          <a:solidFill>
            <a:srgbClr val="FF7C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เสียงสระ</a:t>
            </a:r>
            <a:endParaRPr lang="th-TH" sz="32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4894" y="2176790"/>
            <a:ext cx="5917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เสียงสระในภาษาไทยจำแนกตามลักษณะต่าง ๆ ได้ดังนี้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570384" y="3531779"/>
            <a:ext cx="2057400" cy="1447800"/>
          </a:xfrm>
          <a:prstGeom prst="trapezoid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เสียงสระ</a:t>
            </a:r>
          </a:p>
          <a:p>
            <a:pPr algn="ctr"/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ในภาษาไทย</a:t>
            </a:r>
            <a:endParaRPr lang="th-TH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477065" y="3276600"/>
            <a:ext cx="2323535" cy="2286000"/>
            <a:chOff x="2477065" y="2895600"/>
            <a:chExt cx="2323535" cy="22860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477065" y="4076700"/>
              <a:ext cx="1506932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962400" y="2895600"/>
              <a:ext cx="0" cy="228600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949337" y="2895600"/>
              <a:ext cx="8382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962400" y="4076700"/>
              <a:ext cx="8382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962400" y="5181600"/>
              <a:ext cx="8382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1" name="Flowchart: Terminator 30">
            <a:hlinkClick r:id="rId4" action="ppaction://hlinksldjump"/>
          </p:cNvPr>
          <p:cNvSpPr/>
          <p:nvPr/>
        </p:nvSpPr>
        <p:spPr>
          <a:xfrm>
            <a:off x="4863703" y="2819400"/>
            <a:ext cx="3823097" cy="76200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สระเสียงสั้นและสระเสียงยาว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2" name="Flowchart: Terminator 31">
            <a:hlinkClick r:id="rId5" action="ppaction://hlinksldjump"/>
          </p:cNvPr>
          <p:cNvSpPr/>
          <p:nvPr/>
        </p:nvSpPr>
        <p:spPr>
          <a:xfrm>
            <a:off x="4819891" y="4076700"/>
            <a:ext cx="3823097" cy="762000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สระเดี่ยวและสระประสม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3" name="Flowchart: Terminator 32">
            <a:hlinkClick r:id="rId6" action="ppaction://hlinksldjump"/>
          </p:cNvPr>
          <p:cNvSpPr/>
          <p:nvPr/>
        </p:nvSpPr>
        <p:spPr>
          <a:xfrm>
            <a:off x="4890711" y="5197997"/>
            <a:ext cx="3823097" cy="762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สระที่มีเสียงพยัญชนะประสม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90800" y="4038600"/>
            <a:ext cx="1506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จำแนกเป็น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6" name="Picture 3" descr="U:\ลูกศรไป กลับ\Picture8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483" b="89796" l="1770" r="100000">
                        <a14:foregroundMark x1="19027" y1="43537" x2="48230" y2="49660"/>
                        <a14:foregroundMark x1="57965" y1="35374" x2="68142" y2="31973"/>
                        <a14:foregroundMark x1="68142" y1="31973" x2="66372" y2="7483"/>
                        <a14:foregroundMark x1="67257" y1="14286" x2="91593" y2="46259"/>
                        <a14:foregroundMark x1="91593" y1="51020" x2="68142" y2="88435"/>
                        <a14:foregroundMark x1="69469" y1="83673" x2="66372" y2="67347"/>
                        <a14:foregroundMark x1="61947" y1="35374" x2="70354" y2="36735"/>
                        <a14:foregroundMark x1="58407" y1="31293" x2="67257" y2="306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918" y="5959038"/>
            <a:ext cx="13779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"/>
          <p:cNvGrpSpPr/>
          <p:nvPr/>
        </p:nvGrpSpPr>
        <p:grpSpPr>
          <a:xfrm>
            <a:off x="76200" y="71735"/>
            <a:ext cx="2421211" cy="461665"/>
            <a:chOff x="154919" y="48289"/>
            <a:chExt cx="1335901" cy="461665"/>
          </a:xfrm>
        </p:grpSpPr>
        <p:sp>
          <p:nvSpPr>
            <p:cNvPr id="35" name="Rounded Rectangle 20"/>
            <p:cNvSpPr/>
            <p:nvPr/>
          </p:nvSpPr>
          <p:spPr>
            <a:xfrm>
              <a:off x="154919" y="71438"/>
              <a:ext cx="1205770" cy="368891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39006" y="48289"/>
              <a:ext cx="12518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 smtClean="0">
                  <a:solidFill>
                    <a:srgbClr val="0909E5"/>
                  </a:solidFill>
                  <a:latin typeface="Angsana New" pitchFamily="18" charset="-34"/>
                  <a:cs typeface="Angsana New" pitchFamily="18" charset="-34"/>
                </a:rPr>
                <a:t>๑. เสียงในภาษาไทย</a:t>
              </a:r>
              <a:endParaRPr lang="th-TH" sz="2400" b="1" dirty="0">
                <a:solidFill>
                  <a:srgbClr val="0909E5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04800" y="463478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๑.๒ ชนิดและลักษณะของเสียงในภาษาไทย</a:t>
            </a:r>
            <a:endParaRPr lang="th-TH" sz="4000" b="1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38" name="Straight Connector 26"/>
          <p:cNvCxnSpPr/>
          <p:nvPr/>
        </p:nvCxnSpPr>
        <p:spPr>
          <a:xfrm>
            <a:off x="323528" y="1124744"/>
            <a:ext cx="8424936" cy="0"/>
          </a:xfrm>
          <a:prstGeom prst="line">
            <a:avLst/>
          </a:prstGeom>
          <a:ln w="38100">
            <a:solidFill>
              <a:srgbClr val="0909E5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" descr="C:\Users\tasanee\AppData\Local\Microsoft\Windows\Temporary Internet Files\Low\Content.IE5\TDDP2MJ3\hand_icon_small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311468"/>
            <a:ext cx="121905" cy="1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tasanee\AppData\Local\Microsoft\Windows\Temporary Internet Files\Low\Content.IE5\TDDP2MJ3\hand_icon_small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533209"/>
            <a:ext cx="121905" cy="1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tasanee\AppData\Local\Microsoft\Windows\Temporary Internet Files\Low\Content.IE5\TDDP2MJ3\hand_icon_small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368" y="5684543"/>
            <a:ext cx="121905" cy="1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7593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  <p:bldP spid="4" grpId="0" animBg="1"/>
      <p:bldP spid="31" grpId="0" animBg="1"/>
      <p:bldP spid="32" grpId="0" animBg="1"/>
      <p:bldP spid="33" grpId="0" animBg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603" y="-58214"/>
            <a:ext cx="9297206" cy="6974428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H="1" flipV="1">
            <a:off x="1616994" y="3894479"/>
            <a:ext cx="1" cy="6096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8" idx="3"/>
            <a:endCxn id="45" idx="1"/>
          </p:cNvCxnSpPr>
          <p:nvPr/>
        </p:nvCxnSpPr>
        <p:spPr>
          <a:xfrm>
            <a:off x="6434767" y="3028147"/>
            <a:ext cx="35179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411269" y="4094947"/>
            <a:ext cx="351796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727376" y="3028147"/>
            <a:ext cx="1089074" cy="1066800"/>
            <a:chOff x="2727376" y="2819400"/>
            <a:chExt cx="1089074" cy="10668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352800" y="2819400"/>
              <a:ext cx="0" cy="1055225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2727376" y="2819400"/>
              <a:ext cx="1089074" cy="1066800"/>
              <a:chOff x="2727376" y="2819400"/>
              <a:chExt cx="1089074" cy="106680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3339737" y="2819400"/>
                <a:ext cx="476713" cy="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727376" y="3144053"/>
                <a:ext cx="625424" cy="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334584" y="3886200"/>
                <a:ext cx="476713" cy="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>
            <a:off x="558904" y="2158425"/>
            <a:ext cx="3403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สระเสียงสั้นและสระเสียงยาว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6" name="Rounded Rectangle 6"/>
          <p:cNvSpPr/>
          <p:nvPr/>
        </p:nvSpPr>
        <p:spPr>
          <a:xfrm>
            <a:off x="399639" y="1345023"/>
            <a:ext cx="1494181" cy="754841"/>
          </a:xfrm>
          <a:prstGeom prst="roundRect">
            <a:avLst/>
          </a:prstGeom>
          <a:solidFill>
            <a:srgbClr val="FF7C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เสียงสระ</a:t>
            </a:r>
            <a:endParaRPr lang="th-TH" sz="32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2789" y="2839254"/>
            <a:ext cx="2304587" cy="1066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สระแบ่งตามช่วงเวลาในการเปล่งเสียง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9639" y="4495800"/>
            <a:ext cx="2434711" cy="2209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 smtClean="0">
                <a:latin typeface="Angsana New"/>
                <a:cs typeface="Angsana New"/>
              </a:rPr>
              <a:t>•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มีที่เกิดเสียงและ</a:t>
            </a:r>
          </a:p>
          <a:p>
            <a:r>
              <a:rPr lang="th-TH" dirty="0">
                <a:latin typeface="Angsana New"/>
                <a:cs typeface="Angsana New"/>
              </a:rPr>
              <a:t> </a:t>
            </a:r>
            <a:r>
              <a:rPr lang="th-TH" dirty="0" smtClean="0">
                <a:latin typeface="Angsana New"/>
                <a:cs typeface="Angsana New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ใช้อวัยวะทำให้เกิด</a:t>
            </a:r>
          </a:p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เสียงเหมือนกัน</a:t>
            </a:r>
          </a:p>
          <a:p>
            <a:r>
              <a:rPr lang="th-TH" dirty="0" smtClean="0">
                <a:latin typeface="Angsana New"/>
                <a:cs typeface="Angsana New"/>
              </a:rPr>
              <a:t>•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ต่างกันที่ช่วงเวลา </a:t>
            </a:r>
          </a:p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ในการเปล่งเสียง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845056" y="2685247"/>
            <a:ext cx="2589711" cy="6858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สระเสียงสั้น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รัสสระ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845056" y="3752047"/>
            <a:ext cx="2589711" cy="6858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สระเสียงยาว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ทีฆสระ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786563" y="2551093"/>
            <a:ext cx="228600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/>
            <a:r>
              <a:rPr lang="th-TH" dirty="0">
                <a:latin typeface="Angsana New" pitchFamily="18" charset="-34"/>
                <a:cs typeface="Angsana New" pitchFamily="18" charset="-34"/>
              </a:rPr>
              <a:t>ใช้เวลาในการเปล่ง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เสียงน้อย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786563" y="3617893"/>
            <a:ext cx="2286000" cy="954107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/>
            <a:r>
              <a:rPr lang="th-TH" dirty="0">
                <a:latin typeface="Angsana New" pitchFamily="18" charset="-34"/>
                <a:cs typeface="Angsana New" pitchFamily="18" charset="-34"/>
              </a:rPr>
              <a:t>ใช้เวลาในการเปล่ง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เสียงนานกว่า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28" name="Group 2"/>
          <p:cNvGrpSpPr/>
          <p:nvPr/>
        </p:nvGrpSpPr>
        <p:grpSpPr>
          <a:xfrm>
            <a:off x="76200" y="71735"/>
            <a:ext cx="2421211" cy="461665"/>
            <a:chOff x="154919" y="48289"/>
            <a:chExt cx="1335901" cy="461665"/>
          </a:xfrm>
        </p:grpSpPr>
        <p:sp>
          <p:nvSpPr>
            <p:cNvPr id="30" name="Rounded Rectangle 20"/>
            <p:cNvSpPr/>
            <p:nvPr/>
          </p:nvSpPr>
          <p:spPr>
            <a:xfrm>
              <a:off x="154919" y="71438"/>
              <a:ext cx="1205770" cy="368891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39006" y="48289"/>
              <a:ext cx="12518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 smtClean="0">
                  <a:solidFill>
                    <a:srgbClr val="0909E5"/>
                  </a:solidFill>
                  <a:latin typeface="Angsana New" pitchFamily="18" charset="-34"/>
                  <a:cs typeface="Angsana New" pitchFamily="18" charset="-34"/>
                </a:rPr>
                <a:t>๑. เสียงในภาษาไทย</a:t>
              </a:r>
              <a:endParaRPr lang="th-TH" sz="2400" b="1" dirty="0">
                <a:solidFill>
                  <a:srgbClr val="0909E5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04800" y="463478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๑.๒ ชนิดและลักษณะของเสียงในภาษาไทย</a:t>
            </a:r>
            <a:endParaRPr lang="th-TH" sz="4000" b="1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40" name="Straight Connector 26"/>
          <p:cNvCxnSpPr/>
          <p:nvPr/>
        </p:nvCxnSpPr>
        <p:spPr>
          <a:xfrm>
            <a:off x="323528" y="1124744"/>
            <a:ext cx="8424936" cy="0"/>
          </a:xfrm>
          <a:prstGeom prst="line">
            <a:avLst/>
          </a:prstGeom>
          <a:ln w="38100">
            <a:solidFill>
              <a:srgbClr val="0909E5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178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 animBg="1"/>
      <p:bldP spid="3" grpId="0" animBg="1"/>
      <p:bldP spid="5" grpId="0" animBg="1"/>
      <p:bldP spid="38" grpId="0" animBg="1"/>
      <p:bldP spid="39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603" y="-58214"/>
            <a:ext cx="9297206" cy="6974428"/>
          </a:xfrm>
          <a:prstGeom prst="rect">
            <a:avLst/>
          </a:prstGeom>
        </p:spPr>
      </p:pic>
      <p:graphicFrame>
        <p:nvGraphicFramePr>
          <p:cNvPr id="6" name="ตาราง 5"/>
          <p:cNvGraphicFramePr>
            <a:graphicFrameLocks noGrp="1"/>
          </p:cNvGraphicFramePr>
          <p:nvPr>
            <p:extLst/>
          </p:nvPr>
        </p:nvGraphicFramePr>
        <p:xfrm>
          <a:off x="1295400" y="2849880"/>
          <a:ext cx="1828800" cy="3627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สระเสียงสั้น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๑.</a:t>
                      </a:r>
                      <a:r>
                        <a:rPr lang="th-TH" sz="28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อะ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๒.</a:t>
                      </a:r>
                      <a:r>
                        <a:rPr lang="th-TH" sz="28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อิ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๓. อึ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๔. อุ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๕. เอะ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๖. แอะ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ตาราง 6"/>
          <p:cNvGraphicFramePr>
            <a:graphicFrameLocks noGrp="1"/>
          </p:cNvGraphicFramePr>
          <p:nvPr>
            <p:extLst/>
          </p:nvPr>
        </p:nvGraphicFramePr>
        <p:xfrm>
          <a:off x="3124200" y="2849880"/>
          <a:ext cx="1828800" cy="3627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สระเสียงยาว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๑.</a:t>
                      </a:r>
                      <a:r>
                        <a:rPr lang="th-TH" sz="28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อา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๒.</a:t>
                      </a:r>
                      <a:r>
                        <a:rPr lang="th-TH" sz="28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อี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๓. อือ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๔. อู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๕. เอ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๖. แอ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ตาราง 7"/>
          <p:cNvGraphicFramePr>
            <a:graphicFrameLocks noGrp="1"/>
          </p:cNvGraphicFramePr>
          <p:nvPr>
            <p:extLst/>
          </p:nvPr>
        </p:nvGraphicFramePr>
        <p:xfrm>
          <a:off x="5410200" y="2849880"/>
          <a:ext cx="1828800" cy="3627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สระเสียงสั้น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๗.</a:t>
                      </a:r>
                      <a:r>
                        <a:rPr lang="th-TH" sz="28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โอะ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๘. เอาะ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๙. เออะ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๑๐. เอียะ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๑๑. เอือะ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๑๒. อัวะ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ตาราง 8"/>
          <p:cNvGraphicFramePr>
            <a:graphicFrameLocks noGrp="1"/>
          </p:cNvGraphicFramePr>
          <p:nvPr>
            <p:extLst/>
          </p:nvPr>
        </p:nvGraphicFramePr>
        <p:xfrm>
          <a:off x="7239000" y="2849880"/>
          <a:ext cx="1828800" cy="3627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สระเสียงยาว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๗.</a:t>
                      </a:r>
                      <a:r>
                        <a:rPr lang="th-TH" sz="28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โอ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๘. อ</a:t>
                      </a:r>
                      <a:r>
                        <a:rPr lang="th-TH" sz="28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อ</a:t>
                      </a:r>
                      <a:endParaRPr lang="th-TH" sz="2800" dirty="0" smtClean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๙.</a:t>
                      </a:r>
                      <a:r>
                        <a:rPr lang="th-TH" sz="28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เออ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๑๐. เอีย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๑๑. เอือ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๑๒.</a:t>
                      </a:r>
                      <a:r>
                        <a:rPr lang="th-TH" sz="28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อัว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1013" y="2209800"/>
            <a:ext cx="779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เสียงสระ ๒๔ เสียง แบ่งเป็นสระเสียงสั้นและสระเสียงยาวอย่างละ ๑๒ เสียง ดังนี้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2" name="Rounded Rectangle 6"/>
          <p:cNvSpPr/>
          <p:nvPr/>
        </p:nvSpPr>
        <p:spPr>
          <a:xfrm>
            <a:off x="399639" y="1345023"/>
            <a:ext cx="1494181" cy="754841"/>
          </a:xfrm>
          <a:prstGeom prst="roundRect">
            <a:avLst/>
          </a:prstGeom>
          <a:solidFill>
            <a:srgbClr val="FF7C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เสียงสระ</a:t>
            </a:r>
            <a:endParaRPr lang="th-TH" sz="32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26" name="Group 2"/>
          <p:cNvGrpSpPr/>
          <p:nvPr/>
        </p:nvGrpSpPr>
        <p:grpSpPr>
          <a:xfrm>
            <a:off x="76200" y="71735"/>
            <a:ext cx="2421211" cy="461665"/>
            <a:chOff x="154919" y="48289"/>
            <a:chExt cx="1335901" cy="461665"/>
          </a:xfrm>
        </p:grpSpPr>
        <p:sp>
          <p:nvSpPr>
            <p:cNvPr id="27" name="Rounded Rectangle 20"/>
            <p:cNvSpPr/>
            <p:nvPr/>
          </p:nvSpPr>
          <p:spPr>
            <a:xfrm>
              <a:off x="154919" y="71438"/>
              <a:ext cx="1205770" cy="368891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9006" y="48289"/>
              <a:ext cx="12518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 smtClean="0">
                  <a:solidFill>
                    <a:srgbClr val="0909E5"/>
                  </a:solidFill>
                  <a:latin typeface="Angsana New" pitchFamily="18" charset="-34"/>
                  <a:cs typeface="Angsana New" pitchFamily="18" charset="-34"/>
                </a:rPr>
                <a:t>๑. เสียงในภาษาไทย</a:t>
              </a:r>
              <a:endParaRPr lang="th-TH" sz="2400" b="1" dirty="0">
                <a:solidFill>
                  <a:srgbClr val="0909E5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4800" y="463478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๑.๒ ชนิดและลักษณะของเสียงในภาษาไทย</a:t>
            </a:r>
            <a:endParaRPr lang="th-TH" sz="4000" b="1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30" name="Straight Connector 26"/>
          <p:cNvCxnSpPr/>
          <p:nvPr/>
        </p:nvCxnSpPr>
        <p:spPr>
          <a:xfrm>
            <a:off x="323528" y="1124744"/>
            <a:ext cx="8424936" cy="0"/>
          </a:xfrm>
          <a:prstGeom prst="line">
            <a:avLst/>
          </a:prstGeom>
          <a:ln w="38100">
            <a:solidFill>
              <a:srgbClr val="0909E5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5" descr="U:\ลูกศรไป กลับ\Picture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89796" l="1747" r="100000">
                        <a14:foregroundMark x1="49782" y1="59184" x2="86026" y2="51020"/>
                        <a14:foregroundMark x1="63319" y1="40136" x2="73362" y2="38095"/>
                        <a14:foregroundMark x1="41485" y1="68027" x2="31441" y2="68027"/>
                        <a14:foregroundMark x1="31878" y1="64626" x2="33624" y2="87755"/>
                        <a14:foregroundMark x1="33624" y1="85714" x2="9170" y2="47619"/>
                        <a14:foregroundMark x1="8734" y1="51020" x2="31441" y2="12245"/>
                        <a14:foregroundMark x1="31878" y1="17007" x2="33624" y2="33333"/>
                        <a14:foregroundMark x1="33624" y1="29932" x2="41485" y2="29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962650"/>
            <a:ext cx="1395413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910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603" y="-58214"/>
            <a:ext cx="9297206" cy="69744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4699" y="2234625"/>
            <a:ext cx="2912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สระเดี่ยวและสระประสม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0" name="Rounded Rectangle 6"/>
          <p:cNvSpPr/>
          <p:nvPr/>
        </p:nvSpPr>
        <p:spPr>
          <a:xfrm>
            <a:off x="399639" y="1302559"/>
            <a:ext cx="1494181" cy="754841"/>
          </a:xfrm>
          <a:prstGeom prst="roundRect">
            <a:avLst/>
          </a:prstGeom>
          <a:solidFill>
            <a:srgbClr val="FF7C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เสียงสระ</a:t>
            </a:r>
            <a:endParaRPr lang="th-TH" sz="32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5009" y="3733799"/>
            <a:ext cx="2400605" cy="1219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สระแบ่งตามส่วนประกอบของเสียง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688784" y="3352799"/>
            <a:ext cx="539202" cy="2286000"/>
            <a:chOff x="2944970" y="3124200"/>
            <a:chExt cx="539202" cy="2133600"/>
          </a:xfrm>
        </p:grpSpPr>
        <p:grpSp>
          <p:nvGrpSpPr>
            <p:cNvPr id="10" name="Group 9"/>
            <p:cNvGrpSpPr/>
            <p:nvPr/>
          </p:nvGrpSpPr>
          <p:grpSpPr>
            <a:xfrm>
              <a:off x="2944970" y="3124200"/>
              <a:ext cx="331630" cy="2133600"/>
              <a:chOff x="2944970" y="3124200"/>
              <a:chExt cx="331630" cy="21336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2944970" y="4121423"/>
                <a:ext cx="304800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3276600" y="3124200"/>
                <a:ext cx="0" cy="213360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/>
            <p:cNvCxnSpPr/>
            <p:nvPr/>
          </p:nvCxnSpPr>
          <p:spPr>
            <a:xfrm>
              <a:off x="3276600" y="3124200"/>
              <a:ext cx="207572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276600" y="5257800"/>
              <a:ext cx="207572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ounded Rectangle 32">
            <a:hlinkClick r:id="rId4" action="ppaction://hlinksldjump"/>
          </p:cNvPr>
          <p:cNvSpPr/>
          <p:nvPr/>
        </p:nvSpPr>
        <p:spPr>
          <a:xfrm>
            <a:off x="3227986" y="3047999"/>
            <a:ext cx="1496414" cy="685800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สระเดี่ยว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4" name="Rounded Rectangle 33">
            <a:hlinkClick r:id="rId5" action="ppaction://hlinksldjump"/>
          </p:cNvPr>
          <p:cNvSpPr/>
          <p:nvPr/>
        </p:nvSpPr>
        <p:spPr>
          <a:xfrm>
            <a:off x="3227986" y="5295899"/>
            <a:ext cx="1496414" cy="68580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สระประสม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724400" y="2057746"/>
            <a:ext cx="4114800" cy="266630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dirty="0" smtClean="0">
              <a:solidFill>
                <a:prstClr val="black"/>
              </a:solidFill>
              <a:latin typeface="Angsana New"/>
              <a:cs typeface="Angsana New"/>
            </a:endParaRPr>
          </a:p>
          <a:p>
            <a:endParaRPr lang="th-TH" dirty="0">
              <a:solidFill>
                <a:prstClr val="black"/>
              </a:solidFill>
              <a:latin typeface="Angsana New"/>
              <a:cs typeface="Angsana New"/>
            </a:endParaRPr>
          </a:p>
          <a:p>
            <a:r>
              <a:rPr lang="th-TH" dirty="0" smtClean="0">
                <a:solidFill>
                  <a:prstClr val="black"/>
                </a:solidFill>
                <a:latin typeface="Angsana New"/>
                <a:cs typeface="Angsana New"/>
              </a:rPr>
              <a:t>• 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สระ</a:t>
            </a:r>
            <a:r>
              <a:rPr lang="th-TH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ที่เปล่งออกมาเป็นเสียง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เดียว</a:t>
            </a:r>
          </a:p>
          <a:p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•  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เกิดจาก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ลมผ่าน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เส้นเสียง 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สั่น</a:t>
            </a:r>
          </a:p>
          <a:p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สะบัด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แล้วผ่านเลยไปทางช่องปาก </a:t>
            </a:r>
            <a:endParaRPr lang="th-TH" dirty="0" smtClean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โดย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ไม่ถูก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กักที่อวัยวะ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ส่วนใด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ส่วน</a:t>
            </a:r>
          </a:p>
          <a:p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หนึ่ง 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แต่จะถูกลิ้นและริมฝีปาก ทำ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ให้ </a:t>
            </a:r>
          </a:p>
          <a:p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เกิด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เสียงในลักษณะใดลักษณะหนึ่ง </a:t>
            </a:r>
          </a:p>
          <a:p>
            <a:endParaRPr lang="th-TH" dirty="0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  <p:sp>
        <p:nvSpPr>
          <p:cNvPr id="36" name="Rounded Rectangle 35"/>
          <p:cNvSpPr/>
          <p:nvPr/>
        </p:nvSpPr>
        <p:spPr>
          <a:xfrm>
            <a:off x="4724400" y="4800599"/>
            <a:ext cx="4114800" cy="16764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prstClr val="black"/>
                </a:solidFill>
                <a:latin typeface="Angsana New"/>
                <a:cs typeface="Angsana New"/>
              </a:rPr>
              <a:t> </a:t>
            </a:r>
          </a:p>
          <a:p>
            <a:endParaRPr lang="th-TH" dirty="0">
              <a:solidFill>
                <a:prstClr val="black"/>
              </a:solidFill>
              <a:latin typeface="Angsana New"/>
              <a:cs typeface="Angsana New"/>
            </a:endParaRPr>
          </a:p>
          <a:p>
            <a:r>
              <a:rPr lang="th-TH" dirty="0" smtClean="0">
                <a:solidFill>
                  <a:prstClr val="black"/>
                </a:solidFill>
                <a:latin typeface="Angsana New"/>
                <a:cs typeface="Angsana New"/>
              </a:rPr>
              <a:t>• 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สระ</a:t>
            </a:r>
            <a:r>
              <a:rPr lang="th-TH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ที่ประกอบด้วยสระเดี่ยวสองเสียง </a:t>
            </a:r>
            <a:endParaRPr lang="th-TH" b="1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/>
            <a:r>
              <a:rPr lang="th-TH" dirty="0" smtClean="0">
                <a:solidFill>
                  <a:prstClr val="black"/>
                </a:solidFill>
                <a:latin typeface="Angsana New"/>
                <a:cs typeface="Angsana New"/>
              </a:rPr>
              <a:t>• 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ใน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การเปล่งเสียงจะใช้ลิ้นและริม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ฝีปาก</a:t>
            </a:r>
          </a:p>
          <a:p>
            <a:pPr algn="thaiDist"/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ทำ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ให้เกิดเสียงร่วมกันสองลักษณะ</a:t>
            </a:r>
          </a:p>
          <a:p>
            <a:endParaRPr lang="th-TH" dirty="0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  <p:grpSp>
        <p:nvGrpSpPr>
          <p:cNvPr id="23" name="Group 2"/>
          <p:cNvGrpSpPr/>
          <p:nvPr/>
        </p:nvGrpSpPr>
        <p:grpSpPr>
          <a:xfrm>
            <a:off x="76200" y="71735"/>
            <a:ext cx="2421211" cy="461665"/>
            <a:chOff x="154919" y="48289"/>
            <a:chExt cx="1335901" cy="461665"/>
          </a:xfrm>
        </p:grpSpPr>
        <p:sp>
          <p:nvSpPr>
            <p:cNvPr id="24" name="Rounded Rectangle 20"/>
            <p:cNvSpPr/>
            <p:nvPr/>
          </p:nvSpPr>
          <p:spPr>
            <a:xfrm>
              <a:off x="154919" y="71438"/>
              <a:ext cx="1205770" cy="368891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9006" y="48289"/>
              <a:ext cx="12518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 smtClean="0">
                  <a:solidFill>
                    <a:srgbClr val="0909E5"/>
                  </a:solidFill>
                  <a:latin typeface="Angsana New" pitchFamily="18" charset="-34"/>
                  <a:cs typeface="Angsana New" pitchFamily="18" charset="-34"/>
                </a:rPr>
                <a:t>๑. เสียงในภาษาไทย</a:t>
              </a:r>
              <a:endParaRPr lang="th-TH" sz="2400" b="1" dirty="0">
                <a:solidFill>
                  <a:srgbClr val="0909E5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04800" y="463478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๑.๒ ชนิดและลักษณะของเสียงในภาษาไทย</a:t>
            </a:r>
            <a:endParaRPr lang="th-TH" sz="4000" b="1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38" name="Straight Connector 26"/>
          <p:cNvCxnSpPr/>
          <p:nvPr/>
        </p:nvCxnSpPr>
        <p:spPr>
          <a:xfrm>
            <a:off x="323528" y="1124744"/>
            <a:ext cx="8424936" cy="0"/>
          </a:xfrm>
          <a:prstGeom prst="line">
            <a:avLst/>
          </a:prstGeom>
          <a:ln w="38100">
            <a:solidFill>
              <a:srgbClr val="0909E5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7C-E4BF-4498-8C08-2A02D05C519D}" type="slidenum">
              <a:rPr lang="th-TH" smtClean="0"/>
              <a:pPr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71440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 animBg="1"/>
      <p:bldP spid="3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603" y="-58214"/>
            <a:ext cx="9297206" cy="6974428"/>
          </a:xfrm>
          <a:prstGeom prst="rect">
            <a:avLst/>
          </a:prstGeom>
        </p:spPr>
      </p:pic>
      <p:graphicFrame>
        <p:nvGraphicFramePr>
          <p:cNvPr id="5" name="ตาราง 4"/>
          <p:cNvGraphicFramePr>
            <a:graphicFrameLocks noGrp="1"/>
          </p:cNvGraphicFramePr>
          <p:nvPr>
            <p:extLst/>
          </p:nvPr>
        </p:nvGraphicFramePr>
        <p:xfrm>
          <a:off x="5373257" y="2872129"/>
          <a:ext cx="1497806" cy="28424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7806"/>
              </a:tblGrid>
              <a:tr h="769771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cs typeface="+mj-cs"/>
                        </a:rPr>
                        <a:t>สระเสียงสั้น</a:t>
                      </a:r>
                      <a:endParaRPr lang="th-TH" sz="28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anchor="ctr"/>
                </a:tc>
              </a:tr>
              <a:tr h="507482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cs typeface="+mj-cs"/>
                        </a:rPr>
                        <a:t>อะ</a:t>
                      </a:r>
                      <a:endParaRPr lang="th-TH" sz="28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</a:tr>
              <a:tr h="507482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cs typeface="+mj-cs"/>
                        </a:rPr>
                        <a:t>อุ</a:t>
                      </a:r>
                      <a:endParaRPr lang="th-TH" sz="28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</a:tr>
              <a:tr h="507482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cs typeface="+mj-cs"/>
                        </a:rPr>
                        <a:t>โอะ</a:t>
                      </a:r>
                      <a:endParaRPr lang="th-TH" sz="28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</a:tr>
              <a:tr h="507482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cs typeface="+mj-cs"/>
                        </a:rPr>
                        <a:t>เอาะ</a:t>
                      </a:r>
                      <a:endParaRPr lang="th-TH" sz="28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9043" y="2133600"/>
            <a:ext cx="182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ตัวอย่างสระเดี่ยว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3" name="Rounded Rectangle 6"/>
          <p:cNvSpPr/>
          <p:nvPr/>
        </p:nvSpPr>
        <p:spPr>
          <a:xfrm>
            <a:off x="399639" y="1302559"/>
            <a:ext cx="1494181" cy="754841"/>
          </a:xfrm>
          <a:prstGeom prst="roundRect">
            <a:avLst/>
          </a:prstGeom>
          <a:solidFill>
            <a:srgbClr val="FF7C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เสียงสระ</a:t>
            </a:r>
            <a:endParaRPr lang="th-TH" sz="32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316646" y="2895599"/>
          <a:ext cx="1618211" cy="33275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18211"/>
              </a:tblGrid>
              <a:tr h="736755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cs typeface="+mj-cs"/>
                        </a:rPr>
                        <a:t>สระเสียงสั้น</a:t>
                      </a:r>
                      <a:endParaRPr lang="th-TH" sz="28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anchor="ctr"/>
                </a:tc>
              </a:tr>
              <a:tr h="459449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cs typeface="+mj-cs"/>
                        </a:rPr>
                        <a:t>อิ</a:t>
                      </a:r>
                      <a:endParaRPr lang="th-TH" sz="28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</a:tr>
              <a:tr h="459449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cs typeface="+mj-cs"/>
                        </a:rPr>
                        <a:t>เอะ</a:t>
                      </a:r>
                      <a:endParaRPr lang="th-TH" sz="28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</a:tr>
              <a:tr h="459449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cs typeface="+mj-cs"/>
                        </a:rPr>
                        <a:t>แอะ</a:t>
                      </a:r>
                      <a:endParaRPr lang="th-TH" sz="28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</a:tr>
              <a:tr h="459449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cs typeface="+mj-cs"/>
                        </a:rPr>
                        <a:t>อึ</a:t>
                      </a:r>
                      <a:endParaRPr lang="th-TH" sz="28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</a:tr>
              <a:tr h="459449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cs typeface="+mj-cs"/>
                        </a:rPr>
                        <a:t>เออะ</a:t>
                      </a:r>
                      <a:endParaRPr lang="th-TH" sz="28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946746" y="2895600"/>
          <a:ext cx="1618211" cy="33328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18211"/>
              </a:tblGrid>
              <a:tr h="742022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cs typeface="+mj-cs"/>
                        </a:rPr>
                        <a:t>สระเสียงยาว</a:t>
                      </a:r>
                      <a:endParaRPr lang="th-TH" sz="28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anchor="ctr"/>
                </a:tc>
              </a:tr>
              <a:tr h="508749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cs typeface="+mj-cs"/>
                        </a:rPr>
                        <a:t>อี</a:t>
                      </a:r>
                      <a:endParaRPr lang="th-TH" sz="28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</a:tr>
              <a:tr h="508749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cs typeface="+mj-cs"/>
                        </a:rPr>
                        <a:t>เอ</a:t>
                      </a:r>
                      <a:endParaRPr lang="th-TH" sz="28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</a:tr>
              <a:tr h="508749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cs typeface="+mj-cs"/>
                        </a:rPr>
                        <a:t>แอ</a:t>
                      </a:r>
                      <a:endParaRPr lang="th-TH" sz="28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</a:tr>
              <a:tr h="508749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cs typeface="+mj-cs"/>
                        </a:rPr>
                        <a:t>อือ</a:t>
                      </a:r>
                      <a:endParaRPr lang="th-TH" sz="28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</a:tr>
              <a:tr h="508749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cs typeface="+mj-cs"/>
                        </a:rPr>
                        <a:t>เออ</a:t>
                      </a:r>
                      <a:endParaRPr lang="th-TH" sz="28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5" name="Group 2"/>
          <p:cNvGrpSpPr/>
          <p:nvPr/>
        </p:nvGrpSpPr>
        <p:grpSpPr>
          <a:xfrm>
            <a:off x="76200" y="71735"/>
            <a:ext cx="2421211" cy="461665"/>
            <a:chOff x="154919" y="48289"/>
            <a:chExt cx="1335901" cy="461665"/>
          </a:xfrm>
        </p:grpSpPr>
        <p:sp>
          <p:nvSpPr>
            <p:cNvPr id="16" name="Rounded Rectangle 20"/>
            <p:cNvSpPr/>
            <p:nvPr/>
          </p:nvSpPr>
          <p:spPr>
            <a:xfrm>
              <a:off x="154919" y="71438"/>
              <a:ext cx="1205770" cy="368891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9006" y="48289"/>
              <a:ext cx="12518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 smtClean="0">
                  <a:solidFill>
                    <a:srgbClr val="0909E5"/>
                  </a:solidFill>
                  <a:latin typeface="Angsana New" pitchFamily="18" charset="-34"/>
                  <a:cs typeface="Angsana New" pitchFamily="18" charset="-34"/>
                </a:rPr>
                <a:t>๑. เสียงในภาษาไทย</a:t>
              </a:r>
              <a:endParaRPr lang="th-TH" sz="2400" b="1" dirty="0">
                <a:solidFill>
                  <a:srgbClr val="0909E5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04800" y="463478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๑.๒ ชนิดและลักษณะของเสียงในภาษาไทย</a:t>
            </a:r>
            <a:endParaRPr lang="th-TH" sz="4000" b="1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25" name="Straight Connector 26"/>
          <p:cNvCxnSpPr/>
          <p:nvPr/>
        </p:nvCxnSpPr>
        <p:spPr>
          <a:xfrm>
            <a:off x="323528" y="1124744"/>
            <a:ext cx="8424936" cy="0"/>
          </a:xfrm>
          <a:prstGeom prst="line">
            <a:avLst/>
          </a:prstGeom>
          <a:ln w="38100">
            <a:solidFill>
              <a:srgbClr val="0909E5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ตาราง 4"/>
          <p:cNvGraphicFramePr>
            <a:graphicFrameLocks noGrp="1"/>
          </p:cNvGraphicFramePr>
          <p:nvPr>
            <p:extLst/>
          </p:nvPr>
        </p:nvGraphicFramePr>
        <p:xfrm>
          <a:off x="6881948" y="2869474"/>
          <a:ext cx="1497806" cy="28424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7806"/>
              </a:tblGrid>
              <a:tr h="769771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cs typeface="+mj-cs"/>
                        </a:rPr>
                        <a:t>สระเสียงยาว</a:t>
                      </a:r>
                      <a:endParaRPr lang="th-TH" sz="28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</a:tr>
              <a:tr h="507482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cs typeface="+mj-cs"/>
                        </a:rPr>
                        <a:t>อา</a:t>
                      </a:r>
                      <a:endParaRPr lang="th-TH" sz="28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solidFill>
                      <a:srgbClr val="FCDDCF"/>
                    </a:solidFill>
                  </a:tcPr>
                </a:tc>
              </a:tr>
              <a:tr h="507482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cs typeface="+mj-cs"/>
                        </a:rPr>
                        <a:t>อู</a:t>
                      </a:r>
                      <a:endParaRPr lang="th-TH" sz="28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</a:tr>
              <a:tr h="507482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cs typeface="+mj-cs"/>
                        </a:rPr>
                        <a:t>โอ</a:t>
                      </a:r>
                      <a:endParaRPr lang="th-TH" sz="28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solidFill>
                      <a:srgbClr val="FCDDCF"/>
                    </a:solidFill>
                  </a:tcPr>
                </a:tc>
              </a:tr>
              <a:tr h="507482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cs typeface="+mj-cs"/>
                        </a:rPr>
                        <a:t>ออ</a:t>
                      </a:r>
                      <a:endParaRPr lang="th-TH" sz="28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905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 animBg="1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2342</TotalTime>
  <Words>2213</Words>
  <Application>Microsoft Office PowerPoint</Application>
  <PresentationFormat>On-screen Show (4:3)</PresentationFormat>
  <Paragraphs>617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Arm</dc:creator>
  <cp:lastModifiedBy>Administrator</cp:lastModifiedBy>
  <cp:revision>115</cp:revision>
  <dcterms:created xsi:type="dcterms:W3CDTF">2016-02-07T13:21:14Z</dcterms:created>
  <dcterms:modified xsi:type="dcterms:W3CDTF">2018-06-05T07:18:18Z</dcterms:modified>
</cp:coreProperties>
</file>