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76" r:id="rId4"/>
    <p:sldId id="277" r:id="rId5"/>
    <p:sldId id="278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78F1-9228-418C-B98E-AF4859F0D2FA}" type="datetimeFigureOut">
              <a:rPr lang="th-TH" smtClean="0"/>
              <a:t>11/05/61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9EABB-FBAF-42E0-8A6B-19836BD8C2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8924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78F1-9228-418C-B98E-AF4859F0D2FA}" type="datetimeFigureOut">
              <a:rPr lang="th-TH" smtClean="0"/>
              <a:t>11/05/61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9EABB-FBAF-42E0-8A6B-19836BD8C2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5513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78F1-9228-418C-B98E-AF4859F0D2FA}" type="datetimeFigureOut">
              <a:rPr lang="th-TH" smtClean="0"/>
              <a:t>11/05/61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9EABB-FBAF-42E0-8A6B-19836BD8C2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59772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78F1-9228-418C-B98E-AF4859F0D2FA}" type="datetimeFigureOut">
              <a:rPr lang="th-TH" smtClean="0"/>
              <a:t>11/05/61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9EABB-FBAF-42E0-8A6B-19836BD8C2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728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78F1-9228-418C-B98E-AF4859F0D2FA}" type="datetimeFigureOut">
              <a:rPr lang="th-TH" smtClean="0"/>
              <a:t>11/05/61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9EABB-FBAF-42E0-8A6B-19836BD8C2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52982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78F1-9228-418C-B98E-AF4859F0D2FA}" type="datetimeFigureOut">
              <a:rPr lang="th-TH" smtClean="0"/>
              <a:t>11/05/61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9EABB-FBAF-42E0-8A6B-19836BD8C2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963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78F1-9228-418C-B98E-AF4859F0D2FA}" type="datetimeFigureOut">
              <a:rPr lang="th-TH" smtClean="0"/>
              <a:t>11/05/61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9EABB-FBAF-42E0-8A6B-19836BD8C2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2344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78F1-9228-418C-B98E-AF4859F0D2FA}" type="datetimeFigureOut">
              <a:rPr lang="th-TH" smtClean="0"/>
              <a:t>11/05/61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9EABB-FBAF-42E0-8A6B-19836BD8C2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94591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78F1-9228-418C-B98E-AF4859F0D2FA}" type="datetimeFigureOut">
              <a:rPr lang="th-TH" smtClean="0"/>
              <a:t>11/05/61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9EABB-FBAF-42E0-8A6B-19836BD8C2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052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78F1-9228-418C-B98E-AF4859F0D2FA}" type="datetimeFigureOut">
              <a:rPr lang="th-TH" smtClean="0"/>
              <a:t>11/05/61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9EABB-FBAF-42E0-8A6B-19836BD8C2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854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78F1-9228-418C-B98E-AF4859F0D2FA}" type="datetimeFigureOut">
              <a:rPr lang="th-TH" smtClean="0"/>
              <a:t>11/05/61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9EABB-FBAF-42E0-8A6B-19836BD8C2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86758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E78F1-9228-418C-B98E-AF4859F0D2FA}" type="datetimeFigureOut">
              <a:rPr lang="th-TH" smtClean="0"/>
              <a:t>11/05/61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9EABB-FBAF-42E0-8A6B-19836BD8C2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9449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57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7772400" cy="1470025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th-TH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โคลนติดล้อ ตอน ความนิยมเป็นเสมียน</a:t>
            </a:r>
            <a:endParaRPr lang="th-TH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809" y="2052040"/>
            <a:ext cx="5256584" cy="36212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2367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57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470025"/>
          </a:xfrm>
        </p:spPr>
        <p:txBody>
          <a:bodyPr/>
          <a:lstStyle/>
          <a:p>
            <a:r>
              <a:rPr lang="th-TH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ลักษณะการตั้งชื่อเรื่อง</a:t>
            </a:r>
            <a:endParaRPr lang="th-TH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2204864"/>
            <a:ext cx="7200800" cy="343393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	ลักษณะการตั้งชื่อเรื่อง เป็นการตั้งชื่อโดยใช้ ภาพพจน์ แบบ อุปลักษณ์</a:t>
            </a:r>
          </a:p>
          <a:p>
            <a:pPr algn="l"/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อุปมา</a:t>
            </a:r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คือ การเปรียบเทียบสิ่งหนึ่งว่าเหมือนกับอีกสิ่งหนึ่ง</a:t>
            </a:r>
          </a:p>
          <a:p>
            <a:pPr algn="l"/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	</a:t>
            </a:r>
            <a:r>
              <a:rPr lang="th-TH" i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• คล้าย เท่า เหมือน เฉก เช่น พ่าง  ดุจ ดัง ดั่ง ประดุจ ราว </a:t>
            </a:r>
            <a:br>
              <a:rPr lang="th-TH" i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i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ราวกับ เสมือน </a:t>
            </a:r>
          </a:p>
          <a:p>
            <a:pPr algn="l"/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	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อุปลักษณ์ </a:t>
            </a:r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คือ การเปรียบว่าสิ่งหนึ่งเป็นอีกสิ่งหนึ่ง</a:t>
            </a:r>
          </a:p>
          <a:p>
            <a:pPr algn="l"/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	</a:t>
            </a:r>
            <a:r>
              <a:rPr lang="th-TH" i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• คือ เป็น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8678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57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404664"/>
            <a:ext cx="7772400" cy="1470025"/>
          </a:xfrm>
        </p:spPr>
        <p:txBody>
          <a:bodyPr/>
          <a:lstStyle/>
          <a:p>
            <a:r>
              <a:rPr lang="th-TH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ลักษณะการตั้งชื่อเรื่อง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2060848"/>
            <a:ext cx="7160840" cy="2304256"/>
          </a:xfrm>
        </p:spPr>
        <p:txBody>
          <a:bodyPr>
            <a:normAutofit/>
          </a:bodyPr>
          <a:lstStyle/>
          <a:p>
            <a:pPr algn="l"/>
            <a:r>
              <a:rPr lang="th-TH" sz="3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ความหมายแฝงในการตั้งชื่อเรื่อง </a:t>
            </a:r>
          </a:p>
          <a:p>
            <a:pPr algn="l"/>
            <a:r>
              <a:rPr lang="th-TH" sz="3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	</a:t>
            </a:r>
            <a:r>
              <a:rPr lang="th-TH" sz="30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โคลน</a:t>
            </a:r>
            <a:r>
              <a:rPr lang="th-TH" sz="3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คือ ... (</a:t>
            </a:r>
            <a:r>
              <a:rPr lang="en-US" sz="3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Clogs) </a:t>
            </a:r>
            <a:r>
              <a:rPr lang="th-TH" sz="3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ปัญหาและอุปสรรคที่กีดขวาง</a:t>
            </a:r>
            <a:br>
              <a:rPr lang="th-TH" sz="3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3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ความเจริญของชาติ </a:t>
            </a:r>
          </a:p>
          <a:p>
            <a:pPr algn="l"/>
            <a:r>
              <a:rPr lang="th-TH" sz="3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	</a:t>
            </a:r>
            <a:r>
              <a:rPr lang="th-TH" sz="30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ล้อ</a:t>
            </a:r>
            <a:r>
              <a:rPr lang="th-TH" sz="3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คือ ... (</a:t>
            </a:r>
            <a:r>
              <a:rPr lang="en-US" sz="3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Wheels) </a:t>
            </a:r>
            <a:r>
              <a:rPr lang="th-TH" sz="3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ชาติสยาม/บ้านเมือง (ประเทศไทย)</a:t>
            </a:r>
          </a:p>
          <a:p>
            <a:endParaRPr lang="th-TH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58" y="4308420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033" y="4308420"/>
            <a:ext cx="2428875" cy="18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486" y="4394145"/>
            <a:ext cx="2667000" cy="1714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816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57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690" y="404664"/>
            <a:ext cx="7772400" cy="1470025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th-TH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เนื้อเรื่อง</a:t>
            </a:r>
            <a:endParaRPr lang="th-TH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2204864"/>
            <a:ext cx="7560840" cy="3433936"/>
          </a:xfrm>
        </p:spPr>
        <p:txBody>
          <a:bodyPr>
            <a:normAutofit/>
          </a:bodyPr>
          <a:lstStyle/>
          <a:p>
            <a:pPr algn="l"/>
            <a:r>
              <a:rPr lang="th-TH" sz="30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     </a:t>
            </a:r>
            <a:r>
              <a:rPr lang="th-TH" sz="3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ตัวเนื้อเรื่อง พระราชนิพนธ์เป็นประเภทบทความ มีทั้ง หมด ๑๒ บท และบทที่ ๑๒ </a:t>
            </a:r>
            <a:r>
              <a:rPr lang="th-TH" sz="30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จบด้วยกาพย์ยานี ๑๑ จำนวน ๔ บท </a:t>
            </a:r>
            <a:r>
              <a:rPr lang="th-TH" sz="3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เพื่อปลุกใจให้ คนไทยรักชาติ รักความเป็นไทย  ชี้ให้คนไทยได้เห็นข้อบกพร่องของ ตนเอง</a:t>
            </a:r>
            <a:br>
              <a:rPr lang="th-TH" sz="3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3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ที่ทำให้ประเทศไทยเจริญก้าวหน้าช้ากว่าที่ควร เป็น</a:t>
            </a:r>
            <a:br>
              <a:rPr lang="th-TH" sz="3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3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	ตอนจบของบทที่ ๑๒ ของเรื่อง "โคลนติดล้อ"  ยังเตือนจิตสำนึกของคนไทยให้ภูมิใจในประเทศของตนด้วย</a:t>
            </a:r>
            <a:endParaRPr lang="th-TH" sz="3000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7262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57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1700808"/>
            <a:ext cx="7126560" cy="4464496"/>
          </a:xfrm>
        </p:spPr>
        <p:txBody>
          <a:bodyPr>
            <a:noAutofit/>
          </a:bodyPr>
          <a:lstStyle/>
          <a:p>
            <a:pPr algn="l"/>
            <a:r>
              <a:rPr lang="th-TH" sz="3200" b="1" dirty="0" smtClean="0"/>
              <a:t>	</a:t>
            </a: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</a:rPr>
              <a:t>สหายเอยจงเงยหน้า 	และเปิดตาพินิจดู</a:t>
            </a:r>
            <a:br>
              <a:rPr lang="th-TH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</a:rPr>
              <a:t>เผยม่านพะพานอยู่		กำบังเนตรบ่เห็นไกล </a:t>
            </a:r>
            <a:br>
              <a:rPr lang="th-TH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</a:rPr>
              <a:t>เปิดม่านแลมองเถิด 		จะเกิดความประโมทย์ใจ</a:t>
            </a:r>
            <a:br>
              <a:rPr lang="th-TH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</a:rPr>
              <a:t>เห็นแคว้นและแดนไทย 		ประเสริฐแสนดังแดนสรวง </a:t>
            </a:r>
            <a:br>
              <a:rPr lang="th-TH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</a:rPr>
              <a:t>หวังใดจะได้สม 			เสวยรมยะแดดวง</a:t>
            </a:r>
            <a:br>
              <a:rPr lang="th-TH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</a:rPr>
              <a:t>เพ็ญอิสสะโรปวง 		ประชาเปรมเกษม</a:t>
            </a:r>
            <a:r>
              <a:rPr lang="th-TH" sz="3200" b="1" dirty="0" err="1" smtClean="0">
                <a:solidFill>
                  <a:schemeClr val="tx2">
                    <a:lumMod val="75000"/>
                  </a:schemeClr>
                </a:solidFill>
              </a:rPr>
              <a:t>สานต์</a:t>
            </a: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br>
              <a:rPr lang="th-TH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</a:rPr>
              <a:t>ซื่อตรงและจงรัก 		ผดุงศักดิภูบาล</a:t>
            </a:r>
            <a:br>
              <a:rPr lang="th-TH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</a:rPr>
              <a:t>เพื่อทรงดำรงนาน 		</a:t>
            </a:r>
            <a:r>
              <a:rPr lang="th-TH" sz="3200" b="1" dirty="0" err="1" smtClean="0">
                <a:solidFill>
                  <a:schemeClr val="tx2">
                    <a:lumMod val="75000"/>
                  </a:schemeClr>
                </a:solidFill>
              </a:rPr>
              <a:t>อิศเรศร์</a:t>
            </a: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</a:rPr>
              <a:t>ประเทศสยาม</a:t>
            </a:r>
            <a:r>
              <a:rPr lang="th-TH" sz="32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th-TH" sz="32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th-TH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55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57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/>
          <a:lstStyle/>
          <a:p>
            <a:r>
              <a:rPr lang="th-TH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ใจความของเรื่อง </a:t>
            </a:r>
            <a:endParaRPr lang="th-TH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2060848"/>
            <a:ext cx="7200800" cy="1728192"/>
          </a:xfrm>
        </p:spPr>
        <p:txBody>
          <a:bodyPr/>
          <a:lstStyle/>
          <a:p>
            <a:pPr algn="l"/>
            <a:r>
              <a:rPr lang="th-TH" dirty="0" smtClean="0">
                <a:cs typeface="+mj-cs"/>
              </a:rPr>
              <a:t>	</a:t>
            </a:r>
            <a:r>
              <a:rPr lang="th-TH" sz="3000" dirty="0" smtClean="0">
                <a:solidFill>
                  <a:srgbClr val="002060"/>
                </a:solidFill>
                <a:cs typeface="+mj-cs"/>
              </a:rPr>
              <a:t>เรื่องนี้ชี้ให้เห็นถึงข้อบกพร่องของคนไทย ๑๒ ประการ</a:t>
            </a:r>
            <a:br>
              <a:rPr lang="th-TH" sz="3000" dirty="0" smtClean="0">
                <a:solidFill>
                  <a:srgbClr val="002060"/>
                </a:solidFill>
                <a:cs typeface="+mj-cs"/>
              </a:rPr>
            </a:br>
            <a:r>
              <a:rPr lang="th-TH" sz="3000" dirty="0" smtClean="0">
                <a:solidFill>
                  <a:srgbClr val="002060"/>
                </a:solidFill>
                <a:cs typeface="+mj-cs"/>
              </a:rPr>
              <a:t>ที่เปรียบเป็นโคลนติดล้อหรือปัญหาที่ทำให้ประเทศชาติก้าวไปสู่ความเจริญได้ช้าลง</a:t>
            </a:r>
            <a:endParaRPr lang="th-TH" sz="3000" dirty="0">
              <a:solidFill>
                <a:srgbClr val="002060"/>
              </a:solidFill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296" y="3708517"/>
            <a:ext cx="3005449" cy="19927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068960"/>
            <a:ext cx="3231761" cy="19496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265" y="4809054"/>
            <a:ext cx="3206043" cy="17844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5490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57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690" y="764704"/>
            <a:ext cx="7772400" cy="722511"/>
          </a:xfrm>
        </p:spPr>
        <p:txBody>
          <a:bodyPr>
            <a:normAutofit/>
          </a:bodyPr>
          <a:lstStyle/>
          <a:p>
            <a:r>
              <a:rPr lang="th-TH" sz="2800" b="1" dirty="0" smtClean="0">
                <a:solidFill>
                  <a:srgbClr val="FF0000"/>
                </a:solidFill>
              </a:rPr>
              <a:t>โคลนติดล้อมีทั้งหมด ๑๒ ตอน ซึ่งเปรียบเป็นโคลน ๑๒ ก้อน ดังนี้</a:t>
            </a:r>
            <a:endParaRPr lang="th-TH" sz="2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988840"/>
            <a:ext cx="7416824" cy="3456384"/>
          </a:xfrm>
        </p:spPr>
        <p:txBody>
          <a:bodyPr>
            <a:noAutofit/>
          </a:bodyPr>
          <a:lstStyle/>
          <a:p>
            <a:pPr algn="l"/>
            <a:r>
              <a:rPr lang="th-TH" sz="28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๑. การเอาอย่างโดยไม่ตริตรอง 	๗. ความจนไม่จริง </a:t>
            </a:r>
          </a:p>
          <a:p>
            <a:pPr algn="l"/>
            <a:r>
              <a:rPr lang="th-TH" sz="28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๒. การทำตนให้ ต่ำต้อย 		๘. แต่งงานชั่วคราว </a:t>
            </a:r>
          </a:p>
          <a:p>
            <a:pPr algn="l"/>
            <a:r>
              <a:rPr lang="th-TH" sz="28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๓. การบูชาหนังสือจนเกินเหตุ 	๙. ความไม่รับผิดชอบของบิดามารดา</a:t>
            </a:r>
          </a:p>
          <a:p>
            <a:pPr algn="l"/>
            <a:r>
              <a:rPr lang="th-TH" sz="28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๔. ความนิยมเป็นเสมียน 	</a:t>
            </a:r>
            <a:r>
              <a:rPr lang="th-TH" sz="28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	๑๐. การค้าหญิงสาว </a:t>
            </a:r>
          </a:p>
          <a:p>
            <a:pPr algn="l"/>
            <a:r>
              <a:rPr lang="th-TH" sz="28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๕. ความเห็นผิด 			๑๑. ความหยุมหยิม </a:t>
            </a:r>
          </a:p>
          <a:p>
            <a:pPr algn="l"/>
            <a:r>
              <a:rPr lang="th-TH" sz="28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๖. ถือเกียรติยศไม่มีมูล		๑๒. หลักฐานไม่มั่นคง</a:t>
            </a:r>
          </a:p>
          <a:p>
            <a:pPr algn="l"/>
            <a:r>
              <a:rPr lang="th-TH" sz="28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</a:t>
            </a:r>
            <a:endParaRPr lang="th-TH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98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57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/>
          <a:lstStyle/>
          <a:p>
            <a:r>
              <a:rPr lang="th-TH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ข้อความชวนคิดในเรื่อง</a:t>
            </a:r>
            <a:endParaRPr lang="th-TH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492896"/>
            <a:ext cx="6944816" cy="2088232"/>
          </a:xfrm>
        </p:spPr>
        <p:txBody>
          <a:bodyPr>
            <a:normAutofit lnSpcReduction="10000"/>
          </a:bodyPr>
          <a:lstStyle/>
          <a:p>
            <a:pPr algn="l"/>
            <a:r>
              <a:rPr lang="th-TH" dirty="0" smtClean="0"/>
              <a:t>	</a:t>
            </a:r>
            <a:r>
              <a:rPr lang="th-TH" dirty="0" smtClean="0">
                <a:solidFill>
                  <a:srgbClr val="FF0000"/>
                </a:solidFill>
              </a:rPr>
              <a:t> 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“เพราะฉะนั้นท่านจะไม่ช่วยกันในทางนี้บ้างหรือ”</a:t>
            </a:r>
            <a:r>
              <a:rPr lang="th-TH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algn="l"/>
            <a:r>
              <a:rPr lang="th-TH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	</a:t>
            </a:r>
          </a:p>
          <a:p>
            <a:pPr algn="l"/>
            <a:r>
              <a:rPr lang="th-TH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กระตุ้นความคิดของผู้อ่านเพื่อให้ผู้อ่านตระหนักถึงปัญหาและร่วมกันแก้ปัญหา</a:t>
            </a:r>
          </a:p>
          <a:p>
            <a:pPr algn="l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6289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57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690" y="404664"/>
            <a:ext cx="7772400" cy="147002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th-TH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ความโดดเด่นของงานเขียนเรื่อง </a:t>
            </a:r>
            <a:endParaRPr lang="th-TH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800800" cy="3361928"/>
          </a:xfrm>
        </p:spPr>
        <p:txBody>
          <a:bodyPr>
            <a:normAutofit fontScale="92500"/>
          </a:bodyPr>
          <a:lstStyle/>
          <a:p>
            <a:pPr algn="l"/>
            <a:r>
              <a:rPr lang="th-TH" dirty="0" smtClean="0"/>
              <a:t> </a:t>
            </a:r>
            <a:r>
              <a:rPr lang="th-TH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“โคลนติดล้อ ตอนความนิยมเป็นเสมียน”</a:t>
            </a:r>
          </a:p>
          <a:p>
            <a:pPr algn="l"/>
            <a:r>
              <a:rPr lang="th-TH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	มีสำนวนคมคาย อ่านเข้าใจง่าย ซึ่งมีดีในการเขียน </a:t>
            </a:r>
            <a:br>
              <a:rPr lang="th-TH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๓ ประการ ได้แก่ </a:t>
            </a:r>
          </a:p>
          <a:p>
            <a:pPr algn="l"/>
            <a:r>
              <a:rPr lang="th-TH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		</a:t>
            </a:r>
            <a:r>
              <a:rPr lang="th-TH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๑. เอกภาพ (</a:t>
            </a:r>
            <a:r>
              <a:rPr lang="en-US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Unity) 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		</a:t>
            </a:r>
            <a:r>
              <a:rPr lang="th-TH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๒. สัมพันธภาพ (</a:t>
            </a:r>
            <a:r>
              <a:rPr lang="en-US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Relation) 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		</a:t>
            </a:r>
            <a:r>
              <a:rPr lang="th-TH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๓. สา</a:t>
            </a:r>
            <a:r>
              <a:rPr lang="th-TH" dirty="0" err="1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รัตถ</a:t>
            </a:r>
            <a:r>
              <a:rPr lang="th-TH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ภาพ (น้ำหนักของเรื่อง </a:t>
            </a:r>
            <a:r>
              <a:rPr lang="en-US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Essentiality)</a:t>
            </a:r>
          </a:p>
          <a:p>
            <a:pPr algn="l"/>
            <a:endParaRPr lang="th-TH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00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57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548681"/>
            <a:ext cx="7772400" cy="1008112"/>
          </a:xfrm>
        </p:spPr>
        <p:txBody>
          <a:bodyPr/>
          <a:lstStyle/>
          <a:p>
            <a:r>
              <a:rPr lang="th-TH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คุณค่าและข้อคิดของเรื่อง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2060848"/>
            <a:ext cx="7200800" cy="3960440"/>
          </a:xfrm>
        </p:spPr>
        <p:txBody>
          <a:bodyPr>
            <a:normAutofit/>
          </a:bodyPr>
          <a:lstStyle/>
          <a:p>
            <a:pPr algn="l"/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 	</a:t>
            </a:r>
            <a:r>
              <a:rPr lang="th-TH" sz="28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๑. เป็นตัวอย่างบทความที่ทรงคุณค่าเหนือกาลเวลา (ทันสมัย)</a:t>
            </a:r>
          </a:p>
          <a:p>
            <a:pPr algn="l"/>
            <a:r>
              <a:rPr lang="th-TH" sz="28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	๒. การตั้งชื่อบทความนี้มีความหมายคมคาย โดยการใช้ภาพพจน์ประเภทอุปลักษณ์</a:t>
            </a:r>
          </a:p>
          <a:p>
            <a:pPr algn="l"/>
            <a:r>
              <a:rPr lang="th-TH" sz="28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	๓. เสนอข้อคิดเกี่ยวกับปัญหาบ้านเมืองในเรื่องค่านิยม (การรับราชการ) ที่เป็นอุปสรรคทำให้ ประเทศเจริญได้ช้า</a:t>
            </a:r>
          </a:p>
          <a:p>
            <a:pPr algn="l"/>
            <a:r>
              <a:rPr lang="th-TH" sz="28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	๔.ให้แนวคิดว่าอาชีพอื่นก็สามารถทำประโยชน์ให้แก่ประเทศชาติได้</a:t>
            </a:r>
          </a:p>
        </p:txBody>
      </p:sp>
    </p:spTree>
    <p:extLst>
      <p:ext uri="{BB962C8B-B14F-4D97-AF65-F5344CB8AC3E}">
        <p14:creationId xmlns:p14="http://schemas.microsoft.com/office/powerpoint/2010/main" val="373310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57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548681"/>
            <a:ext cx="7772400" cy="1008112"/>
          </a:xfrm>
        </p:spPr>
        <p:txBody>
          <a:bodyPr/>
          <a:lstStyle/>
          <a:p>
            <a:r>
              <a:rPr lang="th-TH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คุณค่าและข้อคิดของเรื่อง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2060848"/>
            <a:ext cx="7200800" cy="3960440"/>
          </a:xfrm>
        </p:spPr>
        <p:txBody>
          <a:bodyPr>
            <a:normAutofit/>
          </a:bodyPr>
          <a:lstStyle/>
          <a:p>
            <a:pPr algn="l"/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 	</a:t>
            </a:r>
            <a:r>
              <a:rPr lang="th-TH" sz="28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๕. วิธีการแต่งบทความ คือ มีการกระตุ้นความคิดของผู้อ่าน </a:t>
            </a:r>
            <a:br>
              <a:rPr lang="th-TH" sz="28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28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โดยใช้ประโยคคำถาม</a:t>
            </a:r>
          </a:p>
          <a:p>
            <a:pPr algn="l"/>
            <a:r>
              <a:rPr lang="th-TH" sz="28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	๖. ทุกอาชีพล้วนมีประโยชน์ต่อบ้านเมืองไม่เฉพาะอาชีพเสมียนเท่านั้น</a:t>
            </a:r>
          </a:p>
          <a:p>
            <a:pPr algn="l"/>
            <a:r>
              <a:rPr lang="th-TH" sz="28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	๗. ผู้ที่เข้ามาทำงานในเมืองมักลืมถิ่นฐานบ้านเกิด</a:t>
            </a:r>
          </a:p>
          <a:p>
            <a:pPr algn="l"/>
            <a:r>
              <a:rPr lang="th-TH" sz="28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	๘. คนทั่วไปมักนิยมยกย่องข้าราชการและผู้ที่ทำงานในสานักงานทั้งๆ ที่เป็นค่านิยมไม่ถูกต้อง</a:t>
            </a:r>
          </a:p>
          <a:p>
            <a:pPr algn="l"/>
            <a:endParaRPr lang="th-TH" sz="2800" b="1" dirty="0" smtClean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0370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5781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9038" y="4581128"/>
            <a:ext cx="6851918" cy="1152128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th-TH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ngsana New" pitchFamily="18" charset="-34"/>
                <a:cs typeface="Angsana New" pitchFamily="18" charset="-34"/>
              </a:rPr>
              <a:t>พระราชนิพนธ์ในพระบาทสมเด็จพระมงกุฎเกล้าเจ้าอยู่หัว รัชกาลที่ ๖ </a:t>
            </a:r>
            <a:r>
              <a:rPr lang="th-TH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Angsana New" pitchFamily="18" charset="-34"/>
                <a:cs typeface="Angsana New" pitchFamily="18" charset="-34"/>
              </a:rPr>
              <a:t>ทรงใช้พระนามแฝงว่า อัศวพาหุ</a:t>
            </a:r>
            <a:endParaRPr lang="th-TH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908720"/>
            <a:ext cx="5112568" cy="33286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9271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57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548681"/>
            <a:ext cx="7772400" cy="1008112"/>
          </a:xfrm>
        </p:spPr>
        <p:txBody>
          <a:bodyPr/>
          <a:lstStyle/>
          <a:p>
            <a:r>
              <a:rPr lang="th-TH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คุณค่าและข้อคิดของเรื่อง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2060848"/>
            <a:ext cx="7200800" cy="2520280"/>
          </a:xfrm>
        </p:spPr>
        <p:txBody>
          <a:bodyPr>
            <a:normAutofit/>
          </a:bodyPr>
          <a:lstStyle/>
          <a:p>
            <a:pPr algn="l"/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 	</a:t>
            </a:r>
            <a:r>
              <a:rPr lang="th-TH" sz="28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๙. อาชีพเกษตรกรรมเป็นผู้ผลิตอาหารการกิน มีความสำคัญยิ่งต่อการเลี้ยงมนุษย์โลกให้มีชีวิตอยู่</a:t>
            </a:r>
          </a:p>
          <a:p>
            <a:pPr algn="l"/>
            <a:r>
              <a:rPr lang="th-TH" sz="28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 	๑๐. ผู้ที่ออกจากอาชีพการงานของตน เมื่อหมดหนทางไปมักถูกชักจูงให้ประพฤติในทางที่ทุจริตได้</a:t>
            </a:r>
          </a:p>
          <a:p>
            <a:pPr algn="l"/>
            <a:endParaRPr lang="th-TH" sz="2800" b="1" dirty="0" smtClean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6855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5781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2060848"/>
            <a:ext cx="7200800" cy="2520280"/>
          </a:xfrm>
        </p:spPr>
        <p:txBody>
          <a:bodyPr>
            <a:normAutofit/>
          </a:bodyPr>
          <a:lstStyle/>
          <a:p>
            <a:pPr algn="l"/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 	</a:t>
            </a:r>
            <a:r>
              <a:rPr lang="th-TH" sz="28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บทความ</a:t>
            </a:r>
            <a:r>
              <a:rPr lang="th-TH" sz="28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หมายถึง งานเขียนที่เผยแพร่ในสื่อสิ่งพิมพ์หรือสื่ออิเล็กทรอนิกส์ ซึ่งมีจุดประสงค์เพื่อ เผยแพร่ข่าวสาร ผลการวิจัย เผยแพร่ความรู้ การวิเคราะห์ทางการศึกษา การวิพากษ์วิจารณ์ เป็นต้น โดยปกติบทความหนึ่งบทความจะพูดถึงเรื่องใดเรื่องหนึ่งเป็นประเด็นหลักเพียงเรื่องเดียว เนื้อหามีความเป็นปัจจุบัน ทันสมัย</a:t>
            </a:r>
          </a:p>
        </p:txBody>
      </p:sp>
    </p:spTree>
    <p:extLst>
      <p:ext uri="{BB962C8B-B14F-4D97-AF65-F5344CB8AC3E}">
        <p14:creationId xmlns:p14="http://schemas.microsoft.com/office/powerpoint/2010/main" val="10701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000"/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พระนามแฝงของรัชกาลที่ ๖</a:t>
            </a:r>
            <a:endParaRPr lang="th-TH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>
                <a:latin typeface="Arial"/>
                <a:cs typeface="+mj-cs"/>
              </a:rPr>
              <a:t>	พระบาทสมเด็จ</a:t>
            </a:r>
            <a:r>
              <a:rPr lang="th-TH" dirty="0">
                <a:latin typeface="Arial"/>
                <a:cs typeface="+mj-cs"/>
              </a:rPr>
              <a:t>พระมงกุฎเกล้าเจ้าอยู่หัวทรงตั้งพระนามแฝง มากกว่า </a:t>
            </a:r>
            <a:r>
              <a:rPr lang="th-TH" dirty="0" smtClean="0">
                <a:latin typeface="Arial"/>
                <a:cs typeface="+mj-cs"/>
              </a:rPr>
              <a:t>๑๐๐ </a:t>
            </a:r>
            <a:r>
              <a:rPr lang="th-TH" dirty="0">
                <a:latin typeface="Arial"/>
                <a:cs typeface="+mj-cs"/>
              </a:rPr>
              <a:t>พระ</a:t>
            </a:r>
            <a:r>
              <a:rPr lang="th-TH" dirty="0" smtClean="0">
                <a:latin typeface="Arial"/>
                <a:cs typeface="+mj-cs"/>
              </a:rPr>
              <a:t>นาม</a:t>
            </a:r>
          </a:p>
          <a:p>
            <a:pPr marL="0" indent="0">
              <a:buNone/>
            </a:pPr>
            <a:r>
              <a:rPr lang="th-TH" dirty="0">
                <a:latin typeface="Arial"/>
                <a:cs typeface="+mj-cs"/>
              </a:rPr>
              <a:t>	</a:t>
            </a:r>
            <a:r>
              <a:rPr lang="th-TH" b="1" dirty="0">
                <a:solidFill>
                  <a:srgbClr val="FF0000"/>
                </a:solidFill>
                <a:latin typeface="Arial"/>
                <a:cs typeface="+mj-cs"/>
              </a:rPr>
              <a:t>พระนามแฝงภาษาไทย สำหรับบทละคร</a:t>
            </a:r>
            <a:r>
              <a:rPr lang="th-TH" dirty="0">
                <a:latin typeface="Arial"/>
                <a:cs typeface="+mj-cs"/>
              </a:rPr>
              <a:t>ทรงใช้ พระขรรค์เพชร ศรีอยุธยา </a:t>
            </a:r>
            <a:r>
              <a:rPr lang="th-TH" dirty="0" err="1">
                <a:latin typeface="Arial"/>
                <a:cs typeface="+mj-cs"/>
              </a:rPr>
              <a:t>นายกท.ป.ส</a:t>
            </a:r>
            <a:r>
              <a:rPr lang="th-TH" dirty="0">
                <a:latin typeface="Arial"/>
                <a:cs typeface="+mj-cs"/>
              </a:rPr>
              <a:t>.(ทวีปัญญาสโมสร) ไก่เขียว เจ้าเงอะ (2พระนามแฝงหลังใช้สำหรับละครร้องสลับพูด</a:t>
            </a:r>
            <a:r>
              <a:rPr lang="th-TH" dirty="0" smtClean="0">
                <a:latin typeface="Arial"/>
                <a:cs typeface="+mj-cs"/>
              </a:rPr>
              <a:t>)</a:t>
            </a:r>
          </a:p>
          <a:p>
            <a:pPr marL="0" indent="0">
              <a:buNone/>
            </a:pPr>
            <a:r>
              <a:rPr lang="th-TH" dirty="0">
                <a:latin typeface="Arial"/>
                <a:cs typeface="+mj-cs"/>
              </a:rPr>
              <a:t>	</a:t>
            </a:r>
            <a:r>
              <a:rPr lang="th-TH" b="1" dirty="0">
                <a:solidFill>
                  <a:srgbClr val="FF0066"/>
                </a:solidFill>
                <a:latin typeface="Arial"/>
                <a:cs typeface="+mj-cs"/>
              </a:rPr>
              <a:t>บทละครภาษาอังกฤษที่ทรงแปลจากบทละครภาษาไทย</a:t>
            </a:r>
            <a:r>
              <a:rPr lang="th-TH" dirty="0">
                <a:latin typeface="Arial"/>
                <a:cs typeface="+mj-cs"/>
              </a:rPr>
              <a:t>ของพระองค์ ทรงใช้พระนามแฝงว่า </a:t>
            </a:r>
            <a:r>
              <a:rPr lang="en-US" sz="2800" dirty="0">
                <a:latin typeface="Arial"/>
                <a:cs typeface="+mj-cs"/>
              </a:rPr>
              <a:t>Sri </a:t>
            </a:r>
            <a:r>
              <a:rPr lang="en-US" sz="2800" dirty="0" err="1">
                <a:latin typeface="Arial"/>
                <a:cs typeface="+mj-cs"/>
              </a:rPr>
              <a:t>Ayudhya</a:t>
            </a:r>
            <a:r>
              <a:rPr lang="en-US" sz="2800" dirty="0">
                <a:latin typeface="Arial"/>
                <a:cs typeface="+mj-cs"/>
              </a:rPr>
              <a:t>, Sri </a:t>
            </a:r>
            <a:r>
              <a:rPr lang="en-US" sz="2800" dirty="0" err="1">
                <a:latin typeface="Arial"/>
                <a:cs typeface="+mj-cs"/>
              </a:rPr>
              <a:t>Ayoothya</a:t>
            </a:r>
            <a:r>
              <a:rPr lang="en-US" sz="2800" dirty="0">
                <a:latin typeface="Arial"/>
                <a:cs typeface="+mj-cs"/>
              </a:rPr>
              <a:t>, </a:t>
            </a:r>
            <a:r>
              <a:rPr lang="en-US" sz="2800" dirty="0" err="1">
                <a:latin typeface="Arial"/>
                <a:cs typeface="+mj-cs"/>
              </a:rPr>
              <a:t>Phra</a:t>
            </a:r>
            <a:r>
              <a:rPr lang="en-US" sz="2800" dirty="0">
                <a:latin typeface="Arial"/>
                <a:cs typeface="+mj-cs"/>
              </a:rPr>
              <a:t> Khan </a:t>
            </a:r>
            <a:r>
              <a:rPr lang="en-US" sz="2800" dirty="0" err="1">
                <a:latin typeface="Arial"/>
                <a:cs typeface="+mj-cs"/>
              </a:rPr>
              <a:t>Bejra</a:t>
            </a:r>
            <a:endParaRPr lang="th-TH" sz="2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6306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9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11560" y="620688"/>
            <a:ext cx="807524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/>
              <a:t>	</a:t>
            </a:r>
            <a:r>
              <a:rPr lang="th-TH" b="1" dirty="0" smtClean="0">
                <a:solidFill>
                  <a:srgbClr val="7030A0"/>
                </a:solidFill>
                <a:cs typeface="+mj-cs"/>
              </a:rPr>
              <a:t>พระ</a:t>
            </a:r>
            <a:r>
              <a:rPr lang="th-TH" b="1" dirty="0">
                <a:solidFill>
                  <a:srgbClr val="7030A0"/>
                </a:solidFill>
                <a:cs typeface="+mj-cs"/>
              </a:rPr>
              <a:t>นามแฝงที่ทรงใช้สำหรับบทความ </a:t>
            </a:r>
            <a:r>
              <a:rPr lang="th-TH" dirty="0">
                <a:cs typeface="+mj-cs"/>
              </a:rPr>
              <a:t>ได้แก่  อัศวพาหุ </a:t>
            </a:r>
            <a:r>
              <a:rPr lang="en-US" dirty="0" err="1">
                <a:cs typeface="+mj-cs"/>
              </a:rPr>
              <a:t>Asvabhahu</a:t>
            </a:r>
            <a:r>
              <a:rPr lang="en-US" dirty="0">
                <a:cs typeface="+mj-cs"/>
              </a:rPr>
              <a:t> </a:t>
            </a:r>
            <a:r>
              <a:rPr lang="th-TH" dirty="0">
                <a:cs typeface="+mj-cs"/>
              </a:rPr>
              <a:t>รามวชิราวุธ</a:t>
            </a:r>
            <a:r>
              <a:rPr lang="th-TH" dirty="0" err="1">
                <a:cs typeface="+mj-cs"/>
              </a:rPr>
              <a:t>ป.ร</a:t>
            </a:r>
            <a:r>
              <a:rPr lang="th-TH" dirty="0">
                <a:cs typeface="+mj-cs"/>
              </a:rPr>
              <a:t>.รามวชิราวุธ รามพันธ์ รามจิต รามสูร ราม ร. ราม ณ กรุงเทพ วชิราวุธ วชิราวุธ</a:t>
            </a:r>
            <a:r>
              <a:rPr lang="th-TH" dirty="0" err="1">
                <a:cs typeface="+mj-cs"/>
              </a:rPr>
              <a:t>โธ</a:t>
            </a:r>
            <a:r>
              <a:rPr lang="th-TH" dirty="0">
                <a:cs typeface="+mj-cs"/>
              </a:rPr>
              <a:t> วชิราวุธ</a:t>
            </a:r>
            <a:r>
              <a:rPr lang="th-TH" dirty="0" err="1">
                <a:cs typeface="+mj-cs"/>
              </a:rPr>
              <a:t>ป.ร</a:t>
            </a:r>
            <a:r>
              <a:rPr lang="th-TH" dirty="0">
                <a:cs typeface="+mj-cs"/>
              </a:rPr>
              <a:t>. </a:t>
            </a:r>
            <a:r>
              <a:rPr lang="th-TH" dirty="0" err="1">
                <a:cs typeface="+mj-cs"/>
              </a:rPr>
              <a:t>ว.ป.ร</a:t>
            </a:r>
            <a:r>
              <a:rPr lang="th-TH" dirty="0">
                <a:cs typeface="+mj-cs"/>
              </a:rPr>
              <a:t>. มงกุฎเกล้า </a:t>
            </a:r>
            <a:r>
              <a:rPr lang="th-TH" dirty="0" err="1">
                <a:cs typeface="+mj-cs"/>
              </a:rPr>
              <a:t>ม.ว</a:t>
            </a:r>
            <a:r>
              <a:rPr lang="th-TH" dirty="0">
                <a:cs typeface="+mj-cs"/>
              </a:rPr>
              <a:t>. </a:t>
            </a:r>
            <a:r>
              <a:rPr lang="th-TH" dirty="0" err="1">
                <a:cs typeface="+mj-cs"/>
              </a:rPr>
              <a:t>ม.ว.ร</a:t>
            </a:r>
            <a:r>
              <a:rPr lang="th-TH" dirty="0">
                <a:cs typeface="+mj-cs"/>
              </a:rPr>
              <a:t>. </a:t>
            </a:r>
            <a:r>
              <a:rPr lang="th-TH" dirty="0" err="1">
                <a:cs typeface="+mj-cs"/>
              </a:rPr>
              <a:t>ว.ร</a:t>
            </a:r>
            <a:r>
              <a:rPr lang="th-TH" dirty="0">
                <a:cs typeface="+mj-cs"/>
              </a:rPr>
              <a:t>. </a:t>
            </a:r>
            <a:r>
              <a:rPr lang="th-TH" dirty="0" err="1">
                <a:cs typeface="+mj-cs"/>
              </a:rPr>
              <a:t>ร.ร</a:t>
            </a:r>
            <a:r>
              <a:rPr lang="th-TH" dirty="0">
                <a:cs typeface="+mj-cs"/>
              </a:rPr>
              <a:t>. </a:t>
            </a:r>
            <a:r>
              <a:rPr lang="en-US" dirty="0">
                <a:cs typeface="+mj-cs"/>
              </a:rPr>
              <a:t>M.V. V. V.R</a:t>
            </a:r>
            <a:r>
              <a:rPr lang="en-US" dirty="0" smtClean="0">
                <a:cs typeface="+mj-cs"/>
              </a:rPr>
              <a:t>.</a:t>
            </a:r>
          </a:p>
          <a:p>
            <a:pPr marL="0" indent="0">
              <a:buNone/>
            </a:pPr>
            <a:r>
              <a:rPr lang="en-US" dirty="0">
                <a:cs typeface="+mj-cs"/>
              </a:rPr>
              <a:t>	</a:t>
            </a:r>
            <a:r>
              <a:rPr lang="th-TH" b="1" dirty="0">
                <a:solidFill>
                  <a:schemeClr val="accent6">
                    <a:lumMod val="75000"/>
                  </a:schemeClr>
                </a:solidFill>
                <a:latin typeface="Arial"/>
                <a:cs typeface="+mj-cs"/>
              </a:rPr>
              <a:t>รามจิตติ </a:t>
            </a:r>
            <a:r>
              <a:rPr lang="th-TH" dirty="0">
                <a:latin typeface="Arial"/>
                <a:cs typeface="+mj-cs"/>
              </a:rPr>
              <a:t>เป็นพระนามแฝงที่ทรงใช้เมื่อทรงพระราชนิพนธ์นิทานเรื่องยาวที่</a:t>
            </a:r>
            <a:r>
              <a:rPr lang="th-TH" dirty="0" smtClean="0">
                <a:latin typeface="Arial"/>
                <a:cs typeface="+mj-cs"/>
              </a:rPr>
              <a:t>ทรงแปล</a:t>
            </a:r>
            <a:r>
              <a:rPr lang="th-TH" dirty="0">
                <a:latin typeface="Arial"/>
                <a:cs typeface="+mj-cs"/>
              </a:rPr>
              <a:t>จากภาษาอังกฤษ บางครั้งทรงใช้ย่อว่า </a:t>
            </a:r>
            <a:r>
              <a:rPr lang="th-TH" dirty="0" err="1" smtClean="0">
                <a:latin typeface="Arial"/>
                <a:cs typeface="+mj-cs"/>
              </a:rPr>
              <a:t>ร.จ</a:t>
            </a:r>
            <a:r>
              <a:rPr lang="th-TH" dirty="0" smtClean="0">
                <a:latin typeface="Arial"/>
                <a:cs typeface="+mj-cs"/>
              </a:rPr>
              <a:t>.</a:t>
            </a:r>
          </a:p>
          <a:p>
            <a:pPr marL="0" indent="0">
              <a:buNone/>
            </a:pPr>
            <a:r>
              <a:rPr lang="th-TH" dirty="0">
                <a:latin typeface="Arial"/>
                <a:cs typeface="+mj-cs"/>
              </a:rPr>
              <a:t>	</a:t>
            </a:r>
            <a:r>
              <a:rPr lang="th-TH" b="1" dirty="0">
                <a:solidFill>
                  <a:schemeClr val="tx2"/>
                </a:solidFill>
                <a:latin typeface="Arial"/>
                <a:cs typeface="+mj-cs"/>
              </a:rPr>
              <a:t>พันแหลม</a:t>
            </a:r>
            <a:r>
              <a:rPr lang="th-TH" b="1" dirty="0">
                <a:latin typeface="Arial"/>
                <a:cs typeface="+mj-cs"/>
              </a:rPr>
              <a:t> </a:t>
            </a:r>
            <a:r>
              <a:rPr lang="th-TH" dirty="0">
                <a:latin typeface="Arial"/>
                <a:cs typeface="+mj-cs"/>
              </a:rPr>
              <a:t>เป็นพระนามแฝงสำหรับเรื่องเกี่ยวกับทหารเรือ และ</a:t>
            </a:r>
            <a:r>
              <a:rPr lang="th-TH" dirty="0" err="1">
                <a:latin typeface="Arial"/>
                <a:cs typeface="+mj-cs"/>
              </a:rPr>
              <a:t>สุครีพ</a:t>
            </a:r>
            <a:r>
              <a:rPr lang="th-TH" dirty="0">
                <a:latin typeface="Arial"/>
                <a:cs typeface="+mj-cs"/>
              </a:rPr>
              <a:t> ทรงใช้</a:t>
            </a:r>
            <a:r>
              <a:rPr lang="th-TH" dirty="0" smtClean="0">
                <a:latin typeface="Arial"/>
                <a:cs typeface="+mj-cs"/>
              </a:rPr>
              <a:t>สำหรับ</a:t>
            </a:r>
            <a:r>
              <a:rPr lang="th-TH" dirty="0">
                <a:latin typeface="Arial"/>
                <a:cs typeface="+mj-cs"/>
              </a:rPr>
              <a:t>นิทานเบ็ดเตล็ดเกี่ยวกับ</a:t>
            </a:r>
            <a:r>
              <a:rPr lang="th-TH" dirty="0" smtClean="0">
                <a:latin typeface="Arial"/>
                <a:cs typeface="+mj-cs"/>
              </a:rPr>
              <a:t>ทหารเรือ</a:t>
            </a:r>
          </a:p>
          <a:p>
            <a:pPr marL="0" indent="0">
              <a:buNone/>
            </a:pPr>
            <a:r>
              <a:rPr lang="th-TH" dirty="0" smtClean="0">
                <a:cs typeface="+mj-cs"/>
              </a:rPr>
              <a:t>	</a:t>
            </a:r>
            <a:r>
              <a:rPr lang="th-TH" b="1" dirty="0">
                <a:solidFill>
                  <a:srgbClr val="C00000"/>
                </a:solidFill>
                <a:latin typeface="Arial"/>
                <a:cs typeface="+mj-cs"/>
              </a:rPr>
              <a:t>พระนามแฝงที่มักทรงใช้ในหนังสือพิมพ์ดุสิต</a:t>
            </a:r>
            <a:r>
              <a:rPr lang="th-TH" b="1" dirty="0" smtClean="0">
                <a:solidFill>
                  <a:srgbClr val="C00000"/>
                </a:solidFill>
                <a:latin typeface="Arial"/>
                <a:cs typeface="+mj-cs"/>
              </a:rPr>
              <a:t>สมิต </a:t>
            </a:r>
            <a:r>
              <a:rPr lang="th-TH" dirty="0" smtClean="0">
                <a:latin typeface="Arial"/>
                <a:cs typeface="+mj-cs"/>
              </a:rPr>
              <a:t>ได้แก่ </a:t>
            </a:r>
            <a:r>
              <a:rPr lang="th-TH" dirty="0">
                <a:latin typeface="Arial"/>
                <a:cs typeface="+mj-cs"/>
              </a:rPr>
              <a:t>จุลสมิต มหาสมิต </a:t>
            </a:r>
            <a:r>
              <a:rPr lang="th-TH" dirty="0" err="1">
                <a:latin typeface="Arial"/>
                <a:cs typeface="+mj-cs"/>
              </a:rPr>
              <a:t>วรสมิต</a:t>
            </a:r>
            <a:r>
              <a:rPr lang="th-TH" dirty="0">
                <a:latin typeface="Arial"/>
                <a:cs typeface="+mj-cs"/>
              </a:rPr>
              <a:t> วิ</a:t>
            </a:r>
            <a:r>
              <a:rPr lang="th-TH" dirty="0" err="1">
                <a:latin typeface="Arial"/>
                <a:cs typeface="+mj-cs"/>
              </a:rPr>
              <a:t>ริย</a:t>
            </a:r>
            <a:r>
              <a:rPr lang="th-TH" dirty="0">
                <a:latin typeface="Arial"/>
                <a:cs typeface="+mj-cs"/>
              </a:rPr>
              <a:t>สมิต วิภาสสมิต วรรณะสมิต และโสตสมิต</a:t>
            </a: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1705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1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th-TH" b="1" dirty="0" smtClean="0">
                <a:latin typeface="Arial"/>
                <a:cs typeface="+mj-cs"/>
              </a:rPr>
              <a:t>	</a:t>
            </a:r>
            <a:r>
              <a:rPr lang="th-TH" b="1" dirty="0" smtClean="0">
                <a:solidFill>
                  <a:srgbClr val="FF0066"/>
                </a:solidFill>
                <a:latin typeface="Arial"/>
                <a:cs typeface="+mj-cs"/>
              </a:rPr>
              <a:t>นอกจากนี้</a:t>
            </a:r>
            <a:r>
              <a:rPr lang="th-TH" b="1" dirty="0">
                <a:solidFill>
                  <a:srgbClr val="FF0066"/>
                </a:solidFill>
                <a:latin typeface="Arial"/>
                <a:cs typeface="+mj-cs"/>
              </a:rPr>
              <a:t>ยังทรงมีพระนามแฝงอื่น ๆ</a:t>
            </a:r>
            <a:r>
              <a:rPr lang="th-TH" b="1" dirty="0">
                <a:latin typeface="Arial"/>
                <a:cs typeface="+mj-cs"/>
              </a:rPr>
              <a:t> </a:t>
            </a:r>
            <a:r>
              <a:rPr lang="th-TH" dirty="0">
                <a:latin typeface="Arial"/>
                <a:cs typeface="+mj-cs"/>
              </a:rPr>
              <a:t>เช่น คอแดง คอยุโรป น.</a:t>
            </a:r>
            <a:r>
              <a:rPr lang="th-TH" dirty="0" err="1">
                <a:latin typeface="Arial"/>
                <a:cs typeface="+mj-cs"/>
              </a:rPr>
              <a:t>พ.ส</a:t>
            </a:r>
            <a:r>
              <a:rPr lang="th-TH" dirty="0">
                <a:latin typeface="Arial"/>
                <a:cs typeface="+mj-cs"/>
              </a:rPr>
              <a:t>. ความเห็นเอกชน ไทยอีกคนหนึ่ง ไทยศรีวิลัย นักเรียนเก่า นักเรียนคนหนึ่ง </a:t>
            </a:r>
            <a:r>
              <a:rPr lang="th-TH" dirty="0" err="1">
                <a:latin typeface="Arial"/>
                <a:cs typeface="+mj-cs"/>
              </a:rPr>
              <a:t>น.ภ</a:t>
            </a:r>
            <a:r>
              <a:rPr lang="th-TH" dirty="0">
                <a:latin typeface="Arial"/>
                <a:cs typeface="+mj-cs"/>
              </a:rPr>
              <a:t>. เนติบัณฑิตไทยผู้หนึ่ง น.ร. พรานบุญ พาลี พันตา ศ.</a:t>
            </a:r>
            <a:r>
              <a:rPr lang="th-TH" dirty="0" err="1">
                <a:latin typeface="Arial"/>
                <a:cs typeface="+mj-cs"/>
              </a:rPr>
              <a:t>ธนญ</a:t>
            </a:r>
            <a:r>
              <a:rPr lang="th-TH" dirty="0">
                <a:latin typeface="Arial"/>
                <a:cs typeface="+mj-cs"/>
              </a:rPr>
              <a:t>ชัย ศารทูล เสือเหลือง สภานายก อุบาสก เอกชน ศรี</a:t>
            </a:r>
            <a:r>
              <a:rPr lang="th-TH" dirty="0" err="1">
                <a:latin typeface="Arial"/>
                <a:cs typeface="+mj-cs"/>
              </a:rPr>
              <a:t>ธนญ</a:t>
            </a:r>
            <a:r>
              <a:rPr lang="th-TH" dirty="0">
                <a:latin typeface="Arial"/>
                <a:cs typeface="+mj-cs"/>
              </a:rPr>
              <a:t>ชัย สารจิตต์ สุริยงส่องฟ้า โสต </a:t>
            </a:r>
            <a:r>
              <a:rPr lang="th-TH" dirty="0" err="1">
                <a:latin typeface="Arial"/>
                <a:cs typeface="+mj-cs"/>
              </a:rPr>
              <a:t>หัตถ</a:t>
            </a:r>
            <a:r>
              <a:rPr lang="th-TH" dirty="0">
                <a:latin typeface="Arial"/>
                <a:cs typeface="+mj-cs"/>
              </a:rPr>
              <a:t>ชัย หนานแก้วเมืองบูรณ์ </a:t>
            </a:r>
            <a:r>
              <a:rPr lang="th-TH" dirty="0" err="1">
                <a:latin typeface="Arial"/>
                <a:cs typeface="+mj-cs"/>
              </a:rPr>
              <a:t>อัญชัญ</a:t>
            </a:r>
            <a:r>
              <a:rPr lang="th-TH" dirty="0">
                <a:latin typeface="Arial"/>
                <a:cs typeface="+mj-cs"/>
              </a:rPr>
              <a:t> </a:t>
            </a:r>
            <a:r>
              <a:rPr lang="en-US" sz="2400" dirty="0" err="1">
                <a:latin typeface="Arial"/>
                <a:cs typeface="+mj-cs"/>
              </a:rPr>
              <a:t>Khon</a:t>
            </a:r>
            <a:r>
              <a:rPr lang="en-US" sz="2400" dirty="0">
                <a:latin typeface="Arial"/>
                <a:cs typeface="+mj-cs"/>
              </a:rPr>
              <a:t> Thai Sri </a:t>
            </a:r>
            <a:r>
              <a:rPr lang="en-US" sz="2400" dirty="0" err="1">
                <a:latin typeface="Arial"/>
                <a:cs typeface="+mj-cs"/>
              </a:rPr>
              <a:t>Dhanya</a:t>
            </a:r>
            <a:r>
              <a:rPr lang="en-US" sz="2400" dirty="0">
                <a:latin typeface="Arial"/>
                <a:cs typeface="+mj-cs"/>
              </a:rPr>
              <a:t> </a:t>
            </a:r>
            <a:r>
              <a:rPr lang="th-TH" sz="2400" dirty="0">
                <a:latin typeface="Arial"/>
                <a:cs typeface="+mj-cs"/>
              </a:rPr>
              <a:t>และ </a:t>
            </a:r>
            <a:r>
              <a:rPr lang="en-US" sz="2400" dirty="0" err="1">
                <a:latin typeface="Arial"/>
                <a:cs typeface="+mj-cs"/>
              </a:rPr>
              <a:t>Oxonian</a:t>
            </a:r>
            <a:endParaRPr lang="th-TH" sz="2400" dirty="0">
              <a:cs typeface="+mj-cs"/>
            </a:endParaRPr>
          </a:p>
        </p:txBody>
      </p:sp>
      <p:pic>
        <p:nvPicPr>
          <p:cNvPr id="1027" name="Picture 3" descr="C:\Users\Administrator\Desktop\dusit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805210"/>
            <a:ext cx="3429907" cy="27862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Administrator\Desktop\spd_20111008221308_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6655">
            <a:off x="6584795" y="3867134"/>
            <a:ext cx="1993900" cy="26624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252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57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620689"/>
            <a:ext cx="7772400" cy="1152128"/>
          </a:xfrm>
        </p:spPr>
        <p:txBody>
          <a:bodyPr/>
          <a:lstStyle/>
          <a:p>
            <a:r>
              <a:rPr lang="th-TH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ลักษณะคำประพันธ์ </a:t>
            </a:r>
            <a:endParaRPr lang="th-TH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204864"/>
            <a:ext cx="6912768" cy="1800200"/>
          </a:xfrm>
        </p:spPr>
        <p:txBody>
          <a:bodyPr>
            <a:normAutofit/>
          </a:bodyPr>
          <a:lstStyle/>
          <a:p>
            <a:pPr algn="l"/>
            <a:r>
              <a:rPr lang="th-TH" b="1" dirty="0" smtClean="0">
                <a:solidFill>
                  <a:srgbClr val="0070C0"/>
                </a:solidFill>
                <a:cs typeface="+mj-cs"/>
              </a:rPr>
              <a:t>	โคลนติดล้อ ตอน ความนิยมเป็นเสมียน  ทรงพระราชนิพนธ์เป็น</a:t>
            </a:r>
            <a:r>
              <a:rPr lang="th-TH" b="1" dirty="0" smtClean="0">
                <a:solidFill>
                  <a:srgbClr val="FF0000"/>
                </a:solidFill>
                <a:cs typeface="+mj-cs"/>
              </a:rPr>
              <a:t>บทความ</a:t>
            </a:r>
            <a:r>
              <a:rPr lang="th-TH" b="1" dirty="0" smtClean="0">
                <a:solidFill>
                  <a:srgbClr val="0070C0"/>
                </a:solidFill>
                <a:cs typeface="+mj-cs"/>
              </a:rPr>
              <a:t> (เนื้อหาแสดงความคิดเห็น) </a:t>
            </a:r>
            <a:r>
              <a:rPr lang="th-TH" b="1" dirty="0" smtClean="0">
                <a:solidFill>
                  <a:srgbClr val="FF0000"/>
                </a:solidFill>
                <a:cs typeface="+mj-cs"/>
              </a:rPr>
              <a:t>เกี่ยวกับค่านิยมของคนไทยที่ทำให้บ้านเมืองไม่พัฒนาไปเท่าที่ควร</a:t>
            </a:r>
            <a:endParaRPr lang="th-TH" b="1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5369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57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548680"/>
            <a:ext cx="7772400" cy="1179562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th-TH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ยุคสมัยในเนื้อเรื่อง</a:t>
            </a:r>
            <a:endParaRPr lang="th-TH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060848"/>
            <a:ext cx="5968752" cy="1919064"/>
          </a:xfrm>
        </p:spPr>
        <p:txBody>
          <a:bodyPr>
            <a:normAutofit/>
          </a:bodyPr>
          <a:lstStyle/>
          <a:p>
            <a:pPr algn="l"/>
            <a:r>
              <a:rPr lang="th-TH" dirty="0" smtClean="0"/>
              <a:t> </a:t>
            </a:r>
            <a:r>
              <a:rPr lang="th-TH" b="1" dirty="0" smtClean="0">
                <a:solidFill>
                  <a:srgbClr val="0070C0"/>
                </a:solidFill>
                <a:cs typeface="+mj-cs"/>
              </a:rPr>
              <a:t>• ช่วงพุทธศักราช ๒๔๕๓ - ๒๔๖๘ (รัชกาลที่ ๖)</a:t>
            </a:r>
          </a:p>
          <a:p>
            <a:pPr algn="l"/>
            <a:r>
              <a:rPr lang="th-TH" b="1" dirty="0" smtClean="0">
                <a:solidFill>
                  <a:srgbClr val="0070C0"/>
                </a:solidFill>
                <a:cs typeface="+mj-cs"/>
              </a:rPr>
              <a:t> • รับอิทธิพลจากชาติตะวันตก</a:t>
            </a:r>
          </a:p>
          <a:p>
            <a:pPr algn="l"/>
            <a:r>
              <a:rPr lang="th-TH" b="1" dirty="0" smtClean="0">
                <a:solidFill>
                  <a:srgbClr val="0070C0"/>
                </a:solidFill>
                <a:cs typeface="+mj-cs"/>
              </a:rPr>
              <a:t> • คนหนุ่ม - สาวเริ่มเรียนแพร่หลาย</a:t>
            </a:r>
          </a:p>
          <a:p>
            <a:endParaRPr lang="th-TH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192" y="2636912"/>
            <a:ext cx="2800350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077071"/>
            <a:ext cx="3240360" cy="20332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411013"/>
            <a:ext cx="3579510" cy="21419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5192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57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476672"/>
            <a:ext cx="7772400" cy="1470025"/>
          </a:xfrm>
        </p:spPr>
        <p:txBody>
          <a:bodyPr/>
          <a:lstStyle/>
          <a:p>
            <a:r>
              <a:rPr lang="th-TH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ที่มาของเรื่อง </a:t>
            </a:r>
            <a:endParaRPr lang="th-TH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2204864"/>
            <a:ext cx="4536504" cy="3528392"/>
          </a:xfrm>
        </p:spPr>
        <p:txBody>
          <a:bodyPr>
            <a:normAutofit/>
          </a:bodyPr>
          <a:lstStyle/>
          <a:p>
            <a:pPr algn="l"/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      </a:t>
            </a:r>
            <a:r>
              <a:rPr lang="th-TH" sz="30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พระบาทสมเด็จพระมงกุฎเกล้าเจ้าอยู่หัว ทรงพระราชนิพนธ์  เรื่อง โคลนติดล้อ  ซึ่งมีทั้งหมด ๑๒ ตอน ลงพิมพ์ในหนังสือพิมพ์ไทย </a:t>
            </a:r>
            <a:r>
              <a:rPr lang="th-TH" sz="30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ระหว่างวันที่ ๒๘ เมษายน ถึง ๑๑ พฤษภาคม พ.ศ. ๒๔๕๘ (๑๔ วัน)</a:t>
            </a:r>
            <a:endParaRPr lang="th-TH" sz="3000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5" y="1988840"/>
            <a:ext cx="2923525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98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57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/>
          <a:lstStyle/>
          <a:p>
            <a:r>
              <a:rPr lang="th-TH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ที่มาของเรื่อง 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2132856"/>
            <a:ext cx="4032448" cy="3505944"/>
          </a:xfrm>
        </p:spPr>
        <p:txBody>
          <a:bodyPr>
            <a:normAutofit/>
          </a:bodyPr>
          <a:lstStyle/>
          <a:p>
            <a:pPr algn="l"/>
            <a:r>
              <a:rPr lang="th-TH" sz="3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       ตอน ความนิยมเป็นเสมียน เป็นตอนที่ ๔ จาก ๑๒ ตอน บทความเรื่องนี้ทรงพระราชนิพนธ์เป็นภาษาอังกฤษด้วยในชื่อว่า </a:t>
            </a:r>
            <a:r>
              <a:rPr lang="en-US" sz="30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Clogs on Our Wheels </a:t>
            </a:r>
            <a:r>
              <a:rPr lang="th-TH" sz="30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0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ลงพิมพ์ในหนังสือพิมพ์ </a:t>
            </a:r>
            <a:r>
              <a:rPr lang="en-US" sz="30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Siam observer</a:t>
            </a:r>
            <a:endParaRPr lang="th-TH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916832"/>
            <a:ext cx="3724532" cy="3888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5743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285</Words>
  <Application>Microsoft Office PowerPoint</Application>
  <PresentationFormat>On-screen Show (4:3)</PresentationFormat>
  <Paragraphs>68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โคลนติดล้อ ตอน ความนิยมเป็นเสมียน</vt:lpstr>
      <vt:lpstr>PowerPoint Presentation</vt:lpstr>
      <vt:lpstr>พระนามแฝงของรัชกาลที่ ๖</vt:lpstr>
      <vt:lpstr>PowerPoint Presentation</vt:lpstr>
      <vt:lpstr>PowerPoint Presentation</vt:lpstr>
      <vt:lpstr>ลักษณะคำประพันธ์ </vt:lpstr>
      <vt:lpstr>ยุคสมัยในเนื้อเรื่อง</vt:lpstr>
      <vt:lpstr>ที่มาของเรื่อง </vt:lpstr>
      <vt:lpstr>ที่มาของเรื่อง </vt:lpstr>
      <vt:lpstr>ลักษณะการตั้งชื่อเรื่อง</vt:lpstr>
      <vt:lpstr>ลักษณะการตั้งชื่อเรื่อง</vt:lpstr>
      <vt:lpstr>เนื้อเรื่อง</vt:lpstr>
      <vt:lpstr> สหายเอยจงเงยหน้า  และเปิดตาพินิจดู เผยม่านพะพานอยู่  กำบังเนตรบ่เห็นไกล  เปิดม่านแลมองเถิด   จะเกิดความประโมทย์ใจ เห็นแคว้นและแดนไทย   ประเสริฐแสนดังแดนสรวง  หวังใดจะได้สม    เสวยรมยะแดดวง เพ็ญอิสสะโรปวง   ประชาเปรมเกษมสานต์  ซื่อตรงและจงรัก   ผดุงศักดิภูบาล เพื่อทรงดำรงนาน   อิศเรศร์ประเทศสยาม </vt:lpstr>
      <vt:lpstr>ใจความของเรื่อง </vt:lpstr>
      <vt:lpstr>โคลนติดล้อมีทั้งหมด ๑๒ ตอน ซึ่งเปรียบเป็นโคลน ๑๒ ก้อน ดังนี้</vt:lpstr>
      <vt:lpstr>ข้อความชวนคิดในเรื่อง</vt:lpstr>
      <vt:lpstr>ความโดดเด่นของงานเขียนเรื่อง </vt:lpstr>
      <vt:lpstr>คุณค่าและข้อคิดของเรื่อง</vt:lpstr>
      <vt:lpstr>คุณค่าและข้อคิดของเรื่อง</vt:lpstr>
      <vt:lpstr>คุณค่าและข้อคิดของเรื่อง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โคลนติดล้อ ตอน ความนิยมเป็นเสมียน</dc:title>
  <dc:creator>Windows User</dc:creator>
  <cp:lastModifiedBy>SD-SSRU</cp:lastModifiedBy>
  <cp:revision>17</cp:revision>
  <dcterms:created xsi:type="dcterms:W3CDTF">2013-11-05T14:18:42Z</dcterms:created>
  <dcterms:modified xsi:type="dcterms:W3CDTF">2018-05-11T06:07:30Z</dcterms:modified>
</cp:coreProperties>
</file>