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93" r:id="rId18"/>
    <p:sldId id="292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2F09B-BEFD-4711-AA1F-70E21745C28E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15904-809A-479C-A2C9-362A75D895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312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5904-809A-479C-A2C9-362A75D89578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94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A91-6C71-43AA-8685-039E03F134A6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ED6E-D7C8-4C32-B9D2-C727395421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611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A91-6C71-43AA-8685-039E03F134A6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ED6E-D7C8-4C32-B9D2-C727395421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374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A91-6C71-43AA-8685-039E03F134A6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ED6E-D7C8-4C32-B9D2-C727395421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977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A91-6C71-43AA-8685-039E03F134A6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ED6E-D7C8-4C32-B9D2-C727395421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13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A91-6C71-43AA-8685-039E03F134A6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ED6E-D7C8-4C32-B9D2-C727395421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554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A91-6C71-43AA-8685-039E03F134A6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ED6E-D7C8-4C32-B9D2-C727395421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25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A91-6C71-43AA-8685-039E03F134A6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ED6E-D7C8-4C32-B9D2-C727395421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2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A91-6C71-43AA-8685-039E03F134A6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ED6E-D7C8-4C32-B9D2-C727395421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637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A91-6C71-43AA-8685-039E03F134A6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ED6E-D7C8-4C32-B9D2-C727395421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434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A91-6C71-43AA-8685-039E03F134A6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ED6E-D7C8-4C32-B9D2-C727395421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803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A91-6C71-43AA-8685-039E03F134A6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ED6E-D7C8-4C32-B9D2-C727395421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806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BA91-6C71-43AA-8685-039E03F134A6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4ED6E-D7C8-4C32-B9D2-C727395421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106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400800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วิชาภาษาไทยพื้นฐาน  ท ๓๒๑๐๑</a:t>
            </a:r>
          </a:p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ชั้นมัธยมศึกษาปีที่ ๕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90965"/>
            <a:ext cx="7776864" cy="238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1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64874" y="4411406"/>
            <a:ext cx="518457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959" y="332656"/>
            <a:ext cx="3667728" cy="864096"/>
          </a:xfrm>
        </p:spPr>
        <p:txBody>
          <a:bodyPr/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ลักษณะการแต่ง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76772"/>
            <a:ext cx="7920880" cy="4932548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โคลงสามสุภาพ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	       ล่วงลุด่านเจดีย์		สามองค์มีแห่งหั้น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	แดนต่อแดนกันนั้น		เพื่อรู้รายทาง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060848"/>
            <a:ext cx="598695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4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959" y="332656"/>
            <a:ext cx="3667728" cy="864096"/>
          </a:xfrm>
        </p:spPr>
        <p:txBody>
          <a:bodyPr/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ลักษณะการแต่ง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472608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โคลงสี่สุภาพ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บทหนึ่งมี  ๓๐  คำ  แบ่งออกเป็นสี่บาท  อาจมีคำสร้อยได้ที่วรรคหลังบาทที่  ๑  และ  ๓  บังคับคำเอก  ๗  แห่ง  คำโท  ๔  แห่ง  การส่งสัมผัสคำสุดท้ายของบาทที่  ๑  ส่งสัมผัสไปยังคำที่  ๕  ของบาทที่  ๒  และส่งต่อไปยังคำที่  ๕  ของบาทที่  ๓  ส่วนคำสุดท้ายของบาทที่  ๒ ส่งสัมผัสไปยังคำที่  ๕  ของบทที่  ๔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t="9455" r="7660" b="13739"/>
          <a:stretch/>
        </p:blipFill>
        <p:spPr bwMode="auto">
          <a:xfrm>
            <a:off x="2555776" y="1340768"/>
            <a:ext cx="4219069" cy="29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1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35696" y="4411406"/>
            <a:ext cx="6192688" cy="1815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959" y="332656"/>
            <a:ext cx="3667728" cy="864096"/>
          </a:xfrm>
        </p:spPr>
        <p:txBody>
          <a:bodyPr/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ลักษณะการแต่ง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3600400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โคลงสี่สุภาพ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6780" y="4411406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       เสด็จดลแดนราชเบื้อง	บูรพา</a:t>
            </a:r>
          </a:p>
          <a:p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พิศ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cs typeface="+mj-cs"/>
              </a:rPr>
              <a:t>พนัส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เนินผา		ป่าไม้</a:t>
            </a:r>
          </a:p>
          <a:p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รายเรียง</a:t>
            </a:r>
            <a:r>
              <a:rPr lang="th-TH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รุกข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ผกา		แกมลูก</a:t>
            </a:r>
          </a:p>
          <a:p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แลตระการกลใกล้		หัตถ์เอื้อมเอาถึง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j-cs"/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à¹à¸à¸¥à¸à¸ªà¸µà¹à¸ªà¸¸à¸ à¸²à¸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t="7943" r="7575" b="10977"/>
          <a:stretch/>
        </p:blipFill>
        <p:spPr bwMode="auto">
          <a:xfrm>
            <a:off x="2483768" y="1211013"/>
            <a:ext cx="4325834" cy="31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3667728" cy="864096"/>
          </a:xfrm>
        </p:spPr>
        <p:txBody>
          <a:bodyPr/>
          <a:lstStyle/>
          <a:p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ประวัติการประพันธ์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4968552" cy="4752528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สมเด็จ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พระมหา</a:t>
            </a:r>
            <a:r>
              <a:rPr lang="th-TH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สมณ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เจ้า  กรม</a:t>
            </a:r>
            <a:r>
              <a:rPr lang="th-TH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พระปรมา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นุชิต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ชิโนรส ทรง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นิพนธ์เรื่องนี้เพื่อสนองพระมหากรุณาธิคุณพระบาทสมเด็จพระนั่งเกล้าเจ้าอยู่หัวที่ทรงทำนุบำรุงและโปรดเกล้าให้สร้างตึกต่างๆ  ในวัด</a:t>
            </a:r>
            <a:r>
              <a:rPr lang="th-TH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พระเช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ตุพนฯ              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/>
            </a:r>
            <a:b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 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โดยมีพระเจ้าลูกยาเธอพระองค์เจ้า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กปิตถาขัตติย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กุมาร  กรมหมื่นภูบาลบริรักษ์พระนัดดาช่วยเหลือเวลาที่ใช้ในการนิพนธ์ 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/>
            </a:r>
            <a:b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เริ่ม  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พ.ศ. 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๒๓๗๕  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นิพนธ์จบ  พ.ศ. 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๒๓๙๑  </a:t>
            </a:r>
            <a:b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ใช้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เวลาประมาณ 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๑๖  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ปี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004190" cy="412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531824" cy="864096"/>
          </a:xfrm>
        </p:spPr>
        <p:txBody>
          <a:bodyPr>
            <a:normAutofit fontScale="90000"/>
          </a:bodyPr>
          <a:lstStyle/>
          <a:p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ความหมายของคำ  ตะเลงพ่าย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2160240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ตะเลง  :   มอญ    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/>
            </a:r>
            <a:b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พ่าย  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:   แพ้</a:t>
            </a:r>
          </a:p>
          <a:p>
            <a:pPr indent="0">
              <a:spcAft>
                <a:spcPts val="0"/>
              </a:spcAft>
              <a:buNone/>
            </a:pP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ตะเลงพ่าย   :   มอญแพ้  แต่มอญในที่นี้หมายถึงพม่าด้วย </a:t>
            </a:r>
            <a:endParaRPr lang="th-TH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286250" cy="2981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94" y="3587514"/>
            <a:ext cx="397386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1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531824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เนื้อเรื่อง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2160240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ลิลิตตะเลงพ่าย   มีอยู่ ๒ ฉบับ คือ</a:t>
            </a:r>
          </a:p>
          <a:p>
            <a:pPr indent="0">
              <a:spcAft>
                <a:spcPts val="0"/>
              </a:spcAft>
              <a:buNone/>
            </a:pP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ลิลิต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ตะเลงพ่าย ฉบับร้อยกรอง </a:t>
            </a:r>
          </a:p>
          <a:p>
            <a:pPr indent="0">
              <a:spcAft>
                <a:spcPts val="0"/>
              </a:spcAft>
              <a:buNone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ลิลิต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ตะเลงพ่าย ฉบับร้อยแก้ว </a:t>
            </a:r>
          </a:p>
          <a:p>
            <a:pPr indent="0">
              <a:spcAft>
                <a:spcPts val="0"/>
              </a:spcAft>
              <a:buNone/>
            </a:pP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89446"/>
            <a:ext cx="476250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0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531824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เนื้อเรื่อง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968552"/>
          </a:xfrm>
        </p:spPr>
        <p:txBody>
          <a:bodyPr>
            <a:normAutofit fontScale="850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ใน</a:t>
            </a:r>
            <a:r>
              <a:rPr lang="th-TH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แต่ละฉบับแบ่งออกเป็น ๑๒ ตอน </a:t>
            </a:r>
            <a:endParaRPr lang="th-TH" sz="4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</a:t>
            </a:r>
            <a:r>
              <a:rPr lang="th-TH" sz="4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ตอนที่ ๑ เริ่มต้นบทกวี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</a:t>
            </a:r>
            <a:r>
              <a:rPr lang="th-TH" sz="4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ตอนที่ ๒ เหตุการณ์ทางเมือง</a:t>
            </a:r>
            <a:r>
              <a:rPr lang="th-TH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มอญ (พร ๘ ประการ ที่พระเจ้าหงสาวดีทรงพระราชทานพรให้ชนะศึกสยาม)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๑. อย่าหูเบา (จงพ่ออย่ายินยล แต่ตื้น)	๒. อย่าทำตามใจตนโดยไม่สนใจผู้อื่น</a:t>
            </a:r>
            <a:br>
              <a:rPr lang="th-TH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๓. ให้หมั่นสร้างความ</a:t>
            </a:r>
            <a:r>
              <a:rPr lang="th-TH" sz="3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หึก</a:t>
            </a:r>
            <a:r>
              <a:rPr lang="th-TH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เหิมให้ทหาร	๔. อย่าไว้ใจคนขลาดและโง่ 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๕. รอบรู้ในการจัดกระบวนทัพในทุกรูปแบบ (หนึ่งรู้</a:t>
            </a:r>
            <a:r>
              <a:rPr lang="th-TH" sz="3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พยุห</a:t>
            </a:r>
            <a:r>
              <a:rPr lang="th-TH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เศิกไสร้ สบสถาน)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๖. รู้หลักการตั้งค่ายพิชัยสงคราม		๗. รู้จักปูนบำเหน็จนายกองที่เก่งกล้า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๘. อย่าเกียจคร้าน หรือ ลดความเพียร (อย่าหย่อนวิริยะยล อย่างเกียจ)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/>
            </a:r>
            <a:b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	</a:t>
            </a:r>
            <a:endParaRPr lang="th-TH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</a:t>
            </a: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01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เนื้อเรื่อง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ตอนที่ ๓ พระมหาอุปราชายกทัพเข้าเมืองกาญจนบุรี</a:t>
            </a:r>
          </a:p>
          <a:p>
            <a:pPr indent="0">
              <a:spcAft>
                <a:spcPts val="0"/>
              </a:spcAft>
              <a:buNone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ตอนที่ ๔ สมเด็จพระนเรศวรทรงปรารภเรื่องตีเมืองเขมร</a:t>
            </a:r>
          </a:p>
          <a:p>
            <a:pPr indent="0">
              <a:spcAft>
                <a:spcPts val="0"/>
              </a:spcAft>
              <a:buNone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ตอนที่ ๕ สมเด็จพระนเรศวรทรงเตรียมการสู้ศึกมอญ</a:t>
            </a:r>
          </a:p>
          <a:p>
            <a:pPr indent="0">
              <a:spcAft>
                <a:spcPts val="0"/>
              </a:spcAft>
              <a:buNone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ตอนที่ ๖ พระนเรศวรทรงตรวจเตรียมทัพ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  <p:pic>
        <p:nvPicPr>
          <p:cNvPr id="1026" name="Picture 2" descr="C:\Users\Administrator.ROOM-TEST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1048"/>
            <a:ext cx="4814503" cy="2708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C:\Users\Administrator.ROOM-TEST\Desktop\13520888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01008"/>
            <a:ext cx="2737331" cy="324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เนื้อเรื่อง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ตอนที่ ๗  พระมหาอุปราชาทรงปรึกษาการศึก แล้วยกทัพเข้าปะทะ	         หน้าของไทย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ตอนที่ ๘ ทัพหน้าไทยถอยไม่เป็นกระบวน</a:t>
            </a:r>
            <a:endParaRPr lang="th-TH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ตอนที่ ๙ ทัพหลวงเคลื่อนพล ช้างทรงพระนเรศวรและพระเอกา		        ทศรถฝ่าเข้าไปในกองทัพข้าศึก</a:t>
            </a:r>
          </a:p>
          <a:p>
            <a:pPr indent="0">
              <a:spcAft>
                <a:spcPts val="0"/>
              </a:spcAft>
              <a:buNone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ตอนที่ ๑๐ </a:t>
            </a:r>
            <a:r>
              <a:rPr lang="th-TH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ยุทธ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หัตถี และชัยชนะของไทย</a:t>
            </a:r>
          </a:p>
          <a:p>
            <a:pPr indent="0">
              <a:spcAft>
                <a:spcPts val="0"/>
              </a:spcAft>
              <a:buNone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ตอนที่ ๑๑ พระนเรศวรทรงสร้างสถูป และปูนบำเหน็จทหาร</a:t>
            </a:r>
          </a:p>
          <a:p>
            <a:pPr indent="0">
              <a:spcAft>
                <a:spcPts val="0"/>
              </a:spcAft>
              <a:buNone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ตอนที่ ๑๒ สมเด็จพระวันรัตขอพระราชทานอภัยโทษ</a:t>
            </a:r>
            <a:endParaRPr lang="th-TH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531824" cy="864096"/>
          </a:xfrm>
        </p:spPr>
        <p:txBody>
          <a:bodyPr>
            <a:normAutofit fontScale="90000"/>
          </a:bodyPr>
          <a:lstStyle/>
          <a:p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สถานที่สำคัญที่ปรากฏในเรื่อง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5112568"/>
          </a:xfrm>
        </p:spPr>
        <p:txBody>
          <a:bodyPr>
            <a:normAutofit fontScale="85000" lnSpcReduction="1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เจดีย์สามองค์	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เขตแดนระหว่างไทยกับพม่า  อำเภอ</a:t>
            </a:r>
            <a:r>
              <a:rPr lang="th-TH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สังข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ละบุรี  จังหวัดกาญจนบุรี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กาญจนบุรี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เมือง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หน้าด่านของไทยที่พระมหาอุปราชายกเข้ามาเป็นเมืองแรก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แม่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กษัตริย์	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ชื่อแม่น้ำในจังหวัดกาญจนบุรีที่แม่ทัพนายกองของ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เมือง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/>
            </a:r>
            <a:b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	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กาญจนบุรี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ไปซุ่มสอดแนมเพื่อหาข่าวของข้าศึก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พนม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ทวน	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อำเภอหนึ่งในจังหวัดกาญจนบุรี  ที่พระมหาอุปราชาเจอลาง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ร้าย</a:t>
            </a:r>
            <a:b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ครั้ง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ที่สอง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เมือง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สิงห์	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เมืองสิงห์บุรี  เป็นเมืองหน้าด่าน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เมือง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สรรค์  	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เมืองสรรค์บุรี  อยู่ในชัยนาท   เป็นเมืองหน้าด่าน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กัมพุช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,  </a:t>
            </a:r>
            <a:r>
              <a:rPr lang="th-TH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พุทไธ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ธานี,  ป่าสัก    =   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เมืองเขมร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ราชบุรี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เมืองที่สมเด็จพระนเรศวรมีพระราชบัญชาให้เจ้าเมืองจัดทหาร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ห้า</a:t>
            </a:r>
            <a:b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ร้อย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คนไปทำรายสะพาน  เจ้าเมืองชื่อพระอมรินทร์</a:t>
            </a:r>
            <a:r>
              <a:rPr lang="th-TH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ฦา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ชัย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31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ผู้นิพนธ์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556792"/>
            <a:ext cx="6048672" cy="4127011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      สมเด็จพระมหาสมณเจ้า  กรมพระปรมานุชิตชิโนรส  พระนามเดิมว่า  พระองค์เจ้าวาสุกรี  เป็นพระเจ้าลูกยาเธอในรัชกาลที่  ๑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ประสูติเมื่อพ.ศ.  ๒๓๓๓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ผนวชเป็นสามเณรเมื่อพระชนมายุ  ๑๒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พรรษาและทรงอุปสมบทเป็นพระภิกษุ  ประทับอยู่  ณ  วัด</a:t>
            </a:r>
            <a:r>
              <a:rPr lang="th-TH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พระเช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ตุพน พระองค์สิ้นพระชนม์ใน</a:t>
            </a:r>
            <a:r>
              <a:rPr lang="th-TH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สมณ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เพศเมื่อ  พ.ศ. ๒๓๙๖ รวมพระชนม์  ๖๓ พรรษา  ในสมัยรัชกาลที่ 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๓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สถาปนาเป็นสมเด็จพระ</a:t>
            </a:r>
            <a:r>
              <a:rPr lang="th-TH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สมณ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เจ้ากรม</a:t>
            </a:r>
            <a:r>
              <a:rPr lang="th-TH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พระปรมา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นุชิตชิโนรส  ศรี</a:t>
            </a:r>
            <a:r>
              <a:rPr lang="th-TH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สุคตขัต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ติ</a:t>
            </a:r>
            <a:r>
              <a:rPr lang="th-TH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ยวงศ์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2931" y="2551417"/>
            <a:ext cx="249627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2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531824" cy="864096"/>
          </a:xfrm>
        </p:spPr>
        <p:txBody>
          <a:bodyPr>
            <a:normAutofit fontScale="90000"/>
          </a:bodyPr>
          <a:lstStyle/>
          <a:p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สถานที่สำคัญที่ปรากฏในเรื่อง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4176464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วิเศษ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ชัยชาญ	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เมืองที่พม่าให้กองลาดตระเวนขี่ม้าหาข่าว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ปาก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โมก	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เป็นตำบลที่สมเด็จพระนเรศวรยกพลขึ้นบกและทรงพระ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สุบิน</a:t>
            </a:r>
            <a:b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ฝันเป็น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เทพสังหรณ์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หนอง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สาหร่าย	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ที่ตั้งทัพหน้าของไทย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โคก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เผาข้าว	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ตำบลที่กองหน้าของไทยปะทะกับทัพพม่า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ตระพัง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ตรุ	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ตำบลที่ทรงทำ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ยุทธ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หัตถี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วัด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ป่าแก้ว	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วัดที่สมเด็จพระวันรัตจำพรรษา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71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531824" cy="864096"/>
          </a:xfrm>
        </p:spPr>
        <p:txBody>
          <a:bodyPr>
            <a:normAutofit/>
          </a:bodyPr>
          <a:lstStyle/>
          <a:p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บุคคลที่ปรากฏในเรื่อง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112568"/>
          </a:xfrm>
        </p:spPr>
        <p:txBody>
          <a:bodyPr>
            <a:normAutofit fontScale="92500"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ฝ่ายไทย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พระ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ศรีไสยณรงค์	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แม่ทัพหน้า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พระ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ราชฤทธานนท์	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ปลัดทัพ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หมื่น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ทิพเสนา	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 	</a:t>
            </a:r>
            <a:r>
              <a:rPr lang="th-TH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ผู้</a:t>
            </a:r>
            <a:r>
              <a:rPr lang="th-TH" sz="2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ไปสืบข่าว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ทัพหน้าของไทยกับเป็นผู้ไปบอกให้กองหน้ารีบถอย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หลวง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มหาวิชัย		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ผู้รับราชทานพระแสงอาญาสิทธิ์ในพิธีตัดไม้ข่มนาม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หลวง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ญาณ</a:t>
            </a:r>
            <a:r>
              <a:rPr lang="th-TH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โยค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โลกทีป	</a:t>
            </a:r>
            <a:r>
              <a:rPr lang="th-TH" sz="2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โหรประจำกองทัพ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ให้ฤกษ์ในการเดินทาง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เจ้าพระยาจักรี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  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ผู้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ที่ได้รับความไว้วางพระราชหฤทัยให้รักษากรุงศรีอยุธยา 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/>
            </a:r>
            <a:b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	และ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เป็นผู้ที่ได้รับอภัยโทษที่ตามเสด็จไม่ทันแต่ต้องไป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ตี</a:t>
            </a:r>
            <a:b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	เมือง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ทวายเป็นการแก่ตัว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เจ้าพระยาพระคลัง	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ผู้ได้รับพระราชทานอภัยโทษ  แต่ต้องไปตีเมืองทวายเป็น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การ</a:t>
            </a:r>
            <a:b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	แก้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ตัว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78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531824" cy="864096"/>
          </a:xfrm>
        </p:spPr>
        <p:txBody>
          <a:bodyPr>
            <a:normAutofit/>
          </a:bodyPr>
          <a:lstStyle/>
          <a:p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บุคคลที่ปรากฏในเรื่อง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112568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ฝ่ายพม่า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เจ้า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เมืองเชียงใหม่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ชื่อพระ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เจ้ามังนรธา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ช่อเป็นพระเจ้าหงสาว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ดีนันทบุเรง</a:t>
            </a:r>
            <a:endParaRPr lang="th-TH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มาง</a:t>
            </a:r>
            <a:r>
              <a:rPr lang="th-TH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จาช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โร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พี่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เลี้ยงของพระมหาอุปราชาถูกสมเด็จพระเอกาทศรถ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ฟัน</a:t>
            </a:r>
            <a:b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	ด้วย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ของ้าวเสียชีวิตบนหลังช้าง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พระ</a:t>
            </a:r>
            <a:r>
              <a:rPr lang="th-TH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ยาจิด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ตอง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แม่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ทัพหน้า  ทำสะพานไม้ไผ่ข้ามแม่น้ำลำ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กระเพิน</a:t>
            </a:r>
            <a:endParaRPr lang="th-TH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สมิงอะ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คร้าน,  สมิง</a:t>
            </a:r>
            <a:r>
              <a:rPr lang="th-TH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เป่อ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, 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นายกองลาดตระเวน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            สมิง</a:t>
            </a:r>
            <a:r>
              <a:rPr lang="th-TH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ซาย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ม่วน</a:t>
            </a:r>
            <a:endParaRPr lang="th-TH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เจ้า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เมือง</a:t>
            </a:r>
            <a:r>
              <a:rPr lang="th-TH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มล่วน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ควาญ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ช้างของพระมหาอุปราชานำความเรื่องพระมหา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อุป</a:t>
            </a:r>
            <a:b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	ราชา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สิ้นพระชนม์ไปกราบทูลพระเจ้าหงสาวดี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  <p:pic>
        <p:nvPicPr>
          <p:cNvPr id="4" name="รูปภาพ 3" descr="C:\Users\Administrator.ROOM-TEST\Desktop\stock-vector-vector-frame-for-any-text-with-blue-square-brackets-185155847.jpg"/>
          <p:cNvPicPr/>
          <p:nvPr/>
        </p:nvPicPr>
        <p:blipFill>
          <a:blip r:embed="rId4" cstate="print"/>
          <a:srcRect l="84028"/>
          <a:stretch>
            <a:fillRect/>
          </a:stretch>
        </p:blipFill>
        <p:spPr bwMode="auto">
          <a:xfrm>
            <a:off x="3203848" y="3933056"/>
            <a:ext cx="1440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4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035880" cy="864096"/>
          </a:xfrm>
        </p:spPr>
        <p:txBody>
          <a:bodyPr>
            <a:normAutofit/>
          </a:bodyPr>
          <a:lstStyle/>
          <a:p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การตั้งทัพตามตำราพิชัยสงคราม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112568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ชัยภูมิพยุหะมี  ๘  นาม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๑.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ครุฑ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นาม		มีต้นไม้ใหญ่หนึ่งต้นขึ้นอยู่บนภูเขาหรือจอมปลวก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๒.	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พยัค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นาม		ตั้งอยู่ริมทางชายป่า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๓.	สีหรา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ชนาม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มี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ต้นไม้ใหญ่สามต้น  ขึ้นอยู่บนภูเขาหรือจอมปลวก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๔.	สุขนาม		อยู่ริมทางใกล้หมู่บ้าน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๕.	นาคนาม		อยู่ใกล้ทางน้ำ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๖.	มุสิกนาม		อยู่ใกล้โพรงไม้จอมปลวก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๗.	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อัช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นาม		อยู่กลางทุ่ง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๘.	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คชนาม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	อยู่ใกล้ป่าไผ่</a:t>
            </a:r>
          </a:p>
        </p:txBody>
      </p:sp>
    </p:spTree>
    <p:extLst>
      <p:ext uri="{BB962C8B-B14F-4D97-AF65-F5344CB8AC3E}">
        <p14:creationId xmlns:p14="http://schemas.microsoft.com/office/powerpoint/2010/main" val="30547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400600" cy="864096"/>
          </a:xfrm>
        </p:spPr>
        <p:txBody>
          <a:bodyPr>
            <a:normAutofit fontScale="90000"/>
          </a:bodyPr>
          <a:lstStyle/>
          <a:p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ความเชื่อและพิธีกรรมก่อนการออกรบ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5112568"/>
          </a:xfrm>
        </p:spPr>
        <p:txBody>
          <a:bodyPr>
            <a:normAutofit lnSpcReduction="1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ตัดไม้ข่มนาม 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ทำ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ก่อนออกรบเพื่อบำรุงขวัญ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ทหาร</a:t>
            </a:r>
            <a:endParaRPr lang="th-TH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จตุ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รงค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โชค 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โชค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ดีสี่ประการเกี่ยวกับการยาตราทัพ </a:t>
            </a:r>
            <a:endParaRPr lang="th-TH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โขลนทวาร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ประตู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ป่า  ทำเป็นซุ้มประตูประดับด้วยต้นไม้ใบไม้ให้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ทหารเดินผ่าน</a:t>
            </a:r>
            <a:endParaRPr lang="th-TH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ภูมิ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พยุหไกร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สร </a:t>
            </a:r>
            <a:endParaRPr lang="th-TH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ตรีเสนาเก้ากอง </a:t>
            </a:r>
            <a:endParaRPr lang="th-TH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เคลื่อนพลตามเกล็ดนาค </a:t>
            </a:r>
            <a:endParaRPr lang="th-TH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กระบวนปทุมพยู่ห์ </a:t>
            </a:r>
            <a:endParaRPr lang="th-TH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วันปาฏิบท 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คือ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วันขึ้นหนึ่งค่ำ หรือ  วันแรมหนึ่งค่ำ (ในเรื่องเป็นวันขึ้น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๑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ค่ำ) 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 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วันบัณรสี 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คือ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วันพระขึ้นหรือแรม  ๑๕ ค่ำ    </a:t>
            </a:r>
            <a:endParaRPr lang="th-TH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มหุ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ติฤกษ์  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วัน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อาทิตย์ขึ้น  ๑๑  ค่ำ  เดือนมกราคม  เวลา  ๐๘.๓๐ 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น.</a:t>
            </a:r>
            <a:endParaRPr lang="th-TH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70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5400600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คุณธรรมที่ได้จากเรื่อง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2776"/>
            <a:ext cx="7632848" cy="5112568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endParaRPr lang="th-TH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ความ</a:t>
            </a:r>
            <a:r>
              <a:rPr lang="th-TH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รอบคอบไม่ประมาท</a:t>
            </a:r>
          </a:p>
          <a:p>
            <a:pPr indent="0">
              <a:spcAft>
                <a:spcPts val="0"/>
              </a:spcAft>
              <a:buNone/>
            </a:pPr>
            <a:r>
              <a:rPr lang="th-TH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การเป็นคนรู้จักการ</a:t>
            </a:r>
            <a:r>
              <a:rPr lang="th-T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วางแผน</a:t>
            </a:r>
          </a:p>
          <a:p>
            <a:pPr indent="0">
              <a:spcAft>
                <a:spcPts val="0"/>
              </a:spcAft>
              <a:buNone/>
            </a:pPr>
            <a:r>
              <a:rPr lang="th-TH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การเป็นคน</a:t>
            </a:r>
            <a:r>
              <a:rPr lang="th-T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รู้จัก</a:t>
            </a:r>
            <a:r>
              <a:rPr lang="th-TH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ความกตัญญู</a:t>
            </a:r>
            <a:r>
              <a:rPr lang="th-T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กตเวที</a:t>
            </a:r>
          </a:p>
          <a:p>
            <a:pPr indent="0">
              <a:spcAft>
                <a:spcPts val="0"/>
              </a:spcAft>
              <a:buNone/>
            </a:pPr>
            <a:r>
              <a:rPr lang="th-TH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การเป็นคนช่างสังเกตและมีไหว</a:t>
            </a:r>
            <a:r>
              <a:rPr lang="th-T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พริบ</a:t>
            </a:r>
          </a:p>
          <a:p>
            <a:pPr indent="0">
              <a:spcAft>
                <a:spcPts val="0"/>
              </a:spcAft>
              <a:buNone/>
            </a:pPr>
            <a:r>
              <a:rPr lang="th-TH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ความ</a:t>
            </a:r>
            <a:r>
              <a:rPr lang="th-T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ซื่อสัตย์</a:t>
            </a:r>
          </a:p>
        </p:txBody>
      </p:sp>
    </p:spTree>
    <p:extLst>
      <p:ext uri="{BB962C8B-B14F-4D97-AF65-F5344CB8AC3E}">
        <p14:creationId xmlns:p14="http://schemas.microsoft.com/office/powerpoint/2010/main" val="4200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400600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ข้อคิดที่ได้จากเรื่อง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5112568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๑. ลิลิต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ตะเลงพ่ายสะท้อนให้เห็นความรักชาติ ความเสียสละ ความกล้าหาญ ของ</a:t>
            </a:r>
            <a:r>
              <a:rPr lang="th-TH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บรรพบุรุษ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ซึ่งคนไทยควรภาคภูมิใจ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๒. แผ่นดิน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ไทยต้องผ่านการทำศึกสงครามอย่างมากมายกว่าที่จะมารวมกันเป็นปึกแผ่นอย่างปัจจุบันนี้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๓. พระ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ราชภารกิจของกษัตริย์ไทยในสมัยก่อน คือการปกครองบ้านเมืองให้ร่มเย็นเป็นสุขและรบเพื่อปกป้องอธิปไตยของไทย</a:t>
            </a:r>
          </a:p>
        </p:txBody>
      </p:sp>
    </p:spTree>
    <p:extLst>
      <p:ext uri="{BB962C8B-B14F-4D97-AF65-F5344CB8AC3E}">
        <p14:creationId xmlns:p14="http://schemas.microsoft.com/office/powerpoint/2010/main" val="42661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400600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คุณค่าด้านเนื้อหา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3672408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๑. เป็น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วรรณคดีชั้นสูงของชาติซึ่งถือได้ว่าเป็นแบบอย่างที่ดีของวรรณคดีอื่นๆ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๒.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ให้คุณค่าทางด้านวรรณศิลป์หลายประการ เช่น การเล่นคำ การแทรกบทนิราศ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คร่ำ</a:t>
            </a:r>
            <a:b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   ครวญ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การใช้โวหารต่างๆ การพรรณนาฉากที่ทำให้ผู้อ่านมีอารมณ์ร่วม และ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เกิด</a:t>
            </a:r>
            <a:b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   ความรู้สึก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คล้อยตาม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๓.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ให้ความรู้เกี่ยวกับประวัติศาสตร์และลักษณะผู้ฟังที่ดี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๔.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ปลุกใจให้คนไทยรักและเทิดทูนแผ่นดินไทยจนพร้อมที่จะเสียสละเพื่อบ้านเมือง</a:t>
            </a:r>
          </a:p>
        </p:txBody>
      </p:sp>
    </p:spTree>
    <p:extLst>
      <p:ext uri="{BB962C8B-B14F-4D97-AF65-F5344CB8AC3E}">
        <p14:creationId xmlns:p14="http://schemas.microsoft.com/office/powerpoint/2010/main" val="21612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400600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คุณค่าด้านสังคม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3672408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๑. เป็นวรรณคดีชั้นสูงของชาติซึ่งถือได้ว่าเป็นแบบอย่างที่ดีของวรรณคดีอื่นๆ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๒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.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ให้ความรู้เกี่ยวกับประวัติศาสตร์และลักษณะผู้ฟังที่ดี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๓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.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ปลุกใจให้คนไทยรักและเทิดทูนแผ่นดินไทยจนพร้อมที่ อบรมข้อนี้ทำให้เรา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ได้</a:t>
            </a:r>
            <a:b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   ข้อคิด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ที่ว่า การพูดดีเป็นศรีแก่ตัวเมื่อเราทราบเช่นนี้แล้วเราทุกคนก่อนที่จะ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พูด</a:t>
            </a:r>
            <a:b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   อะไร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ต้อง คิดและไตร่ตรองให้ดีก่อนที่จะพูด</a:t>
            </a:r>
          </a:p>
        </p:txBody>
      </p:sp>
    </p:spTree>
    <p:extLst>
      <p:ext uri="{BB962C8B-B14F-4D97-AF65-F5344CB8AC3E}">
        <p14:creationId xmlns:p14="http://schemas.microsoft.com/office/powerpoint/2010/main" val="26448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400600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คุณค่าด้านวรรณศิลป์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824536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การเลือกสรรคำมาใช้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๑.  การสร้างศัพท์ที่มีรูปและเสียงเป็นสง่า  ศัพท์เหล่านี้มีความสูงส่งสละสลวย 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เช่น  </a:t>
            </a: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กมลาสน์ </a:t>
            </a: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(กมล + อาสน์) หมายถึง ผู้มี</a:t>
            </a: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ดอกบัวเป็นที่</a:t>
            </a: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นั่ง คือพระ</a:t>
            </a: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พรหม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๒.  การใช้คำที่นิยมใช้ในวรรณคดี  </a:t>
            </a: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เช่น </a:t>
            </a:r>
            <a:r>
              <a:rPr lang="th-TH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ขัต</a:t>
            </a: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ติยา (กษัตริย์)  สินธพ (ม้า</a:t>
            </a: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)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๓. การ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ใช้คำซ้ำ  </a:t>
            </a: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เช่น   สลัดได</a:t>
            </a: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ใด</a:t>
            </a: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สลัดน้อง</a:t>
            </a: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     แหนง</a:t>
            </a: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นอน  </a:t>
            </a:r>
            <a:r>
              <a:rPr lang="th-TH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ไพรฤๅ</a:t>
            </a:r>
            <a:endParaRPr lang="th-TH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๔. การ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ใช้คำอัพภาส  </a:t>
            </a: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คือ  เป็น</a:t>
            </a: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การซ้อนหรือซ้ำอักษรลงหน้าศัพท์ เช่น ชวาล (เรือง)  เป็น ชัชวาล (รุ่งเรือง) 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ในภาษาไทยก็ใช้ </a:t>
            </a: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เช่น  ครื้น  </a:t>
            </a:r>
            <a:r>
              <a:rPr lang="th-TH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ครึก</a:t>
            </a: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 ยิ้ม  แย้ม  ใช้อัพภาสเป็น คะครื้น  คะ</a:t>
            </a:r>
            <a:r>
              <a:rPr lang="th-TH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ครึก</a:t>
            </a: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 ยะยิ้ม  ยะแย้ม 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71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667728" cy="1143000"/>
          </a:xfrm>
        </p:spPr>
        <p:txBody>
          <a:bodyPr/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ที่มาในการนิพนธ์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4201419" cy="1597360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นิพนธ์ขึ้นเพื่องานพระราชพิธีฉลองตึกวัด</a:t>
            </a:r>
            <a:r>
              <a:rPr lang="th-TH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พระเช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ตุพนฯในรัชกาลที่ 3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52644" y="3370903"/>
            <a:ext cx="37424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จุดมุ่งหมายการแต่ง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45823" y="4318390"/>
            <a:ext cx="3660072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เพื่อสดุดีวีรกรรมของสมเด็จพระนเรศวรมหาราช ในสงคราม</a:t>
            </a:r>
            <a:r>
              <a:rPr lang="th-TH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ยุทธ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หัตถี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377952" cy="253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2520280" cy="2498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6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400600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คุณค่าด้านวรรณศิลป์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4824536"/>
          </a:xfrm>
        </p:spPr>
        <p:txBody>
          <a:bodyPr>
            <a:normAutofit lnSpcReduction="1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การเลือกสรรคำมาใช้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๕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. การ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ใช้คำเหมาะกับเนื้อเรื่อง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เช่น 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เมื่อตัวละครตกอยู่ในอารมณ์โศกเศร้า 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ก็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ใช้คำที่มีลีลาช้า  ทอดเสียงให้เข้ากับ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อารมณ์  ตัวอย่างเช่น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      หนัก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ดวงสมรพี่ร้าว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คิด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ใคร่พบน้องท้าว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ห่อน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พ้องพานขวัญ	ใจ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นา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๖.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การเล่นคำ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เช่น</a:t>
            </a:r>
            <a:endParaRPr lang="th-TH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    ไก่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แก้วคิดคู่แก้ว		กลอยใจ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แสก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ยิ่งแสกหฤทัย		พี่เศร้า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นก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ออกนึกออกไพร		พลัดแม่  เหมือน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ฤๅ</a:t>
            </a:r>
            <a:endParaRPr lang="th-TH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ชม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แขกเต้าคู่เต้า	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แขก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น้องนานคืน</a:t>
            </a:r>
          </a:p>
          <a:p>
            <a:pPr indent="0">
              <a:spcAft>
                <a:spcPts val="0"/>
              </a:spcAft>
              <a:buNone/>
            </a:pPr>
            <a:endParaRPr lang="th-TH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4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400600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คุณค่าด้านวรรณศิลป์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824536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การใช้โวหารภาพพจน์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โวหาร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อติพจน์  การกล่าวเกินจริงเพื่อเน้นอารมณ์เป็นสำคัญ   เช่น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        อุรา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รานร้าวแยก              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ยล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สยบ</a:t>
            </a:r>
            <a:b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		เอน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พระองค์ลงทบ                  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ท่าวดิ้น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/>
            </a:r>
            <a:b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เหนือ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คอคชซอนซบ                 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สังเวช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/>
            </a:r>
            <a:b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	วาย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ชิวาตม์สุดสิ้น                    สู่ฟ้าเสวยสวรรค์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65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400600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คุณค่าด้านวรรณศิลป์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824536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การใช้โวหารภาพพจน์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การใช้ความเปรียบประเภทอุปมา  คือ การเปรียบสิ่งหนึ่งว่าเหมือนกับอีกสิ่งหนึ่ง  โดยมีคำเชื่อมที่แสดงความหมายเหมือนกัน 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เช่น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     </a:t>
            </a:r>
            <a:r>
              <a:rPr lang="th-TH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ไอยราฤ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ทธิเลิศ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ล้ำ	ลือ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ดิน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	ดู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ดั่งพาหนะอินทร์		เอี่ยมฟ้า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	อาจ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ค้ำ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คช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อรินทร์		รอนชีพ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	ชาญ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ศึกฮึกหาญกล้า		กลั่นแกล้วกลางสมร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46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400600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คุณค่าด้านวรรณศิลป์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824536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การใช้โวหารภาพพจน์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การใช้ความเปรียบประเภทอุปลักษณ์  คือการเปรียบสิ่งหนึ่งว่าเป็นอีกสิ่งหนึ่ง  ส่วนมากจะใช้คำว่า  คือ  เป็น  เท่า  เป็นตัวเชื่อม 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ตัวอย่างเช่น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       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หัสดิน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ปิ่นธเรศไท้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โท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ทรง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	คือ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สมิทธิมาตงค์	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หนึ่ง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อ้าง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	หนึ่ง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คือคิริ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เมขล์มง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	คลอาสน์  มารเอย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	เศียร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ส่ายหงายงาคว้าง	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ไขว่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แคว้งแทงโถม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67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400600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คุณค่าด้านวรรณศิลป์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040560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การใช้คำไวพจน์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ศัพท์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ที่แปลว่าช้าง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หัตถี  กุญชร  นาเคนทร์    มาตงค์  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คช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 คเชนทร์  คชินทร์  พารณ  มาตงค์  กรี  หัสดิน  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คช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สาร ไอยรา  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หัสดี   ดำรี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ศัพท์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ที่แปลว่าม้า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สินธพ   มโนมัย   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อัศ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วะ  อาชาไนย  อัสสะ  หัย  แสะ  อาชา  พาชี  ดุรงค์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ศัพท์ที่แปลว่าข้าศึก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47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400600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คุณค่าด้านวรรณศิลป์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5040560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การใช้คำไวพจน์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ศัพท์ที่แปลว่า  ป่า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ไพรี   ปรปักษ์  ไพริน  ศัตรู  ริปู  อริ  เสี้ยน  ดัสกร  ข้าเศิก  อรินทร์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ศัพท์ที่แปลว่า  พระเจ้าแผ่นดิน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จอมปราณ    ภูมินทร์  นราธิป  ประชาปะ  ภูบาล  นรินทร์  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อิศเรศ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 มหิศวร  </a:t>
            </a:r>
            <a: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/>
            </a:r>
            <a:br>
              <a:rPr lang="th-T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ทีร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ฆราช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 บดีสูร  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นฤเบศร์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 นฤบาล  พระภูธร  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นฤ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นาถ  พระจอมโลก  เจ้าช้าง  นฤบดี  บดินทร์  เจ้าจอมถวัลย์  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ขัตติย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ราช  ภูว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ไนย</a:t>
            </a: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  </a:t>
            </a:r>
            <a:r>
              <a:rPr lang="th-TH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จุฑาธิป</a:t>
            </a:r>
            <a:endParaRPr lang="th-TH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69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400600" cy="864096"/>
          </a:xfrm>
        </p:spPr>
        <p:txBody>
          <a:bodyPr>
            <a:normAutofit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คุณค่าด้านวรรณศิลป์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3528392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ศัพท์โบราณ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เผือ  = 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ข้า ฉัน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	เยียว  =  บางที		ทึง  =  ช้า		ห่อน  = 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ไม่		สบ 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=  ทุก   		ทาย  =  ถือ  		ฉาน  =  แตก		ส่ำ  = 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หมู่		ท่า 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=  รอคอย		แผ้ว  =  ทำให้สว่าง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เต้า 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=  ไป		เยีย  =  ทำ</a:t>
            </a:r>
          </a:p>
          <a:p>
            <a:pPr indent="0">
              <a:spcAft>
                <a:spcPts val="0"/>
              </a:spcAft>
              <a:buNone/>
            </a:pPr>
            <a:endParaRPr lang="th-TH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28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3667728" cy="1143000"/>
          </a:xfrm>
        </p:spPr>
        <p:txBody>
          <a:bodyPr/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ลักษณะการแต่ง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772816"/>
            <a:ext cx="4525465" cy="3672408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แต่งด้วยลิลิตสุภาพ ซึ่งประกอบด้วย</a:t>
            </a:r>
            <a:b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ร่ายสุภาพ </a:t>
            </a:r>
            <a:b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โคลงสองสุภาพ </a:t>
            </a:r>
            <a:b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โคลงสามสุภาพ </a:t>
            </a:r>
            <a:b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และโคลงสี่สุภาพ </a:t>
            </a:r>
            <a:b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แต่งสลับกันไป จำนวน ๔๓๙ บท โดยได้แบบอย่างการแต่งมาจากลิลิตยวนพ่าย </a:t>
            </a:r>
            <a:b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ที่แต่งขึ้นในสมัยอยุธยาตอนต้น 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2304256" cy="3028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6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959" y="332656"/>
            <a:ext cx="3667728" cy="864096"/>
          </a:xfrm>
        </p:spPr>
        <p:txBody>
          <a:bodyPr/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ลักษณะการแต่ง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76772"/>
            <a:ext cx="8012914" cy="4788532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ร่ายสุภาพ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บทหนึ่งจะมีจำนวนกี่วรรคก็ได้  แต่ละวรรคมี  ๕  คำ  คำสุดท้ายของวรรคหน้า  ส่งสัมผัสไปยังคำที่  ๑  หรือ  ๒  หรือ  ๓  ของวรรคต่อไป  โดยมีข้อบังคับว่าถ้าส่งด้วยคำเอกก็รับด้วยคำเอก  ถ้าส่งด้วยคำโทก็รับด้วย   คำโท  และ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ngsana New" pitchFamily="18" charset="-34"/>
                <a:ea typeface="Cordia New"/>
                <a:cs typeface="Angsana New" pitchFamily="18" charset="-34"/>
              </a:rPr>
              <a:t>จบด้วยโคลงสองสุภาพเสมอ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93" y="1988840"/>
            <a:ext cx="707266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8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576" y="4077072"/>
            <a:ext cx="7992888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959" y="332656"/>
            <a:ext cx="3667728" cy="864096"/>
          </a:xfrm>
        </p:spPr>
        <p:txBody>
          <a:bodyPr/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ลักษณะการแต่ง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58" y="1214754"/>
            <a:ext cx="8064896" cy="4716524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ร่ายสุภาพ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    …   </a:t>
            </a:r>
            <a:r>
              <a:rPr lang="th-TH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ธให้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ตรวจพลผอง   ส่งกองหน้าไปก่อน   ผ่อนกองหนุนไปตาม   </a:t>
            </a:r>
            <a:b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ที่สามถึงทัพใหญ่   ทัพเชียงใหม่ยุกกระบัตร   ถัดทัพหลังดำเนิน   เดิน</a:t>
            </a:r>
            <a:r>
              <a:rPr lang="th-TH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พยุห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ไต่เต้า  </a:t>
            </a:r>
            <a:b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</a:b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แห่บพิตรผ่านเผ้า  ท่านเท้าเสด็จดล  ดื่นนา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93" y="1844824"/>
            <a:ext cx="707266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1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959" y="332656"/>
            <a:ext cx="3667728" cy="864096"/>
          </a:xfrm>
        </p:spPr>
        <p:txBody>
          <a:bodyPr/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ลักษณะการแต่ง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76772"/>
            <a:ext cx="8156930" cy="4788532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โคลงสองสุภาพ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บทหนึ่งมี  ๑๔  คำ  และอาจมีคำสร้อยท้ายบทได้  ๒  คำ  บังคับคำเอก  ๓  แห่ง  คำโท  ๓  แห่ง  การส่งสัมผัส  คำสุดท้ายในวรรคที่  ๑  ส่งสัมผัสไปยังคำสุดท้ายของวรรคที่ ๒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752528" cy="163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7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3688" y="4293096"/>
            <a:ext cx="5832648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959" y="332656"/>
            <a:ext cx="3667728" cy="864096"/>
          </a:xfrm>
        </p:spPr>
        <p:txBody>
          <a:bodyPr/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ลักษณะการแต่ง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76772"/>
            <a:ext cx="8156930" cy="4788532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โคลงสองสุภาพ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		       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       ยกพลผ่านด่านกว้าง	เสียงสนั่นม้าช้าง</a:t>
            </a: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		กึกก้องทางหลวง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752528" cy="163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7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959" y="332656"/>
            <a:ext cx="3667728" cy="864096"/>
          </a:xfrm>
        </p:spPr>
        <p:txBody>
          <a:bodyPr/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ลักษณะการแต่ง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14754"/>
            <a:ext cx="8136904" cy="4860540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โคลงสามสุภาพ</a:t>
            </a: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     บทหนึ่งมี  ๑๙  คำ  และอาจมีคำสร้อยท้ายบทได้  ๒  คำ  บังคับคำเอก  ๓  แห่ง  คำโท  ๓  แห่ง  การสัมผัสคำสุดท้ายในวรรคที่  ๑  ส่งสัมผัสไปยังคำที่  ๑  หรือ  ๒  หรือ 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๓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Cordia New"/>
                <a:cs typeface="Angsana New" pitchFamily="18" charset="-34"/>
              </a:rPr>
              <a:t>  ในวรรคที่  ๒  และคำสุดท้ายในวรรคที่  ๒  ส่งสัมผัสไปยังคำสุดท้ายวรรคที่  ๓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  <a:p>
            <a:pPr indent="0">
              <a:spcAft>
                <a:spcPts val="0"/>
              </a:spcAft>
              <a:buNone/>
            </a:pPr>
            <a:endParaRPr lang="th-TH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ea typeface="Cordia New"/>
              <a:cs typeface="Angsana New" pitchFamily="18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1844824"/>
            <a:ext cx="598695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9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737</Words>
  <Application>Microsoft Office PowerPoint</Application>
  <PresentationFormat>On-screen Show (4:3)</PresentationFormat>
  <Paragraphs>269</Paragraphs>
  <Slides>36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ผู้นิพนธ์</vt:lpstr>
      <vt:lpstr>ที่มาในการนิพนธ์</vt:lpstr>
      <vt:lpstr>ลักษณะการแต่ง</vt:lpstr>
      <vt:lpstr>ลักษณะการแต่ง</vt:lpstr>
      <vt:lpstr>ลักษณะการแต่ง</vt:lpstr>
      <vt:lpstr>ลักษณะการแต่ง</vt:lpstr>
      <vt:lpstr>ลักษณะการแต่ง</vt:lpstr>
      <vt:lpstr>ลักษณะการแต่ง</vt:lpstr>
      <vt:lpstr>ลักษณะการแต่ง</vt:lpstr>
      <vt:lpstr>ลักษณะการแต่ง</vt:lpstr>
      <vt:lpstr>ลักษณะการแต่ง</vt:lpstr>
      <vt:lpstr>ประวัติการประพันธ์</vt:lpstr>
      <vt:lpstr>ความหมายของคำ  ตะเลงพ่าย</vt:lpstr>
      <vt:lpstr>เนื้อเรื่อง</vt:lpstr>
      <vt:lpstr>เนื้อเรื่อง</vt:lpstr>
      <vt:lpstr>เนื้อเรื่อง</vt:lpstr>
      <vt:lpstr>เนื้อเรื่อง</vt:lpstr>
      <vt:lpstr>สถานที่สำคัญที่ปรากฏในเรื่อง</vt:lpstr>
      <vt:lpstr>สถานที่สำคัญที่ปรากฏในเรื่อง</vt:lpstr>
      <vt:lpstr>บุคคลที่ปรากฏในเรื่อง</vt:lpstr>
      <vt:lpstr>บุคคลที่ปรากฏในเรื่อง</vt:lpstr>
      <vt:lpstr>การตั้งทัพตามตำราพิชัยสงคราม</vt:lpstr>
      <vt:lpstr>ความเชื่อและพิธีกรรมก่อนการออกรบ</vt:lpstr>
      <vt:lpstr>คุณธรรมที่ได้จากเรื่อง</vt:lpstr>
      <vt:lpstr>ข้อคิดที่ได้จากเรื่อง</vt:lpstr>
      <vt:lpstr>คุณค่าด้านเนื้อหา</vt:lpstr>
      <vt:lpstr>คุณค่าด้านสังคม</vt:lpstr>
      <vt:lpstr>คุณค่าด้านวรรณศิลป์</vt:lpstr>
      <vt:lpstr>คุณค่าด้านวรรณศิลป์</vt:lpstr>
      <vt:lpstr>คุณค่าด้านวรรณศิลป์</vt:lpstr>
      <vt:lpstr>คุณค่าด้านวรรณศิลป์</vt:lpstr>
      <vt:lpstr>คุณค่าด้านวรรณศิลป์</vt:lpstr>
      <vt:lpstr>คุณค่าด้านวรรณศิลป์</vt:lpstr>
      <vt:lpstr>คุณค่าด้านวรรณศิลป์</vt:lpstr>
      <vt:lpstr>คุณค่าด้านวรรณศิลป์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41</cp:revision>
  <dcterms:created xsi:type="dcterms:W3CDTF">2014-09-07T11:43:46Z</dcterms:created>
  <dcterms:modified xsi:type="dcterms:W3CDTF">2018-08-06T07:18:56Z</dcterms:modified>
</cp:coreProperties>
</file>