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8" r:id="rId3"/>
    <p:sldId id="260" r:id="rId4"/>
    <p:sldId id="259" r:id="rId5"/>
    <p:sldId id="261" r:id="rId6"/>
    <p:sldId id="262" r:id="rId7"/>
    <p:sldId id="26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  <p:sldId id="266" r:id="rId19"/>
    <p:sldId id="265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3" r:id="rId34"/>
    <p:sldId id="280" r:id="rId35"/>
    <p:sldId id="281" r:id="rId36"/>
    <p:sldId id="282" r:id="rId37"/>
    <p:sldId id="294" r:id="rId38"/>
    <p:sldId id="295" r:id="rId39"/>
    <p:sldId id="296" r:id="rId40"/>
    <p:sldId id="297" r:id="rId41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8955-FADC-4770-9F6D-2AB458C0CC09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9FBDA1-1CF8-4DCB-A5FA-4A849FF0378A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856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9FBDA1-1CF8-4DCB-A5FA-4A849FF0378A}" type="slidenum">
              <a:rPr lang="th-TH" smtClean="0"/>
              <a:pPr/>
              <a:t>19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648871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55059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08174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3172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64880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509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4020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14142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28641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03398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80249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569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51959-17A8-4590-A1E6-B2558BFA3E92}" type="datetimeFigureOut">
              <a:rPr lang="th-TH" smtClean="0"/>
              <a:pPr/>
              <a:t>19/06/61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0426FE-6517-4824-AFAD-D02F65C90978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4672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544" y="2492896"/>
            <a:ext cx="4894312" cy="1470025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th-TH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มหาเวสสันดรชาดก</a:t>
            </a:r>
            <a:br>
              <a:rPr lang="th-TH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th-TH" sz="6000" b="1" dirty="0" err="1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กัณฑ์มัท</a:t>
            </a:r>
            <a:r>
              <a:rPr lang="th-TH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รี</a:t>
            </a:r>
            <a:endParaRPr lang="th-TH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56376" y="6089796"/>
            <a:ext cx="1112168" cy="766936"/>
          </a:xfrm>
        </p:spPr>
        <p:txBody>
          <a:bodyPr>
            <a:normAutofit/>
          </a:bodyPr>
          <a:lstStyle/>
          <a:p>
            <a:endParaRPr lang="th-TH" dirty="0">
              <a:solidFill>
                <a:schemeClr val="accent4">
                  <a:lumMod val="75000"/>
                </a:schemeClr>
              </a:solidFill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0666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๓.สุวรรณ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สามชาดก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78" y="2060848"/>
            <a:ext cx="6840760" cy="422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08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๔.เนมิราชชาดก	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04417"/>
            <a:ext cx="6840760" cy="4227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360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๕.มโหสถ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204864"/>
            <a:ext cx="6677898" cy="412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92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๖.ภูริทัต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45" y="2159163"/>
            <a:ext cx="6657230" cy="4114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15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๗.จันท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กุมารชาดก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8" y="2132856"/>
            <a:ext cx="6840760" cy="423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18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๘.นา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รทชาดก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886" y="2276871"/>
            <a:ext cx="6585222" cy="407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816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๙.วิธุร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628800"/>
            <a:ext cx="4648026" cy="5064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886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th-TH" sz="2800" b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๑๐.เวสสันดร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53" y="2111437"/>
            <a:ext cx="6793459" cy="4524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960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04595"/>
            <a:ext cx="8280920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th-TH" sz="2800" b="1" dirty="0" smtClean="0">
                <a:solidFill>
                  <a:srgbClr val="C00000"/>
                </a:solidFill>
                <a:ea typeface="Calibri"/>
                <a:cs typeface="+mj-cs"/>
              </a:rPr>
              <a:t>มหาเวสสันดรชาดก ประกอบด้วย  ๑๓ กัณฑ์ดังนี้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th-TH" sz="2800" b="1" dirty="0" smtClean="0">
              <a:ea typeface="Calibri"/>
              <a:cs typeface="+mj-cs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th-TH" sz="2800" b="1" dirty="0">
                <a:ea typeface="Calibri"/>
                <a:cs typeface="+mj-cs"/>
              </a:rPr>
              <a:t>	</a:t>
            </a:r>
            <a:endParaRPr lang="en-US" sz="2800" b="1" dirty="0">
              <a:ea typeface="Calibri"/>
              <a:cs typeface="+mj-cs"/>
            </a:endParaRPr>
          </a:p>
          <a:p>
            <a:pPr marL="0" lvl="0" indent="0">
              <a:buNone/>
            </a:pP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91915"/>
              </p:ext>
            </p:extLst>
          </p:nvPr>
        </p:nvGraphicFramePr>
        <p:xfrm>
          <a:off x="539552" y="2132856"/>
          <a:ext cx="8208912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656184"/>
                <a:gridCol w="3240360"/>
                <a:gridCol w="1872208"/>
              </a:tblGrid>
              <a:tr h="430376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กัณฑ์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จำนวนพระคาถา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สำนวนที่ได้รับเลือก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เพลงประจำกัณฑ์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๑. ทศพร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๑๙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  <a:t>สมเด็จพระมหา</a:t>
                      </a:r>
                      <a:r>
                        <a:rPr lang="th-TH" sz="2400" b="1" dirty="0" err="1" smtClean="0">
                          <a:solidFill>
                            <a:srgbClr val="0070C0"/>
                          </a:solidFill>
                          <a:cs typeface="+mj-cs"/>
                        </a:rPr>
                        <a:t>สมณ</a:t>
                      </a:r>
                      <a: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  <a:t>เจ้า </a:t>
                      </a:r>
                      <a:b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</a:br>
                      <a: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  <a:t>กรม</a:t>
                      </a:r>
                      <a:r>
                        <a:rPr lang="th-TH" sz="2400" b="1" dirty="0" err="1" smtClean="0">
                          <a:solidFill>
                            <a:srgbClr val="0070C0"/>
                          </a:solidFill>
                          <a:cs typeface="+mj-cs"/>
                        </a:rPr>
                        <a:t>พระปรมา</a:t>
                      </a:r>
                      <a: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  <a:t>นุชิตชิโนรส</a:t>
                      </a:r>
                      <a:endParaRPr lang="th-TH" sz="2400" b="1" dirty="0">
                        <a:solidFill>
                          <a:srgbClr val="0070C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สาธุการ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๒. </a:t>
                      </a:r>
                      <a:r>
                        <a:rPr lang="th-TH" sz="2400" b="1" dirty="0" err="1" smtClean="0">
                          <a:solidFill>
                            <a:srgbClr val="C00000"/>
                          </a:solidFill>
                          <a:cs typeface="+mj-cs"/>
                        </a:rPr>
                        <a:t>หิมพานต์</a:t>
                      </a:r>
                      <a:endParaRPr lang="th-TH" sz="2400" b="1" dirty="0" smtClean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๑๓๔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ตวงพระธาตุ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๓. ทานกัณฑ์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๒๐๙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  <a:t>สำนักวัดถนน</a:t>
                      </a:r>
                      <a:endParaRPr lang="th-TH" sz="2400" b="1" dirty="0">
                        <a:solidFill>
                          <a:srgbClr val="0070C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พญาโศก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๔. วนปเวสน์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๕๗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  <a:t>รัชกาลที่ ๔</a:t>
                      </a:r>
                      <a:endParaRPr lang="th-TH" sz="2400" b="1" dirty="0">
                        <a:solidFill>
                          <a:srgbClr val="0070C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พระยาเดิน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๕. ชูชก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๗๙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  <a:t>พระเทพมุนี (ด้วง) วัดสังข์กระจาย</a:t>
                      </a:r>
                      <a:endParaRPr lang="th-TH" sz="2400" b="1" dirty="0">
                        <a:solidFill>
                          <a:srgbClr val="0070C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เซ่นเหล้า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๖. จุลพน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๓๕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  <a:t>รัชกาลที่</a:t>
                      </a:r>
                      <a:r>
                        <a:rPr lang="th-TH" sz="2400" b="1" baseline="0" dirty="0" smtClean="0">
                          <a:solidFill>
                            <a:srgbClr val="0070C0"/>
                          </a:solidFill>
                          <a:cs typeface="+mj-cs"/>
                        </a:rPr>
                        <a:t> ๔</a:t>
                      </a:r>
                      <a:endParaRPr lang="th-TH" sz="2400" b="1" dirty="0">
                        <a:solidFill>
                          <a:srgbClr val="0070C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คุกพาทย์,รัวสามลา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๗. มหาพน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๘๐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70C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พระเทพโมลี (กลิ่น)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เชิดกลอง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328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404595"/>
            <a:ext cx="8280920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th-TH" sz="2800" b="1" dirty="0" smtClean="0">
                <a:solidFill>
                  <a:srgbClr val="C00000"/>
                </a:solidFill>
                <a:ea typeface="Calibri"/>
                <a:cs typeface="+mj-cs"/>
              </a:rPr>
              <a:t>มหาเวสสันดรชาดก ประกอบด้วย  ๑๓ กัณฑ์ดังนี้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th-TH" sz="2800" b="1" dirty="0" smtClean="0">
              <a:ea typeface="Calibri"/>
              <a:cs typeface="+mj-cs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th-TH" sz="2800" b="1" dirty="0">
                <a:ea typeface="Calibri"/>
                <a:cs typeface="+mj-cs"/>
              </a:rPr>
              <a:t>	</a:t>
            </a:r>
            <a:endParaRPr lang="en-US" sz="2800" b="1" dirty="0">
              <a:ea typeface="Calibri"/>
              <a:cs typeface="+mj-cs"/>
            </a:endParaRPr>
          </a:p>
          <a:p>
            <a:pPr marL="0" lvl="0" indent="0">
              <a:buNone/>
            </a:pP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471101"/>
              </p:ext>
            </p:extLst>
          </p:nvPr>
        </p:nvGraphicFramePr>
        <p:xfrm>
          <a:off x="539552" y="2132856"/>
          <a:ext cx="8208912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656184"/>
                <a:gridCol w="2952328"/>
                <a:gridCol w="2160240"/>
              </a:tblGrid>
              <a:tr h="430376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กัณฑ์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จำนวนพระคาถา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สำนวนที่ได้รับเลือก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เพลงประจำกัณฑ์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๘. กุมาร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๑๐๑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70C0"/>
                          </a:solidFill>
                          <a:cs typeface="+mj-cs"/>
                        </a:rPr>
                        <a:t>เจ้าพระยาพระคลัง</a:t>
                      </a:r>
                      <a:r>
                        <a:rPr lang="th-TH" sz="2400" b="1" baseline="0" dirty="0" smtClean="0">
                          <a:solidFill>
                            <a:srgbClr val="0070C0"/>
                          </a:solidFill>
                          <a:cs typeface="+mj-cs"/>
                        </a:rPr>
                        <a:t> (หน)</a:t>
                      </a:r>
                      <a:endParaRPr lang="th-TH" sz="2400" b="1" dirty="0">
                        <a:solidFill>
                          <a:srgbClr val="0070C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โอดเชิดฉิ่ง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๙. </a:t>
                      </a:r>
                      <a:r>
                        <a:rPr lang="th-TH" sz="2400" b="1" dirty="0" err="1" smtClean="0">
                          <a:solidFill>
                            <a:srgbClr val="C00000"/>
                          </a:solidFill>
                          <a:cs typeface="+mj-cs"/>
                        </a:rPr>
                        <a:t>มัท</a:t>
                      </a:r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รี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๙๐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ทยอยโอด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๑๐. สัก</a:t>
                      </a:r>
                      <a:r>
                        <a:rPr lang="th-TH" sz="2400" b="1" dirty="0" err="1" smtClean="0">
                          <a:solidFill>
                            <a:srgbClr val="C00000"/>
                          </a:solidFill>
                          <a:cs typeface="+mj-cs"/>
                        </a:rPr>
                        <a:t>กบร</a:t>
                      </a:r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รพ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๔๓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0070C0"/>
                          </a:solidFill>
                          <a:latin typeface="Angsana New" pitchFamily="18" charset="-34"/>
                          <a:cs typeface="Angsana New" pitchFamily="18" charset="-34"/>
                        </a:rPr>
                        <a:t>รัชกาลที่ ๔</a:t>
                      </a:r>
                      <a:endParaRPr lang="th-TH" sz="2400" b="1" dirty="0">
                        <a:solidFill>
                          <a:srgbClr val="0070C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กลม,เหาะ,กระบองกัน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๑๑. มหาราช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๖๙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สมเด็จพระมหา</a:t>
                      </a:r>
                      <a:r>
                        <a:rPr kumimoji="0" lang="th-TH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สมณ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เจ้า </a:t>
                      </a:r>
                      <a:b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</a:b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กรม</a:t>
                      </a:r>
                      <a:r>
                        <a:rPr kumimoji="0" lang="th-TH" sz="2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พระปรมา</a:t>
                      </a:r>
                      <a:r>
                        <a:rPr kumimoji="0" lang="th-TH" sz="2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70C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ngsana New"/>
                        </a:rPr>
                        <a:t>นุชิตชิโนรส</a:t>
                      </a:r>
                    </a:p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กราวนอก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๑๒. </a:t>
                      </a:r>
                      <a:r>
                        <a:rPr lang="th-TH" sz="2400" b="1" dirty="0" err="1" smtClean="0">
                          <a:solidFill>
                            <a:srgbClr val="C00000"/>
                          </a:solidFill>
                          <a:cs typeface="+mj-cs"/>
                        </a:rPr>
                        <a:t>ฉกษัตริย์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๓๖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ตระนอน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rgbClr val="C00000"/>
                          </a:solidFill>
                          <a:cs typeface="+mj-cs"/>
                        </a:rPr>
                        <a:t>๑๓. นครกัณฑ์</a:t>
                      </a:r>
                      <a:endParaRPr lang="th-TH" sz="2400" b="1" dirty="0">
                        <a:solidFill>
                          <a:srgbClr val="C00000"/>
                        </a:solidFill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b="1" dirty="0" smtClean="0">
                          <a:solidFill>
                            <a:srgbClr val="00B050"/>
                          </a:solidFill>
                          <a:cs typeface="+mj-cs"/>
                        </a:rPr>
                        <a:t>๔๘</a:t>
                      </a:r>
                      <a:endParaRPr lang="th-TH" sz="2400" b="1" dirty="0">
                        <a:solidFill>
                          <a:srgbClr val="00B050"/>
                        </a:solidFill>
                        <a:cs typeface="+mj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 sz="2400" b="1" dirty="0">
                        <a:solidFill>
                          <a:srgbClr val="0070C0"/>
                        </a:solidFill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2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cs typeface="+mj-cs"/>
                        </a:rPr>
                        <a:t>กลองโยน</a:t>
                      </a:r>
                      <a:endParaRPr lang="th-TH" sz="2400" b="1" dirty="0">
                        <a:solidFill>
                          <a:schemeClr val="accent6">
                            <a:lumMod val="75000"/>
                          </a:schemeClr>
                        </a:solidFill>
                        <a:cs typeface="+mj-cs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727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ผู้แต่ง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844824"/>
            <a:ext cx="5040560" cy="4786741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- เกิดในสมัยกรุงศรีอยุธยาตอนปลายในแผ่นดินสมเด็จพระเจ้าอยู่หัวบรมโกศ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- หน้าที่การงาน</a:t>
            </a:r>
            <a:b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	- หลวงสรวิชิต  (พระเจ้าตาก)</a:t>
            </a:r>
            <a:b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	- นายด่านเมืองอุทัยธานี  (ร. ๑)</a:t>
            </a:r>
            <a:b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	- พระยาพิพัฒน์</a:t>
            </a:r>
            <a:r>
              <a:rPr lang="th-TH" sz="2800" b="1" dirty="0" err="1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โกษา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(ร. ๑)</a:t>
            </a:r>
            <a:b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	- เจ้าพระยาพระคลังเสนาบดีจตุสดมภ์ 	  	   กรมท่า (ร. ๑)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- ถึงแก่อสัญกรรม  เมื่อ พ.ศ. ๒๓๔๘  (ร. ๑)</a:t>
            </a:r>
          </a:p>
          <a:p>
            <a:pPr marL="0" indent="0">
              <a:buNone/>
            </a:pPr>
            <a:endParaRPr lang="th-TH" sz="2800" b="1" dirty="0" smtClean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38" y="1700808"/>
            <a:ext cx="2894610" cy="34708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58" y="836712"/>
            <a:ext cx="3810000" cy="5715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07628" y="5306732"/>
            <a:ext cx="2880320" cy="6480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b="1" dirty="0" smtClean="0">
                <a:latin typeface="Angsana New" pitchFamily="18" charset="-34"/>
                <a:cs typeface="Angsana New" pitchFamily="18" charset="-34"/>
              </a:rPr>
              <a:t>เจ้าพระยาพระคลัง (หน)</a:t>
            </a:r>
            <a:endParaRPr lang="th-TH" b="1" dirty="0">
              <a:latin typeface="Angsana New" pitchFamily="18" charset="-34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5562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00808"/>
            <a:ext cx="7200800" cy="3824605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th-TH" sz="2800" b="1" dirty="0" smtClean="0">
                <a:solidFill>
                  <a:srgbClr val="C00000"/>
                </a:solidFill>
                <a:ea typeface="Calibri"/>
                <a:cs typeface="+mj-cs"/>
              </a:rPr>
              <a:t>เรื่องย่อมหาเวสสันดรชาดก ประกอบด้วย  ๑๓ กัณฑ์ดังนี้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th-TH" sz="2800" b="1" dirty="0">
                <a:solidFill>
                  <a:srgbClr val="C00000"/>
                </a:solidFill>
                <a:ea typeface="Calibri"/>
                <a:cs typeface="+mj-cs"/>
              </a:rPr>
              <a:t>	</a:t>
            </a:r>
            <a:r>
              <a:rPr lang="th-TH" sz="2800" b="1" dirty="0">
                <a:solidFill>
                  <a:srgbClr val="0070C0"/>
                </a:solidFill>
                <a:ea typeface="Calibri"/>
                <a:cs typeface="+mj-cs"/>
              </a:rPr>
              <a:t>มูลเหตุของการเทศน์เรื่อง  มหาเวสสันดรชาดก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th-TH" sz="2800" b="1" dirty="0">
                <a:solidFill>
                  <a:srgbClr val="C00000"/>
                </a:solidFill>
                <a:ea typeface="Calibri"/>
                <a:cs typeface="+mj-cs"/>
              </a:rPr>
              <a:t>               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มูลเหตุที่เกิดเทศน์มหาชาตินั้นมาจาก ฝน</a:t>
            </a:r>
            <a:r>
              <a:rPr lang="th-TH" sz="2800" b="1" dirty="0" err="1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โบกขร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พรรษ  ซึ่งเป็นฝนพิเศษ  มีสีแดงประดุจน้ำครั่ง  เวลาตกลงมา ใครต้องการให้เปียกจึงเปียก ใครไม่ต้องการให้เปียกก็ไม่เปียก  เมื่อตกลงมาแล้วไม่ขังอยู่แต่จะซึมลงไปในดิน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ทันที</a:t>
            </a:r>
            <a:endParaRPr lang="th-TH" sz="2800" b="1" dirty="0">
              <a:solidFill>
                <a:schemeClr val="tx2">
                  <a:lumMod val="75000"/>
                </a:schemeClr>
              </a:solidFill>
              <a:ea typeface="Calibri"/>
              <a:cs typeface="+mj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02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1580" y="1628800"/>
            <a:ext cx="7560840" cy="3824605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	ฝน</a:t>
            </a:r>
            <a:r>
              <a:rPr lang="th-TH" sz="2800" b="1" dirty="0" err="1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โบกขร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พรรษนี้  ตกเมื่อคราวพระพุทธเจ้าเสด็จไปโปรดพระราชบิดาและพระญาติวงศ์ที่เมือง</a:t>
            </a:r>
            <a:r>
              <a:rPr lang="th-TH" sz="2800" b="1" dirty="0" err="1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กบิลพัสดุ์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  แล้วทรงแสดงอิทธิปาฏิหาริย์ปราบพยศพระญาติวงศ์ผู้ใหญ่ที่แสดงความกระด้างกระเดื่องไม่ยอมกราบไหว้พระองค์  จึงทรงบันดาลให้เกิดฝน</a:t>
            </a:r>
            <a:r>
              <a:rPr lang="th-TH" sz="2800" b="1" dirty="0" err="1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โบกขร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พรรษตกลงมาจนทำให้พระญาติเหล่านั้นละทิฐิมานะ  ถวายมนัสการแด่พระองค์โดยทั่วกัน  พระสงฆ์สาวกเห็นอัศจรรย์จึงทูลถามขึ้น  พระองค์ทรงตรัสว่า “ ฝนนี้เคยตกมาก่อน  เมื่อเราเสวยพระชาติเป็นพระเวสสันดรโพธิสัตว์ ”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11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5936" y="1700808"/>
            <a:ext cx="5004048" cy="2394144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 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    </a:t>
            </a:r>
            <a:r>
              <a:rPr lang="th-TH" sz="2800" b="1" dirty="0" smtClean="0">
                <a:solidFill>
                  <a:srgbClr val="C00000"/>
                </a:solidFill>
                <a:ea typeface="Calibri"/>
                <a:cs typeface="+mj-cs"/>
              </a:rPr>
              <a:t>๑. กัณฑ์</a:t>
            </a:r>
            <a:r>
              <a:rPr lang="th-TH" sz="2800" b="1" dirty="0">
                <a:solidFill>
                  <a:srgbClr val="C00000"/>
                </a:solidFill>
                <a:ea typeface="Calibri"/>
                <a:cs typeface="+mj-cs"/>
              </a:rPr>
              <a:t>ทศ</a:t>
            </a:r>
            <a:r>
              <a:rPr lang="th-TH" sz="2800" b="1" dirty="0" smtClean="0">
                <a:solidFill>
                  <a:srgbClr val="C00000"/>
                </a:solidFill>
                <a:ea typeface="Calibri"/>
                <a:cs typeface="+mj-cs"/>
              </a:rPr>
              <a:t>พร   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เป็น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กัณฑ์ที่พระอินทร์ประสาทพรแก่นางผุสดี ก่อนที่จะจุติลงมาเป็นพระราชมารดาของพระเวสสันดร โดยให้พร 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๑๐ ประการ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4950"/>
            <a:ext cx="3384376" cy="518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63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4950"/>
            <a:ext cx="3384376" cy="5180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31432" y="1504950"/>
            <a:ext cx="511256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พร </a:t>
            </a:r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๑๐ ประการ ที่พระอินทร์ประทานให้พระ</a:t>
            </a:r>
            <a:r>
              <a:rPr lang="th-TH" sz="2400" b="1" dirty="0" err="1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นางผ</a:t>
            </a:r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สุสดี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๑. ให้ได้อยู่ในปราสาทของพระเจ้าสีวีราชแห่งกรุงสีพี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๒. ให้มีจักษุดำดุจนัยน์ตาของลูกเนื้อทราย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๓. ให้มีคิ้วโก่งดำสนิท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๔. ให้มีพระนาม</a:t>
            </a:r>
            <a:r>
              <a:rPr lang="th-TH" sz="2400" b="1" dirty="0" err="1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ว่าผ</a:t>
            </a:r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สุสดี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๕. ให้มีพระโอรสที่ฝักใฝ่ในการบริจาคทาน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๖. เมื่อเวลาทรงครรภ์มิให้ครรภ์ปรากฏนูนเหมือนสตรีสามัญ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๗. ให้มีถันอันงาม เวลาทรงครรภ์มิให้ดำและหย่อนยาน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๘. ให้มีเกศาสนิท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๙. ให้มีผิวงาม</a:t>
            </a:r>
          </a:p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๑๐. ให้มีอำนาจปลดปล่อยนักโทษได้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18864" y="1504950"/>
            <a:ext cx="8229600" cy="4525963"/>
          </a:xfrm>
        </p:spPr>
        <p:txBody>
          <a:bodyPr/>
          <a:lstStyle/>
          <a:p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3779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11960" y="2391159"/>
            <a:ext cx="4752528" cy="3054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๒ . กัณฑ์</a:t>
            </a:r>
            <a:r>
              <a:rPr lang="th-TH" sz="2800" b="1" dirty="0" err="1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หิมพานต์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กัณฑ์ที่พระเวสสันดรบริจาคทานช้างปัจจัยนาค ประชา ชน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ชาวเมือง    สี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พีโกรธแค้น จึงขับไล่ให้ไปอยู่เขาวงกต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312368" cy="4967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17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923928" y="2420888"/>
            <a:ext cx="4824536" cy="3054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๓. กัณฑ์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ทานกัณฑ์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กัณฑ์ที่พระเวสสันดรทรงแจกสัตสดกมหาทาน คือ การแจกทานครั้งยิ่งใหญ่ ก่อนออกจากพระ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นคร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	</a:t>
            </a:r>
            <a:r>
              <a:rPr lang="th-TH" sz="28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มหา</a:t>
            </a:r>
            <a:r>
              <a:rPr lang="th-TH" sz="2800" b="1" dirty="0" err="1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สัตต</a:t>
            </a:r>
            <a:r>
              <a:rPr lang="th-TH" sz="2800" b="1" dirty="0">
                <a:solidFill>
                  <a:srgbClr val="FF0000"/>
                </a:solidFill>
                <a:latin typeface="Angsana New" pitchFamily="18" charset="-34"/>
                <a:cs typeface="Angsana New" pitchFamily="18" charset="-34"/>
              </a:rPr>
              <a:t>สดกทาน  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คือ  การให้ทานครั้งยิ่งใหญ่  อันได้แก่  ช้าง  ม้า  รถ  โคนม  นารี  ทาสี  ทาสา 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อย่าง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ละ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๗๐๐</a:t>
            </a:r>
            <a:endParaRPr lang="th-TH" sz="28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7"/>
            <a:ext cx="3240360" cy="489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16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11960" y="2391159"/>
            <a:ext cx="4536504" cy="3054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๔.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กัณฑ์</a:t>
            </a:r>
            <a:r>
              <a:rPr lang="th-TH" sz="2800" b="1" dirty="0" err="1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วนปเวศน์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กัณฑ์ที่เสด็จถึงเขาวงกต ได้พบศาลาอาศรม ซึ่งท้าววิษณุกรรมเนรมิตให้ พระเวสสันดร พระนาง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มัท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รี ชาลี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และกัณ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หา จึงทรงผนวชเป็น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ฤาษี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พำนักในอาศรมสืบมา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93700"/>
            <a:ext cx="3168352" cy="4820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92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11960" y="2391159"/>
            <a:ext cx="4176464" cy="30540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๕. กัณฑ์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ชู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ชก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กัณฑ์ที่ชูชกได้นาง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อมิต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ดามาเป็นภรรยา และหมายจะได้โอรสและธิดาพระเวสสันดรมาเป็นทาส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52" y="1628799"/>
            <a:ext cx="3240360" cy="4907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88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211960" y="2391159"/>
            <a:ext cx="4536504" cy="363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๖. กัณฑ์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จุลพน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กัณฑ์ที่พรานเจตบุตรหลงกลชูชก และชี้ทางอาศรมจุตดาบส ชูชกได้ชูกลักพริกขิงแก่พรานเจตบุตร อ้างว่าเป็นพระราชสาส์นของพระเจ้า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กรุงสัญ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ชัย จึงได้พาไปยังต้นทางที่จะไปอาศรมฤาษี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42" y="1628800"/>
            <a:ext cx="3128962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363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2319407"/>
            <a:ext cx="4932040" cy="363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๗. กัณฑ์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มหาพน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กัณฑ์ป่าใหญ่ ชู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ชก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หลอกล่อจุ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ตฤาษี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ให้บอกทางสู่อาศรมพระเวสสันดร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47110"/>
            <a:ext cx="3240360" cy="4774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737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ผู้แต่ง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796" y="1342466"/>
            <a:ext cx="5400600" cy="4536504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ผลงาน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การประพันธ์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	อิเหนาคำฉันท์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	ลิลิต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เพชรมงกุฎ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    กรุงธนบุรี  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	บทมโหรีเรื่องกากี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สามก๊ก</a:t>
            </a:r>
            <a:b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	ราชาธิราช</a:t>
            </a:r>
            <a:b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 	ลิลิตพยุยาตรา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เพ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ชร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พวง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 	ลิลิตศรีวิชัยชาดก			   ร. ๑</a:t>
            </a:r>
            <a:b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ร่ายยาว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มหาเวสสันดรชาดกกัณฑ์กุมาร </a:t>
            </a:r>
            <a:b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 	และกัณฑ์มัทรี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858" y="836712"/>
            <a:ext cx="3810000" cy="571500"/>
          </a:xfrm>
          <a:prstGeom prst="rect">
            <a:avLst/>
          </a:prstGeom>
        </p:spPr>
      </p:pic>
      <p:sp>
        <p:nvSpPr>
          <p:cNvPr id="4" name="Right Brace 3"/>
          <p:cNvSpPr/>
          <p:nvPr/>
        </p:nvSpPr>
        <p:spPr>
          <a:xfrm>
            <a:off x="6462374" y="1988840"/>
            <a:ext cx="108012" cy="936104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99" y="3429000"/>
            <a:ext cx="190461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7" y="243111"/>
            <a:ext cx="1750981" cy="23302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721" y="4982344"/>
            <a:ext cx="2813484" cy="1875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7" y="5091528"/>
            <a:ext cx="2253646" cy="1690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7" y="2320857"/>
            <a:ext cx="1900995" cy="2780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700" y="2231499"/>
            <a:ext cx="2163980" cy="2885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358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2319407"/>
            <a:ext cx="4932040" cy="363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๘. กัณฑ์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กุมาร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กัณฑ์ที่พระเวสสันดรทรงให้ทานสองโอรสแก่เฒ่าชูชก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351096" cy="483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488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2319407"/>
            <a:ext cx="4932040" cy="363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๙. </a:t>
            </a:r>
            <a:r>
              <a:rPr lang="th-TH" sz="2800" b="1" dirty="0" err="1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กัณฑ์มัท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รี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กัณฑ์ที่พระนาง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มัท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รีทรงได้ตัดความห่วงหาอาลัยในสายเลือด อนุโมทนาทานโอรสทั้งสองแก่ชูชก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096344" cy="4838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025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2319407"/>
            <a:ext cx="4932040" cy="363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๑๐. กัณฑ์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สัก</a:t>
            </a:r>
            <a:r>
              <a:rPr lang="th-TH" sz="2800" b="1" dirty="0" err="1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กบร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รพ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กัณฑ์ที่พระอินทร์จำแลงกายเป็นพราหมณ์มาขอพระนาง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มัท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รี       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แล้วถวายคืนพร้อมถวายพระพร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๘ 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ประการ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3240360" cy="476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2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5896" y="1445539"/>
            <a:ext cx="5400600" cy="533385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พร ๘ ประการ ที่พระอินทร์ประทานให้แก่พระเวสสันดร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๑. ให้บิดาเสด็จมารับพระองค์กลับไปครองราชย์ในนคร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๒. ให้ได้ปลดปล่อยนักโทษทั้งหมด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๓. ให้ได้ช่วยเหลือคนยากจนให้บริบูรณ์ด้วยโภคสมบัติ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๔. อย่าให้ลุอำนาจสตรีให้พอใจแต่พระชายาของพระองค์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๕. ให้กุมารทั้งสองมีมายุยืนนานและเป็น</a:t>
            </a:r>
            <a:r>
              <a:rPr lang="th-TH" sz="2800" b="1" dirty="0" err="1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กษัตริย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/>
            </a:r>
            <a:b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   สืบราชสมบัติ</a:t>
            </a:r>
            <a:endParaRPr lang="th-TH" sz="2800" b="1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๖. ให้ฝนแก้วทั้ง ๗ ประการ ตกในนครสีพีเมื่อพระองค์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เสด็จ</a:t>
            </a:r>
            <a:b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   กลับไป</a:t>
            </a:r>
            <a:endParaRPr lang="th-TH" sz="2800" b="1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๗. ให้ได้บริจาคทรัพย์แก่คนยากจน ด้วยสมบัติ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ใน</a:t>
            </a:r>
            <a:b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   ท้องพระคลัง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อันไม่รู้หมดสิ้น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๘. เมื่อสิ้นพระชนม์แล้ว ให้ได้ไปเกิดในสวรรค์ชั้นดุสิต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และ</a:t>
            </a:r>
            <a:b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   ใน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พระชาติต่อมาให้ได้บรรลุพระสัมมาสัมโพธิญาณ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b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   พระพุทธเจ้า</a:t>
            </a:r>
            <a:endParaRPr lang="th-TH" sz="2800" b="1" dirty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30" y="1480220"/>
            <a:ext cx="3240360" cy="4769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79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2319407"/>
            <a:ext cx="4932040" cy="363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๑๑. กัณฑ์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มหาราช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กัณฑ์ที่เทพเจ้าจำแลงองค์ทำนุบำรุงขวัญสองกุมาร ก่อนเสด็จนิวัตถึงมหานครสีพี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312368" cy="4890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23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2319407"/>
            <a:ext cx="4932040" cy="363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๑๒. กัณฑ์</a:t>
            </a:r>
            <a:r>
              <a:rPr lang="th-TH" sz="2800" b="1" dirty="0" err="1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ฉกษัตริย์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กัณฑ์ที่ทั้งหกกษัตริย์ถึงวิสัญญีภาพสลบลงเมื่อได้พบหน้ากัน ท้าวสักกะ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เทวราช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ได้ทรงบันดาลให้ฝนตกประพรมหกกษัตริย์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3312368" cy="4929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53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เล่าเรื่องมหาเวสสันดรชาดก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08720"/>
            <a:ext cx="8352928" cy="5715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67944" y="2319407"/>
            <a:ext cx="4932040" cy="36301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  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๑๓. กัณฑ์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นครกัณฑ์ 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 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เป็น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กัณฑ์ที่หกกษัตริย์นำพยุ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หโยธา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เสด็จนิวัตพระนคร พระเวสสันดรขึ้นครองราชย์แทนพระ</a:t>
            </a:r>
            <a:r>
              <a:rPr lang="th-TH" sz="2800" b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ราช</a:t>
            </a:r>
            <a:r>
              <a:rPr lang="th-TH" sz="2800" b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บิดา</a:t>
            </a:r>
            <a:endParaRPr lang="th-TH" sz="28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384376" cy="485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16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วิเคราะห์คุณค่าวรรณคดี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j-cs"/>
              </a:rPr>
              <a:t>คุณค่าด้าน</a:t>
            </a:r>
            <a:r>
              <a:rPr lang="th-TH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j-cs"/>
              </a:rPr>
              <a:t>วรรณศิลป์</a:t>
            </a:r>
          </a:p>
          <a:p>
            <a:pPr marL="0" indent="0">
              <a:buNone/>
            </a:pPr>
            <a:r>
              <a:rPr lang="th-TH" sz="2800" dirty="0" smtClean="0">
                <a:ea typeface="Calibri"/>
                <a:cs typeface="Angsana New"/>
              </a:rPr>
              <a:t>	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เนื่องจาก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เรื่องที่นำมาเรียนนี้เป็นเรื่องเล่าใน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ลักษณะบรรยาย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โวหาร  ในส่วนที่หยิบยกมาเป็นตัวอย่างจากเนื้อเรื่องจริง  ได้ยกจากตอน</a:t>
            </a:r>
            <a:r>
              <a:rPr lang="th-TH" sz="2800" b="1" dirty="0" err="1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พระอ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จุ</a:t>
            </a:r>
            <a:r>
              <a:rPr lang="th-TH" sz="2800" b="1" dirty="0" err="1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ตฤาษี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บอกเส้นทางไปเขาวงกตแก่ชูชก  ซึ่งได้พรรณนาโดยใช้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คำอลังการ  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และสัมผัสแพรวพราว  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เช่น</a:t>
            </a:r>
            <a:endParaRPr lang="en-US" sz="2800" b="1" dirty="0" smtClean="0">
              <a:solidFill>
                <a:schemeClr val="tx2">
                  <a:lumMod val="75000"/>
                </a:schemeClr>
              </a:solidFill>
              <a:ea typeface="Calibri"/>
              <a:cs typeface="+mj-cs"/>
            </a:endParaRPr>
          </a:p>
          <a:p>
            <a:pPr marL="0" indent="0">
              <a:buNone/>
            </a:pPr>
            <a:endParaRPr lang="en-US" sz="2800" dirty="0" smtClean="0">
              <a:latin typeface="Angsana New"/>
              <a:ea typeface="Calibri"/>
              <a:cs typeface="Cordia New"/>
            </a:endParaRPr>
          </a:p>
          <a:p>
            <a:pPr marL="0" indent="0">
              <a:buNone/>
            </a:pPr>
            <a:r>
              <a:rPr lang="en-US" sz="2800" dirty="0">
                <a:latin typeface="Angsana New"/>
                <a:ea typeface="Calibri"/>
                <a:cs typeface="Cordia New"/>
              </a:rPr>
              <a:t>	</a:t>
            </a:r>
            <a:r>
              <a:rPr lang="en-US" sz="2800" b="1" dirty="0" smtClean="0">
                <a:solidFill>
                  <a:srgbClr val="C00000"/>
                </a:solidFill>
                <a:latin typeface="Angsana New"/>
                <a:ea typeface="Calibri"/>
                <a:cs typeface="Cordia New"/>
              </a:rPr>
              <a:t>"</a:t>
            </a:r>
            <a:r>
              <a:rPr lang="th-TH" sz="2800" b="1" dirty="0">
                <a:solidFill>
                  <a:srgbClr val="C00000"/>
                </a:solidFill>
                <a:ea typeface="Calibri"/>
                <a:cs typeface="Angsana New"/>
              </a:rPr>
              <a:t>แลถนัด</a:t>
            </a:r>
            <a:r>
              <a:rPr lang="th-TH" sz="2800" b="1" dirty="0" smtClean="0">
                <a:solidFill>
                  <a:srgbClr val="C00000"/>
                </a:solidFill>
                <a:ea typeface="Calibri"/>
                <a:cs typeface="Angsana New"/>
              </a:rPr>
              <a:t>ในเบื้อง</a:t>
            </a:r>
            <a:r>
              <a:rPr lang="th-TH" sz="2800" b="1" dirty="0">
                <a:solidFill>
                  <a:srgbClr val="C00000"/>
                </a:solidFill>
                <a:ea typeface="Calibri"/>
                <a:cs typeface="Angsana New"/>
              </a:rPr>
              <a:t>หน้าโน้น  ก็เขาใหญ่  ยอดเยี่ยมโพยมอย่างพยับเมฆ  มีพรรณเขียวขาวดำแดงดู</a:t>
            </a:r>
            <a:r>
              <a:rPr lang="th-TH" sz="2800" b="1" dirty="0" err="1">
                <a:solidFill>
                  <a:srgbClr val="C00000"/>
                </a:solidFill>
                <a:ea typeface="Calibri"/>
                <a:cs typeface="Angsana New"/>
              </a:rPr>
              <a:t>ดิเรก</a:t>
            </a:r>
            <a:r>
              <a:rPr lang="th-TH" sz="2800" b="1" dirty="0">
                <a:solidFill>
                  <a:srgbClr val="C00000"/>
                </a:solidFill>
                <a:ea typeface="Calibri"/>
                <a:cs typeface="Angsana New"/>
              </a:rPr>
              <a:t>  ดั่งราย</a:t>
            </a:r>
            <a:r>
              <a:rPr lang="th-TH" sz="2800" b="1" dirty="0" err="1" smtClean="0">
                <a:solidFill>
                  <a:srgbClr val="C00000"/>
                </a:solidFill>
                <a:ea typeface="Calibri"/>
                <a:cs typeface="Angsana New"/>
              </a:rPr>
              <a:t>รัตนนพมณี</a:t>
            </a:r>
            <a:r>
              <a:rPr lang="th-TH" sz="2800" b="1" dirty="0">
                <a:solidFill>
                  <a:srgbClr val="C00000"/>
                </a:solidFill>
                <a:ea typeface="Calibri"/>
                <a:cs typeface="Angsana New"/>
              </a:rPr>
              <a:t>แนมน่าใคร่ชม  ครั้นแสงพระสุริยะส่งระดมก็ดูเด่นดั่งดวงดาว  วาวแวววะวาบ ๆ ที่เวิ้งวุ้ง  วิจิตรจำรูญรุ่งเป็นสีรุ้งพุ่งพ้นเพิ่งคัคนัมพรพื้นนภา</a:t>
            </a:r>
            <a:r>
              <a:rPr lang="th-TH" sz="2800" b="1" dirty="0" err="1">
                <a:solidFill>
                  <a:srgbClr val="C00000"/>
                </a:solidFill>
                <a:ea typeface="Calibri"/>
                <a:cs typeface="Angsana New"/>
              </a:rPr>
              <a:t>กาศ</a:t>
            </a:r>
            <a:r>
              <a:rPr lang="th-TH" sz="2800" b="1" dirty="0">
                <a:solidFill>
                  <a:srgbClr val="C00000"/>
                </a:solidFill>
                <a:ea typeface="Calibri"/>
                <a:cs typeface="Angsana New"/>
              </a:rPr>
              <a:t>  </a:t>
            </a:r>
            <a:r>
              <a:rPr lang="th-TH" sz="2800" b="1" dirty="0" smtClean="0">
                <a:solidFill>
                  <a:srgbClr val="C00000"/>
                </a:solidFill>
                <a:ea typeface="Calibri"/>
                <a:cs typeface="Angsana New"/>
              </a:rPr>
              <a:t>บ้าง</a:t>
            </a:r>
            <a:r>
              <a:rPr lang="th-TH" sz="2800" b="1" dirty="0">
                <a:solidFill>
                  <a:srgbClr val="C00000"/>
                </a:solidFill>
                <a:ea typeface="Calibri"/>
                <a:cs typeface="Angsana New"/>
              </a:rPr>
              <a:t>ก็ก่อเกิดก้อนประหลาดศิลาลายและละเลื่อม ๆ ที่งอกง้ำเป็นแง่เงื้อม...</a:t>
            </a:r>
            <a:r>
              <a:rPr lang="th-TH" sz="2800" b="1" dirty="0" smtClean="0">
                <a:solidFill>
                  <a:srgbClr val="C00000"/>
                </a:solidFill>
                <a:ea typeface="Calibri"/>
                <a:cs typeface="Angsana New"/>
              </a:rPr>
              <a:t>"</a:t>
            </a:r>
            <a:endParaRPr lang="en-US" sz="1800" b="1" dirty="0">
              <a:solidFill>
                <a:srgbClr val="C00000"/>
              </a:solidFill>
              <a:ea typeface="Calibri"/>
              <a:cs typeface="Cordia New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2" y="980728"/>
            <a:ext cx="83518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24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วิเคราะห์คุณค่าวรรณคดี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j-cs"/>
              </a:rPr>
              <a:t>คุณค่าด้าน</a:t>
            </a:r>
            <a:r>
              <a:rPr lang="th-TH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j-cs"/>
              </a:rPr>
              <a:t>วรรณศิลป์</a:t>
            </a:r>
          </a:p>
          <a:p>
            <a:pPr marL="0" indent="0">
              <a:buNone/>
            </a:pPr>
            <a:r>
              <a:rPr lang="th-TH" sz="2800" dirty="0" smtClean="0">
                <a:ea typeface="Calibri"/>
                <a:cs typeface="Angsana New"/>
              </a:rPr>
              <a:t>	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ea typeface="Calibri"/>
                <a:cs typeface="+mj-cs"/>
              </a:rPr>
              <a:t> สำนวนที่มาจากเรื่องมหาเวสสันดรชาดกที่ใช้ในปัจจุบัน  เช่น</a:t>
            </a:r>
            <a:endParaRPr lang="en-US" sz="2800" dirty="0" smtClean="0">
              <a:latin typeface="Angsana New"/>
              <a:ea typeface="Calibri"/>
              <a:cs typeface="Cordia New"/>
            </a:endParaRPr>
          </a:p>
          <a:p>
            <a:pPr marL="0" indent="0">
              <a:buNone/>
            </a:pPr>
            <a:r>
              <a:rPr lang="en-US" sz="2800" dirty="0">
                <a:latin typeface="Angsana New"/>
                <a:ea typeface="Calibri"/>
                <a:cs typeface="Cordia New"/>
              </a:rPr>
              <a:t>	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 ชักแม่น้ำทั้งห้า  </a:t>
            </a:r>
            <a:r>
              <a:rPr lang="th-TH" sz="2800" b="1" dirty="0">
                <a:solidFill>
                  <a:srgbClr val="00B05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หมายถึง  พูดจาหว่านล้อมด้วยคำยกยอ  ดังที่ชูชกจะกล่าวขอสองกุมารต่อพระเวสสันดรก็ได้พูดจาชักแม่น้ำทั้งห้า (คงคา </a:t>
            </a:r>
            <a:r>
              <a:rPr lang="th-TH" sz="2800" b="1" dirty="0" err="1">
                <a:solidFill>
                  <a:srgbClr val="00B05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ยมุ</a:t>
            </a:r>
            <a:r>
              <a:rPr lang="th-TH" sz="2800" b="1" dirty="0">
                <a:solidFill>
                  <a:srgbClr val="00B05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นา </a:t>
            </a:r>
            <a:r>
              <a:rPr lang="th-TH" sz="2800" b="1" dirty="0" err="1">
                <a:solidFill>
                  <a:srgbClr val="00B05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อจิร</a:t>
            </a:r>
            <a:r>
              <a:rPr lang="th-TH" sz="2800" b="1" dirty="0">
                <a:solidFill>
                  <a:srgbClr val="00B05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วดี สรภู และมหิ)  มาเปรียบเทียบเสียก่อนแล้วจึงย้อนขอใน</a:t>
            </a:r>
            <a:r>
              <a:rPr lang="th-TH" sz="2800" b="1" dirty="0" smtClean="0">
                <a:solidFill>
                  <a:srgbClr val="00B05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ภายหลัง</a:t>
            </a:r>
          </a:p>
          <a:p>
            <a:pPr marL="0" indent="0">
              <a:buNone/>
            </a:pPr>
            <a:r>
              <a:rPr lang="th-TH" sz="1800" b="1" dirty="0" smtClean="0">
                <a:solidFill>
                  <a:srgbClr val="C0000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	</a:t>
            </a:r>
            <a:endParaRPr lang="th-TH" sz="2800" b="1" dirty="0" smtClean="0">
              <a:solidFill>
                <a:srgbClr val="C00000"/>
              </a:solidFill>
              <a:latin typeface="Angsana New" pitchFamily="18" charset="-34"/>
              <a:ea typeface="Calibri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	</a:t>
            </a:r>
            <a:r>
              <a:rPr lang="th-TH" sz="2800" b="1" dirty="0" smtClean="0">
                <a:solidFill>
                  <a:srgbClr val="C0000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ตี</a:t>
            </a:r>
            <a:r>
              <a:rPr lang="th-TH" sz="2800" b="1" dirty="0">
                <a:solidFill>
                  <a:srgbClr val="C0000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ปลาหน้าไซ  </a:t>
            </a:r>
            <a:r>
              <a:rPr lang="th-TH" sz="2800" b="1" dirty="0">
                <a:solidFill>
                  <a:srgbClr val="00B05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หมายถึง  ตีหรือกระทุ่มน้ำตรงหน้าไซให้ปลาแตกตื่นหนีไปจากไซที่ดักไว้  เป็นการทำทำที่ขัดขวางผลประโยชน์ที่ควรมีควรได้อยู่แล้ว  เสมือนตอนที่ชูชกตีสองกุมารต่อหน้า  ทำให้พระเวสสันดรโกรธเคือง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2" y="980728"/>
            <a:ext cx="83518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806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วิเคราะห์คุณค่าวรรณคดี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601" y="1916832"/>
            <a:ext cx="7992888" cy="36738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j-cs"/>
              </a:rPr>
              <a:t> คุณค่า</a:t>
            </a:r>
            <a:r>
              <a:rPr lang="th-TH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j-cs"/>
              </a:rPr>
              <a:t>ด้านสังคมและแนวคิดคติชีวิต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ea typeface="Calibri"/>
                <a:cs typeface="+mj-cs"/>
              </a:rPr>
              <a:t>	๑. การ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ea typeface="Calibri"/>
                <a:cs typeface="+mj-cs"/>
              </a:rPr>
              <a:t>ทำความดีต้องทำเรื่อยไป  ทุกชาติทุกภพต่อเนื่อง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ea typeface="Calibri"/>
                <a:cs typeface="+mj-cs"/>
              </a:rPr>
              <a:t>ไม่ขาดสาย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ea typeface="Calibri"/>
                <a:cs typeface="+mj-cs"/>
              </a:rPr>
              <a:t>	๒. ในเรื่องมหาชาติได้แสดงตัวอย่างของพระชาติที่ยิ่งใหญ่ด้วยทศบารมี 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ea typeface="Calibri"/>
                <a:cs typeface="+mj-cs"/>
              </a:rPr>
              <a:t>	๓. คุณค่า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ea typeface="Calibri"/>
                <a:cs typeface="+mj-cs"/>
              </a:rPr>
              <a:t>ของมหาชาติเป็นเรื่องที่ประจักษ์ชัดในศรัทธาของพุทธศาสนิกชนมา</a:t>
            </a: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ea typeface="Calibri"/>
                <a:cs typeface="+mj-cs"/>
              </a:rPr>
              <a:t>ยาวนาน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ea typeface="Calibri"/>
                <a:cs typeface="+mj-cs"/>
              </a:rPr>
              <a:t>	๔. การ</a:t>
            </a:r>
            <a:r>
              <a:rPr lang="th-TH" sz="2800" b="1" dirty="0">
                <a:solidFill>
                  <a:schemeClr val="tx2">
                    <a:lumMod val="75000"/>
                  </a:schemeClr>
                </a:solidFill>
                <a:latin typeface="Angsana New" pitchFamily="18" charset="-34"/>
                <a:ea typeface="Calibri"/>
                <a:cs typeface="+mj-cs"/>
              </a:rPr>
              <a:t>ทำบุญจะให้ทำเสร็จสมประสงค์ต้องอธิษฐานจิต </a:t>
            </a:r>
            <a:endParaRPr lang="th-TH" sz="2800" b="1" dirty="0" smtClean="0">
              <a:solidFill>
                <a:schemeClr val="tx2">
                  <a:lumMod val="75000"/>
                </a:schemeClr>
              </a:solidFill>
              <a:latin typeface="Angsana New" pitchFamily="18" charset="-34"/>
              <a:ea typeface="Calibri"/>
              <a:cs typeface="+mj-cs"/>
            </a:endParaRPr>
          </a:p>
          <a:p>
            <a:pPr marL="0" indent="0">
              <a:buNone/>
            </a:pPr>
            <a:r>
              <a:rPr lang="th-TH" sz="2800" b="1" dirty="0">
                <a:solidFill>
                  <a:srgbClr val="00B05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 </a:t>
            </a:r>
            <a:r>
              <a:rPr lang="th-TH" sz="2800" b="1" dirty="0" smtClean="0">
                <a:solidFill>
                  <a:srgbClr val="00B05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	</a:t>
            </a:r>
            <a:endParaRPr lang="th-TH" sz="2800" b="1" dirty="0">
              <a:solidFill>
                <a:srgbClr val="00B050"/>
              </a:solidFill>
              <a:latin typeface="Angsana New" pitchFamily="18" charset="-34"/>
              <a:ea typeface="Calibri"/>
              <a:cs typeface="Angsana New" pitchFamily="18" charset="-34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2" y="980728"/>
            <a:ext cx="83518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52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ลักษณะคำประพันธ์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7962" y="1556792"/>
            <a:ext cx="7332469" cy="4536504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แต่งเป็นร่ายยาว  วิธีแต่งยกคาถาบาลีขึ้นเป็นหลัก  แล้วแปลแต่งเป็นภาษาไทยด้วยร่ายยาว 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836712"/>
            <a:ext cx="6768752" cy="571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989" y="2636553"/>
            <a:ext cx="7094924" cy="1584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2023" y="4487183"/>
            <a:ext cx="7704856" cy="193899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th-TH" sz="2400" b="1" dirty="0">
                <a:solidFill>
                  <a:srgbClr val="C00000"/>
                </a:solidFill>
                <a:latin typeface="Angsana New" pitchFamily="18" charset="-34"/>
                <a:cs typeface="Angsana New" pitchFamily="18" charset="-34"/>
              </a:rPr>
              <a:t>ตัวอย่าง </a:t>
            </a:r>
            <a:endParaRPr lang="th-TH" sz="2400" b="1" dirty="0" smtClean="0">
              <a:solidFill>
                <a:srgbClr val="C0000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4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โพธิสตฺ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โต สมเด็จพระบรมโพธิสัตว์ อันสร้างสม</a:t>
            </a:r>
            <a:r>
              <a:rPr lang="th-TH" sz="24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ดึงส์ปรมัตถ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บารมี เมื่อจะ</a:t>
            </a:r>
            <a:r>
              <a:rPr lang="th-TH" sz="24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รับว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โรรัต</a:t>
            </a:r>
            <a:r>
              <a:rPr lang="th-TH" sz="24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นเรือง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ศรีแปดประการ แด่สำนักนิท้าวมัฆวานเทเวศร์ ก็ทูลแก่</a:t>
            </a:r>
            <a:r>
              <a:rPr lang="th-TH" sz="24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ท้าวส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หัสเนตร</a:t>
            </a:r>
            <a:r>
              <a:rPr lang="th-TH" sz="2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ฉะนี้</a:t>
            </a:r>
          </a:p>
          <a:p>
            <a:endParaRPr lang="th-TH" sz="2400" b="1" dirty="0">
              <a:solidFill>
                <a:srgbClr val="002060"/>
              </a:solidFill>
              <a:latin typeface="Angsana New" pitchFamily="18" charset="-34"/>
              <a:cs typeface="Angsana New" pitchFamily="18" charset="-34"/>
            </a:endParaRPr>
          </a:p>
          <a:p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			</a:t>
            </a:r>
            <a:r>
              <a:rPr lang="th-TH" sz="24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กาพย์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มหาชาติ สัก</a:t>
            </a:r>
            <a:r>
              <a:rPr lang="th-TH" sz="2400" b="1" dirty="0" err="1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รบร</a:t>
            </a:r>
            <a:r>
              <a:rPr lang="th-TH" sz="24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รพ</a:t>
            </a:r>
          </a:p>
        </p:txBody>
      </p:sp>
    </p:spTree>
    <p:extLst>
      <p:ext uri="{BB962C8B-B14F-4D97-AF65-F5344CB8AC3E}">
        <p14:creationId xmlns:p14="http://schemas.microsoft.com/office/powerpoint/2010/main" val="18910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วิเคราะห์คุณค่าวรรณคดี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158" y="2060848"/>
            <a:ext cx="7416824" cy="3810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j-cs"/>
              </a:rPr>
              <a:t> คุณค่า</a:t>
            </a:r>
            <a:r>
              <a:rPr lang="th-TH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cs typeface="+mj-cs"/>
              </a:rPr>
              <a:t>ด้านสังคมและแนวคิดคติชีวิต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ea typeface="Calibri"/>
                <a:cs typeface="+mj-cs"/>
              </a:rPr>
              <a:t>	๕.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แสดง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ให้เห็นถึงความเชื่อ  ความศรัทธาในพระพุทธศาสนาที่อยู่คู่กับ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สังคมไทย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	๖. สะท้อน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ให้เห็นถึงประเพณีทางศาสนาที่สำคัญเกี่ยวกับการทำบุญ  ฟังเทศน์มหาชาติให้จบวันเดียวครบบริบูรณ์ ทั้ง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๑๓ 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กัณฑ์ </a:t>
            </a:r>
            <a:endParaRPr lang="th-TH" sz="2800" b="1" dirty="0" smtClean="0">
              <a:solidFill>
                <a:srgbClr val="002060"/>
              </a:solidFill>
              <a:latin typeface="Angsana New" pitchFamily="18" charset="-34"/>
              <a:ea typeface="Calibri"/>
              <a:cs typeface="Angsana New" pitchFamily="18" charset="-34"/>
            </a:endParaRPr>
          </a:p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	๗. มหาชาติ</a:t>
            </a:r>
            <a:r>
              <a:rPr lang="th-TH" sz="2800" b="1" dirty="0" err="1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ใสน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ea typeface="Calibri"/>
                <a:cs typeface="Angsana New" pitchFamily="18" charset="-34"/>
              </a:rPr>
              <a:t>แต่ละท้องถิ่นมักจะแสดงให้เห็นถึงลักษณะวิถีชีวิต  ความเป็นอยู่  ความเชื่อได้อย่างชัดเจน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52" y="980728"/>
            <a:ext cx="8351837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34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จุดประสงค์ในการแต่ง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2061" y="1461410"/>
            <a:ext cx="7332469" cy="1656184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เพื่อจะนำหลักธรรมในพระพุทธศาสนามาสอนประชาชน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086249"/>
            <a:ext cx="6048672" cy="45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972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718" y="47667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138" y="2132856"/>
            <a:ext cx="7332469" cy="338437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“ชาดก”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  (เป็นคำในภาษาบาลีมาจาก  “ชาตะ”  แปลว่า  เกิดลง)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ประวัติหรือเรื่องราวของพระพุทธเจ้าเมื่อครั้งเสวยพระชาติเป็นพระโพธิสัตว์  ได้ทรงบำเพ็ญบารมีต่างๆ เพื่อที่จะตรัสรู้เป็นพระพุทธเจ้า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ชาดกมี ๒ ประเภท  คือ</a:t>
            </a:r>
          </a:p>
          <a:p>
            <a:pPr mar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	๑. นิบาตชาดก	ถือเป็น</a:t>
            </a: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พุทธวัจ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นะมี ๕๕๐ เรื่อง</a:t>
            </a:r>
          </a:p>
          <a:p>
            <a:pPr marL="0" indent="0">
              <a:buNone/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๒. </a:t>
            </a: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ปัญญาส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  	แต่งขึ้นจากนิทานพื้นบ้านมี ๕๐ เรื่อง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1188790"/>
            <a:ext cx="684076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8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480220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	มหาเวสสันดรชาดก </a:t>
            </a:r>
            <a:r>
              <a:rPr lang="th-TH" sz="2800" b="1" dirty="0" err="1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กัณฑ์มัท</a:t>
            </a:r>
            <a:r>
              <a:rPr lang="th-TH" sz="2800" b="1" dirty="0" smtClean="0">
                <a:solidFill>
                  <a:srgbClr val="0070C0"/>
                </a:solidFill>
                <a:latin typeface="Angsana New" pitchFamily="18" charset="-34"/>
                <a:cs typeface="Angsana New" pitchFamily="18" charset="-34"/>
              </a:rPr>
              <a:t>รี 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มา</a:t>
            </a: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จาก ร่ายยาวมหาเวสสันดรชาดก  ซึ่งเป็นเรื่องหนึ่งในทศชาติชาดก  หรือที่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เรียกว่า พระเจ้าสิบชาติ  มีดังนี้</a:t>
            </a:r>
          </a:p>
          <a:p>
            <a:pPr marL="0" lvl="0" indent="0">
              <a:buNone/>
            </a:pPr>
            <a:r>
              <a:rPr lang="th-TH" sz="2800" b="1" dirty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๑.	</a:t>
            </a: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เตมีย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		</a:t>
            </a: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เนกขัมม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บารมี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๒.	มหาชนกชาดก		วิ</a:t>
            </a: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ริย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บารมี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๓.	สุวรรณสามชาดก		เมตตาบารมี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๔.	เนมิราชชาดก		อธิษฐานบารมี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๕. 	</a:t>
            </a: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มโหสถ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		ปัญญาบารมี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๖. 	ภู</a:t>
            </a: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ริทัต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		ขันติบารมี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๗.	</a:t>
            </a: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จันท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กุมารชาดก		ขันติบารมี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 		๘.	นารทชาดก		อุเบกขาบารมี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 		๙. 	</a:t>
            </a: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วิธุร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		สัจบารมี</a:t>
            </a:r>
            <a:b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</a:b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๑๐. 	เวสสันดรชาดก		ทานบารมี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  <a:p>
            <a:pPr marL="0" indent="0">
              <a:buNone/>
            </a:pP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8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lvl="0" indent="-514350">
              <a:buAutoNum type="thaiNumPeriod"/>
            </a:pPr>
            <a:r>
              <a:rPr lang="th-TH" sz="2800" b="1" dirty="0" err="1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เตมีย</a:t>
            </a: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ชาดก</a:t>
            </a:r>
          </a:p>
          <a:p>
            <a:pPr marL="0" lv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	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940" y="2276872"/>
            <a:ext cx="6135156" cy="379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22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th-TH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ที่มาของเรื่อง</a:t>
            </a:r>
            <a:endParaRPr lang="th-TH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527425"/>
            <a:ext cx="7671058" cy="4973116"/>
          </a:xfr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lvl="0" indent="0">
              <a:buNone/>
            </a:pPr>
            <a:r>
              <a:rPr lang="th-TH" sz="2800" b="1" dirty="0" smtClean="0">
                <a:solidFill>
                  <a:srgbClr val="002060"/>
                </a:solidFill>
                <a:latin typeface="Angsana New" pitchFamily="18" charset="-34"/>
                <a:cs typeface="Angsana New" pitchFamily="18" charset="-34"/>
              </a:rPr>
              <a:t>๒.มหาชนกชาดก		</a:t>
            </a:r>
            <a:endParaRPr lang="th-TH" sz="2800" b="1" dirty="0">
              <a:solidFill>
                <a:srgbClr val="0070C0"/>
              </a:solidFill>
              <a:latin typeface="Angsana New" pitchFamily="18" charset="-34"/>
              <a:cs typeface="Angsana New" pitchFamily="18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138" y="908720"/>
            <a:ext cx="6840760" cy="5715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162" y="2204864"/>
            <a:ext cx="6408712" cy="3960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506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961</Words>
  <Application>Microsoft Office PowerPoint</Application>
  <PresentationFormat>On-screen Show (4:3)</PresentationFormat>
  <Paragraphs>191</Paragraphs>
  <Slides>40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มหาเวสสันดรชาดก กัณฑ์มัทรี</vt:lpstr>
      <vt:lpstr>ผู้แต่ง</vt:lpstr>
      <vt:lpstr>ผู้แต่ง</vt:lpstr>
      <vt:lpstr>ลักษณะคำประพันธ์</vt:lpstr>
      <vt:lpstr>จุดประสงค์ในการแต่ง</vt:lpstr>
      <vt:lpstr>ที่มาของเรื่อง</vt:lpstr>
      <vt:lpstr>ที่มาของเรื่อง</vt:lpstr>
      <vt:lpstr>ที่มาของเรื่อง</vt:lpstr>
      <vt:lpstr>ที่มาของเรื่อง</vt:lpstr>
      <vt:lpstr>ที่มาของเรื่อง</vt:lpstr>
      <vt:lpstr>ที่มาของเรื่อง</vt:lpstr>
      <vt:lpstr>ที่มาของเรื่อง</vt:lpstr>
      <vt:lpstr>ที่มาของเรื่อง</vt:lpstr>
      <vt:lpstr>ที่มาของเรื่อง</vt:lpstr>
      <vt:lpstr>ที่มาของเรื่อง</vt:lpstr>
      <vt:lpstr>ที่มาของเรื่อง</vt:lpstr>
      <vt:lpstr>ที่มาของเรื่อง</vt:lpstr>
      <vt:lpstr>มหาเวสสันดรชาดก</vt:lpstr>
      <vt:lpstr>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เล่าเรื่องมหาเวสสันดรชาดก</vt:lpstr>
      <vt:lpstr>วิเคราะห์คุณค่าวรรณคดี</vt:lpstr>
      <vt:lpstr>วิเคราะห์คุณค่าวรรณคดี</vt:lpstr>
      <vt:lpstr>วิเคราะห์คุณค่าวรรณคดี</vt:lpstr>
      <vt:lpstr>วิเคราะห์คุณค่าวรรณคดี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มหาเวสสันดรชาดก กัณฑ์มัทรี</dc:title>
  <dc:creator>Windows User</dc:creator>
  <cp:lastModifiedBy>Administrator</cp:lastModifiedBy>
  <cp:revision>36</cp:revision>
  <dcterms:created xsi:type="dcterms:W3CDTF">2014-06-22T10:17:16Z</dcterms:created>
  <dcterms:modified xsi:type="dcterms:W3CDTF">2018-06-19T04:43:35Z</dcterms:modified>
</cp:coreProperties>
</file>