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08FAD3-E474-4399-8F2B-D13C53545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BF16C-877F-4B85-9911-DBA3BECC4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A37C68-9876-41A6-9D88-E4962A2A1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9CA7AF-E966-47EC-8A05-3905B17B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42D8A3-46F2-4C68-95C0-DF31FD9E6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258BD-D267-4CF9-BD53-3818BC707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8B84C-C479-4ECF-80A0-9E4884895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5F8578-838A-41AB-AEBC-113D10C7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04A19-BACF-43E3-8A7E-CF020B9BB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8D826-C0A7-4080-AE23-2B5914C45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875F5-835F-4C16-877B-D6A28FFA8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E63EFF-D301-4233-A884-F0B5BF7D1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th-TH">
                <a:cs typeface="Angsana New" pitchFamily="18" charset="-34"/>
              </a:rPr>
              <a:t>ทฤษฎีความน่าจะเป็นเบื้องต้น</a:t>
            </a:r>
            <a:endParaRPr lang="en-US">
              <a:cs typeface="Angsana New" pitchFamily="18" charset="-34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7176" y="1714488"/>
            <a:ext cx="8229600" cy="676275"/>
          </a:xfrm>
        </p:spPr>
        <p:txBody>
          <a:bodyPr>
            <a:noAutofit/>
          </a:bodyPr>
          <a:lstStyle/>
          <a:p>
            <a:pPr marL="609600" indent="-609600">
              <a:buFontTx/>
              <a:buNone/>
            </a:pPr>
            <a:r>
              <a:rPr lang="th-TH" sz="3600" dirty="0">
                <a:latin typeface="Browallia New" pitchFamily="34" charset="-34"/>
                <a:cs typeface="Browallia New" pitchFamily="34" charset="-34"/>
              </a:rPr>
              <a:t>ทบทวน</a:t>
            </a:r>
          </a:p>
          <a:p>
            <a:pPr marL="609600" indent="-609600">
              <a:buFontTx/>
              <a:buAutoNum type="arabicPeriod"/>
            </a:pPr>
            <a:r>
              <a:rPr lang="th-TH" sz="3600" dirty="0">
                <a:latin typeface="Browallia New" pitchFamily="34" charset="-34"/>
                <a:cs typeface="Browallia New" pitchFamily="34" charset="-34"/>
              </a:rPr>
              <a:t>การทดลองที่ทราบผลแน่นอนว่าจะเกิดอะไรขึ้นในการทดลอง </a:t>
            </a:r>
            <a:r>
              <a:rPr lang="en-US" sz="3600" dirty="0">
                <a:latin typeface="Browallia New" pitchFamily="34" charset="-34"/>
                <a:cs typeface="Browallia New" pitchFamily="34" charset="-34"/>
              </a:rPr>
              <a:t>1 </a:t>
            </a:r>
            <a:r>
              <a:rPr lang="th-TH" sz="3600" dirty="0">
                <a:latin typeface="Browallia New" pitchFamily="34" charset="-34"/>
                <a:cs typeface="Browallia New" pitchFamily="34" charset="-34"/>
              </a:rPr>
              <a:t>ครั้ง จัดเป็นการทดลองสุ่มหรือไม่</a:t>
            </a:r>
          </a:p>
          <a:p>
            <a:pPr marL="990600" lvl="1" indent="-533400">
              <a:buFontTx/>
              <a:buNone/>
            </a:pPr>
            <a:r>
              <a:rPr lang="th-TH" sz="3200" i="1" dirty="0">
                <a:latin typeface="Browallia New" pitchFamily="34" charset="-34"/>
                <a:cs typeface="Browallia New" pitchFamily="34" charset="-34"/>
              </a:rPr>
              <a:t> ไม่ เช่น การโยนก้อนหินจากที่สูง เราทราบแน่นอนว่า ต้องตกสู่พื้น </a:t>
            </a:r>
            <a:endParaRPr lang="en-US" sz="3200" i="1" dirty="0">
              <a:latin typeface="Browallia New" pitchFamily="34" charset="-34"/>
              <a:cs typeface="Browallia New" pitchFamily="34" charset="-34"/>
            </a:endParaRPr>
          </a:p>
          <a:p>
            <a:pPr marL="990600" lvl="1" indent="-533400">
              <a:buFontTx/>
              <a:buNone/>
            </a:pPr>
            <a:r>
              <a:rPr lang="en-US" sz="3200" i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i="1" dirty="0">
                <a:latin typeface="Browallia New" pitchFamily="34" charset="-34"/>
                <a:cs typeface="Browallia New" pitchFamily="34" charset="-34"/>
              </a:rPr>
              <a:t>	การทดลองลักษณะนี้ เราสามารถสร้างตัวแบบทางคณิตศาสตร์ เพื่อทำนายผลลัพธ์จากการทดลองแต่ละครั้งได้แน่นอน เช่น สามารถสร้างสมการความสัมพันธ์ระหว่าง ความเร็ว ระยะทาง และเวลา  ถ้ากำหนดความเร็วและระยะทางก็สามารถระบุเวลาได้ เป็นต้น</a:t>
            </a:r>
          </a:p>
          <a:p>
            <a:pPr marL="609600" indent="-609600">
              <a:buFontTx/>
              <a:buNone/>
            </a:pPr>
            <a:endParaRPr lang="en-US" sz="36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cs typeface="Angsana New" pitchFamily="18" charset="-34"/>
              </a:rPr>
              <a:t>บทนิยาม</a:t>
            </a:r>
            <a:endParaRPr lang="en-US">
              <a:cs typeface="Angsana New" pitchFamily="18" charset="-34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		ถ้าแซมเปิลสเปซ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มีสมาชิก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N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ตัว โดยที่สมาชิกแต่ละตัวมีโอกาสเกิดเท่าๆกัน 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E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เป็นเหตุการณ์ในแซมเปิลสเปซ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ซึ่ง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E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มีสมาชิก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k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ตัว แล้ว</a:t>
            </a:r>
          </a:p>
          <a:p>
            <a:pPr>
              <a:buFontTx/>
              <a:buNone/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		ความน่าจะเป็นของเหตุการณ์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E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เท่ากับ</a:t>
            </a:r>
            <a:endParaRPr lang="en-US">
              <a:latin typeface="Browallia New" pitchFamily="34" charset="-34"/>
              <a:cs typeface="Browallia New" pitchFamily="34" charset="-34"/>
            </a:endParaRPr>
          </a:p>
          <a:p>
            <a:pPr>
              <a:buFontTx/>
              <a:buNone/>
            </a:pPr>
            <a:r>
              <a:rPr lang="en-US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เรานิยมใช้สัญลักษณ์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P(E)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แทน ความน่าจะเป็นของเหตุการณ์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E</a:t>
            </a:r>
          </a:p>
          <a:p>
            <a:pPr>
              <a:buFontTx/>
              <a:buNone/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ดังนั้น  </a:t>
            </a:r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007100" y="2924175"/>
          <a:ext cx="436563" cy="844550"/>
        </p:xfrm>
        <a:graphic>
          <a:graphicData uri="http://schemas.openxmlformats.org/presentationml/2006/ole">
            <p:oleObj spid="_x0000_s4100" name="สมการ" r:id="rId3" imgW="20304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784475" y="4262438"/>
          <a:ext cx="1787525" cy="895350"/>
        </p:xfrm>
        <a:graphic>
          <a:graphicData uri="http://schemas.openxmlformats.org/presentationml/2006/ole">
            <p:oleObj spid="_x0000_s4101" name="สมการ" r:id="rId4" imgW="838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th-TH">
                <a:latin typeface="Browallia New" pitchFamily="34" charset="-34"/>
                <a:cs typeface="Browallia New" pitchFamily="34" charset="-34"/>
              </a:rPr>
              <a:t>บทนิยาม</a:t>
            </a:r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5088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None/>
            </a:pPr>
            <a:r>
              <a:rPr lang="en-US" sz="360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กำหนดเซต 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S 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P 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เป็นฟังก์ชันจากเพาเวอร์เซตของ 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S 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ไปเซตของจำนวนจริง ถ้า 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P 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มีสมบัติต่อไปนี้</a:t>
            </a:r>
          </a:p>
          <a:p>
            <a:pPr marL="609600" indent="-609600">
              <a:buFontTx/>
              <a:buNone/>
            </a:pPr>
            <a:r>
              <a:rPr lang="th-TH" sz="360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1) 0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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 P(E)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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 1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สำหรับทุก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E  S</a:t>
            </a:r>
          </a:p>
          <a:p>
            <a:pPr marL="609600" indent="-609600">
              <a:buFontTx/>
              <a:buNone/>
            </a:pP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2) P(S) = 1</a:t>
            </a:r>
          </a:p>
          <a:p>
            <a:pPr marL="609600" indent="-609600">
              <a:buFontTx/>
              <a:buNone/>
            </a:pP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3)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ถ้า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A  S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และ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B  S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ซึ่ง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A  B = 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แล้ว </a:t>
            </a:r>
          </a:p>
          <a:p>
            <a:pPr marL="609600" indent="-609600">
              <a:buFontTx/>
              <a:buNone/>
            </a:pP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	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P(A  B) = P(A) + P(B)</a:t>
            </a:r>
            <a:endParaRPr lang="th-TH" sz="3600">
              <a:latin typeface="Browallia New" pitchFamily="34" charset="-34"/>
              <a:cs typeface="Browallia New" pitchFamily="34" charset="-34"/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		 จะเรียก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S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ว่า แซมเปิลสเปซ</a:t>
            </a:r>
          </a:p>
          <a:p>
            <a:pPr marL="609600" indent="-609600">
              <a:buFontTx/>
              <a:buNone/>
            </a:pP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		 จะเรียก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P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ว่า ฟังก์ชันความน่าจะเป็น</a:t>
            </a:r>
          </a:p>
          <a:p>
            <a:pPr marL="609600" indent="-609600">
              <a:buFontTx/>
              <a:buNone/>
            </a:pP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		 จะเรียก สับเซตของ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S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ว่า เหตุการณ์ </a:t>
            </a:r>
            <a:endParaRPr lang="en-US" sz="3600">
              <a:latin typeface="Browallia New" pitchFamily="34" charset="-34"/>
              <a:cs typeface="Browallia New" pitchFamily="34" charset="-34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th-TH">
                <a:latin typeface="Browallia New" pitchFamily="34" charset="-34"/>
                <a:cs typeface="Browallia New" pitchFamily="34" charset="-34"/>
              </a:rPr>
              <a:t>ทฤษฎีบท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765175"/>
            <a:ext cx="7704137" cy="367188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Browallia New" pitchFamily="34" charset="-34"/>
              </a:rPr>
              <a:t>กำหนดเซต </a:t>
            </a:r>
            <a:r>
              <a:rPr lang="en-US" sz="3600" dirty="0">
                <a:latin typeface="Browallia New" pitchFamily="34" charset="-34"/>
                <a:cs typeface="Browallia New" pitchFamily="34" charset="-34"/>
              </a:rPr>
              <a:t>A </a:t>
            </a:r>
            <a:r>
              <a:rPr lang="th-TH" sz="3600" dirty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sz="3600" dirty="0">
                <a:latin typeface="Browallia New" pitchFamily="34" charset="-34"/>
                <a:cs typeface="Browallia New" pitchFamily="34" charset="-34"/>
              </a:rPr>
              <a:t>B </a:t>
            </a:r>
            <a:r>
              <a:rPr lang="th-TH" sz="3600" dirty="0">
                <a:latin typeface="Browallia New" pitchFamily="34" charset="-34"/>
                <a:cs typeface="Browallia New" pitchFamily="34" charset="-34"/>
              </a:rPr>
              <a:t>เป็นเหตุการณ์ในแซม</a:t>
            </a:r>
            <a:r>
              <a:rPr lang="th-TH" sz="3600" dirty="0" err="1">
                <a:latin typeface="Browallia New" pitchFamily="34" charset="-34"/>
                <a:cs typeface="Browallia New" pitchFamily="34" charset="-34"/>
              </a:rPr>
              <a:t>เปิลสเปซ</a:t>
            </a:r>
            <a:r>
              <a:rPr lang="en-US" sz="3600" dirty="0">
                <a:latin typeface="Browallia New" pitchFamily="34" charset="-34"/>
                <a:cs typeface="Browallia New" pitchFamily="34" charset="-34"/>
              </a:rPr>
              <a:t> </a:t>
            </a:r>
            <a:endParaRPr lang="th-TH" sz="3600" dirty="0">
              <a:latin typeface="Browallia New" pitchFamily="34" charset="-34"/>
              <a:cs typeface="Browallia New" pitchFamily="34" charset="-34"/>
            </a:endParaRPr>
          </a:p>
          <a:p>
            <a:pPr marL="609600" indent="-609600">
              <a:buFontTx/>
              <a:buNone/>
            </a:pPr>
            <a:r>
              <a:rPr lang="th-TH" sz="36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3600" dirty="0">
                <a:latin typeface="Browallia New" pitchFamily="34" charset="-34"/>
                <a:cs typeface="Browallia New" pitchFamily="34" charset="-34"/>
              </a:rPr>
              <a:t>1) </a:t>
            </a:r>
            <a:r>
              <a:rPr lang="en-US" sz="3600" dirty="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P() = 0</a:t>
            </a:r>
          </a:p>
          <a:p>
            <a:pPr marL="609600" indent="-609600">
              <a:buFontTx/>
              <a:buNone/>
            </a:pPr>
            <a:r>
              <a:rPr lang="en-US" sz="3600" dirty="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2) </a:t>
            </a:r>
          </a:p>
          <a:p>
            <a:pPr marL="609600" indent="-609600">
              <a:buFontTx/>
              <a:buNone/>
            </a:pPr>
            <a:r>
              <a:rPr lang="en-US" sz="3600" dirty="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3) P(A - B) = P(A) - P(A 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B</a:t>
            </a:r>
            <a:r>
              <a:rPr lang="en-US" sz="3600" smtClean="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)</a:t>
            </a:r>
            <a:endParaRPr lang="en-US" sz="3600" dirty="0">
              <a:latin typeface="Browallia New" pitchFamily="34" charset="-34"/>
              <a:cs typeface="Browallia New" pitchFamily="34" charset="-34"/>
              <a:sym typeface="Symbol" pitchFamily="18" charset="2"/>
            </a:endParaRP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619250" y="2144713"/>
          <a:ext cx="2520950" cy="492125"/>
        </p:xfrm>
        <a:graphic>
          <a:graphicData uri="http://schemas.openxmlformats.org/presentationml/2006/ole">
            <p:oleObj spid="_x0000_s13316" name="สมการ" r:id="rId3" imgW="1041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th-TH">
                <a:latin typeface="Browallia New" pitchFamily="34" charset="-34"/>
                <a:cs typeface="Browallia New" pitchFamily="34" charset="-34"/>
              </a:rPr>
              <a:t>ทฤษฎีบท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765175"/>
            <a:ext cx="8280400" cy="367188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กำหนดเซต 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A 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B 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เป็นเหตุการณ์ในแซมเปิลสเปซ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 S</a:t>
            </a:r>
            <a:endParaRPr lang="th-TH" sz="3600">
              <a:latin typeface="Browallia New" pitchFamily="34" charset="-34"/>
              <a:cs typeface="Browallia New" pitchFamily="34" charset="-34"/>
            </a:endParaRPr>
          </a:p>
          <a:p>
            <a:pPr marL="609600" indent="-609600">
              <a:buFontTx/>
              <a:buNone/>
            </a:pPr>
            <a:r>
              <a:rPr lang="th-TH" sz="360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1)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P(AB) = P(A) +P(B) – P(A  B)</a:t>
            </a:r>
          </a:p>
          <a:p>
            <a:pPr marL="609600" indent="-609600">
              <a:buFontTx/>
              <a:buNone/>
            </a:pP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2)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ถ้า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A  B 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แล้ว </a:t>
            </a: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P(A)  P(B)</a:t>
            </a:r>
          </a:p>
          <a:p>
            <a:pPr marL="609600" indent="-609600">
              <a:buFontTx/>
              <a:buNone/>
            </a:pPr>
            <a:r>
              <a:rPr lang="en-US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	</a:t>
            </a:r>
            <a:r>
              <a:rPr lang="th-TH" sz="3600">
                <a:latin typeface="Browallia New" pitchFamily="34" charset="-34"/>
                <a:cs typeface="Browallia New" pitchFamily="34" charset="-34"/>
                <a:sym typeface="Symbol" pitchFamily="18" charset="2"/>
              </a:rPr>
              <a:t>ลองพิสูจน์ดูนะครับ</a:t>
            </a:r>
            <a:endParaRPr lang="en-US" sz="3600">
              <a:latin typeface="Browallia New" pitchFamily="34" charset="-34"/>
              <a:cs typeface="Browallia New" pitchFamily="34" charset="-34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995</TotalTime>
  <Words>56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Browallia New</vt:lpstr>
      <vt:lpstr>Angsana New</vt:lpstr>
      <vt:lpstr>Symbol</vt:lpstr>
      <vt:lpstr>Opulent</vt:lpstr>
      <vt:lpstr>Microsoft Equation 3.0</vt:lpstr>
      <vt:lpstr>ทฤษฎีความน่าจะเป็นเบื้องต้น</vt:lpstr>
      <vt:lpstr>บทนิยาม</vt:lpstr>
      <vt:lpstr>บทนิยาม</vt:lpstr>
      <vt:lpstr>ทฤษฎีบท 1</vt:lpstr>
      <vt:lpstr>ทฤษฎีบท 2</vt:lpstr>
    </vt:vector>
  </TitlesOfParts>
  <Company>mwit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ทฤษฎีความน่าจะเป็นเบื้องต้น</dc:title>
  <dc:creator>SUWAT</dc:creator>
  <cp:lastModifiedBy>Windows User</cp:lastModifiedBy>
  <cp:revision>25</cp:revision>
  <dcterms:created xsi:type="dcterms:W3CDTF">2007-01-16T23:59:53Z</dcterms:created>
  <dcterms:modified xsi:type="dcterms:W3CDTF">2018-02-01T08:52:10Z</dcterms:modified>
</cp:coreProperties>
</file>