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1" r:id="rId3"/>
    <p:sldMasterId id="2147483785" r:id="rId4"/>
    <p:sldMasterId id="2147483797" r:id="rId5"/>
    <p:sldMasterId id="2147483809" r:id="rId6"/>
  </p:sldMasterIdLst>
  <p:sldIdLst>
    <p:sldId id="265" r:id="rId7"/>
    <p:sldId id="266" r:id="rId8"/>
    <p:sldId id="269" r:id="rId9"/>
    <p:sldId id="270" r:id="rId10"/>
    <p:sldId id="268" r:id="rId11"/>
    <p:sldId id="272" r:id="rId12"/>
    <p:sldId id="271" r:id="rId13"/>
    <p:sldId id="273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B9FF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4288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0349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8311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47162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24531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652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12497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891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34502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880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2425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55199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14239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08455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21098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45165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27321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55924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62704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52612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047520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0053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24274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2878825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259964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271041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87096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39339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4749339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072236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08032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44485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639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64661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58908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2512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957723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01875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69015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21463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46993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658203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90469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9344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342471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1605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891197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7601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68293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242843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74228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62150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540054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26442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7684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39670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930555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20868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30833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67776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763776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25881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74821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472527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15050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3181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15608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265359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69462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93656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46713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74787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74968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2662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776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3335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9540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9214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0690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44726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9259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2775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013FBE-57CC-40F1-8ABA-B8CCB7A68111}" type="datetimeFigureOut">
              <a:rPr lang="th-TH" smtClean="0"/>
              <a:pPr/>
              <a:t>01/02/61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28CDE3-F18E-44D9-9E83-6F557490694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1987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?quizId=54d9eae2-1283-4295-98c6-2a25a60da4e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1693571" y="293784"/>
            <a:ext cx="6790385" cy="14818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99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693570" y="374166"/>
            <a:ext cx="67903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</a:t>
            </a:r>
          </a:p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การเตรียมความพร้อมในการให้เหตุผล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450760" y="2005032"/>
            <a:ext cx="27045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ข้อความคาดการณ์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50760" y="2602109"/>
            <a:ext cx="83197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ที่ใช้การสังเกตหรือการทดลองหลาย ๆ ครั้ง แล้วรวบรวมข้อมูลเพื่อหาแบบรูปที่จะนำไปสู่ข้อสรุปที่มีความเป็นไปได้มากที่สุดแต่ยังไม่ได้พิสูจน์ว่าเป็นความจริง เรียกข้อสรุปนั้นว่า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“ข้อความคาดการณ์”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ข้อความ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คาดการณ์เป็นข้อสรุปที่ได้จากขั้นตอนตามลำดับ ต่อไปนี้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ขั้นที่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สังเกต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ขั้นที่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รวบรวมและวิเคราะห์ข้อมูล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ขั้นที่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หาความสัมพันธ์หรือแบบรูปจากข้อมูล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ขั้นที่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หาข้อสรุปหรือข้อความ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คาดการณ์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8124" y="5313428"/>
            <a:ext cx="1762845" cy="13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3840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28410" y="2987899"/>
            <a:ext cx="8487178" cy="3425780"/>
          </a:xfrm>
          <a:prstGeom prst="rect">
            <a:avLst/>
          </a:prstGeom>
          <a:solidFill>
            <a:srgbClr val="DCB9FF"/>
          </a:solidFill>
          <a:ln w="38100">
            <a:solidFill>
              <a:srgbClr val="7030A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7729" y="333257"/>
            <a:ext cx="8487178" cy="2397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573108" y="500737"/>
            <a:ext cx="79977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สถานการณ์ที่ 1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ลูกชิ้นเป็นเด็กนักเรียนของโรงเรียนสาธิต  เขาสังเกตเห็นว่าทุกวันพุธที่ผ่านมา 5 สัปดาห์แล้ว เขาจะได้รับประทานข้าวผัดไส้กรอกเป็นอาหารกลางวัน  เขาจึงสรุปว่า </a:t>
            </a:r>
            <a:r>
              <a:rPr lang="th-TH" sz="32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 ๆ วันพุธเขาจะได้รับประทานข้าวผัดไส้กรอกเป็นอาหารกลางวัน</a:t>
            </a:r>
            <a:endParaRPr lang="th-TH" sz="32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489396" y="3234082"/>
            <a:ext cx="8165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ขั้นสังเกต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วันพุธมีข้าวผัดไส้กรอกเป็นอาหารกลางวัน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ขั้นรวบรวมวิเคราะห์ข้อมูล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บันทึกไว้ว่า เป็นเวลา 5 สัปดาห์</a:t>
            </a:r>
          </a:p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ขั้นหาแบบรูปจากข้อมูล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รายการอาหารกลางวันซ้ำกันในวันพุธ คือ ข้าวผัดไส้กรอก</a:t>
            </a:r>
          </a:p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ขั้นสร้างข้อความคาดการณ์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 ๆ วันพุธเขาจะได้รับประทานข้าวผัดไส้กรอกเป็นอาหาร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กลางวัน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084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28410" y="2987899"/>
            <a:ext cx="8487178" cy="3425780"/>
          </a:xfrm>
          <a:prstGeom prst="rect">
            <a:avLst/>
          </a:prstGeom>
          <a:solidFill>
            <a:srgbClr val="DCB9FF"/>
          </a:solidFill>
          <a:ln w="38100">
            <a:solidFill>
              <a:srgbClr val="7030A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7729" y="333257"/>
            <a:ext cx="8487178" cy="2319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428222" y="500737"/>
            <a:ext cx="83261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สถานการณ์ที่ 2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มุกดาสังเกตเห็นว่าในช่วงโรงเรียนเปิดเทอม ครูศจีเพื่อนบ้านที่อยู่ท้ายซอยจะขับรถผ่านบ้านมุกดาไปโรงเรียนทุกเช้าประมาณ 7.00 น. แต่วันนี้สายแล้ว มุกดายังไม่เห็นครูศจีขับรถไปโรงเรียน จึงสรุปว่า </a:t>
            </a:r>
            <a:r>
              <a:rPr lang="th-TH" sz="32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วันนี้เป็นวันที่โรงเรียนหยุด</a:t>
            </a:r>
            <a:endParaRPr lang="th-TH" sz="32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489396" y="3234082"/>
            <a:ext cx="8165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สถานการณ์ที่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นทีสังเกตจำนวนที่เรียงลำดับ ดังต่อไปนี้ </a:t>
            </a:r>
          </a:p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3, 5, 8, 12, 17, … 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และเห็นว่ามีแบบรูปของความสัมพันธ์ดังแผนภาพ </a:t>
            </a:r>
          </a:p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3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5,   8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12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17</a:t>
            </a:r>
            <a:endParaRPr lang="en-GB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GB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+1   +2    +3   +4    +5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นทีจึงสรุปว่า  </a:t>
            </a:r>
            <a:r>
              <a:rPr lang="th-TH" sz="32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ลำดับที่ 7  คือ  23</a:t>
            </a:r>
            <a:endParaRPr lang="th-TH" sz="32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รูปแบบอิสระ 8"/>
          <p:cNvSpPr/>
          <p:nvPr/>
        </p:nvSpPr>
        <p:spPr>
          <a:xfrm>
            <a:off x="3178858" y="5142282"/>
            <a:ext cx="470589" cy="242567"/>
          </a:xfrm>
          <a:custGeom>
            <a:avLst/>
            <a:gdLst>
              <a:gd name="connsiteX0" fmla="*/ 0 w 470589"/>
              <a:gd name="connsiteY0" fmla="*/ 10747 h 345610"/>
              <a:gd name="connsiteX1" fmla="*/ 244699 w 470589"/>
              <a:gd name="connsiteY1" fmla="*/ 345598 h 345610"/>
              <a:gd name="connsiteX2" fmla="*/ 450761 w 470589"/>
              <a:gd name="connsiteY2" fmla="*/ 23626 h 345610"/>
              <a:gd name="connsiteX3" fmla="*/ 450761 w 470589"/>
              <a:gd name="connsiteY3" fmla="*/ 49384 h 34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589" h="345610">
                <a:moveTo>
                  <a:pt x="0" y="10747"/>
                </a:moveTo>
                <a:cubicBezTo>
                  <a:pt x="84786" y="177099"/>
                  <a:pt x="169572" y="343452"/>
                  <a:pt x="244699" y="345598"/>
                </a:cubicBezTo>
                <a:cubicBezTo>
                  <a:pt x="319826" y="347744"/>
                  <a:pt x="416417" y="72995"/>
                  <a:pt x="450761" y="23626"/>
                </a:cubicBezTo>
                <a:cubicBezTo>
                  <a:pt x="485105" y="-25743"/>
                  <a:pt x="467933" y="11820"/>
                  <a:pt x="450761" y="49384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รูปแบบอิสระ 9"/>
          <p:cNvSpPr/>
          <p:nvPr/>
        </p:nvSpPr>
        <p:spPr>
          <a:xfrm>
            <a:off x="3726493" y="5142284"/>
            <a:ext cx="494072" cy="242565"/>
          </a:xfrm>
          <a:custGeom>
            <a:avLst/>
            <a:gdLst>
              <a:gd name="connsiteX0" fmla="*/ 0 w 470589"/>
              <a:gd name="connsiteY0" fmla="*/ 10747 h 345610"/>
              <a:gd name="connsiteX1" fmla="*/ 244699 w 470589"/>
              <a:gd name="connsiteY1" fmla="*/ 345598 h 345610"/>
              <a:gd name="connsiteX2" fmla="*/ 450761 w 470589"/>
              <a:gd name="connsiteY2" fmla="*/ 23626 h 345610"/>
              <a:gd name="connsiteX3" fmla="*/ 450761 w 470589"/>
              <a:gd name="connsiteY3" fmla="*/ 49384 h 34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589" h="345610">
                <a:moveTo>
                  <a:pt x="0" y="10747"/>
                </a:moveTo>
                <a:cubicBezTo>
                  <a:pt x="84786" y="177099"/>
                  <a:pt x="169572" y="343452"/>
                  <a:pt x="244699" y="345598"/>
                </a:cubicBezTo>
                <a:cubicBezTo>
                  <a:pt x="319826" y="347744"/>
                  <a:pt x="416417" y="72995"/>
                  <a:pt x="450761" y="23626"/>
                </a:cubicBezTo>
                <a:cubicBezTo>
                  <a:pt x="485105" y="-25743"/>
                  <a:pt x="467933" y="11820"/>
                  <a:pt x="450761" y="49384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รูปแบบอิสระ 10"/>
          <p:cNvSpPr/>
          <p:nvPr/>
        </p:nvSpPr>
        <p:spPr>
          <a:xfrm>
            <a:off x="4304050" y="5142282"/>
            <a:ext cx="470589" cy="242567"/>
          </a:xfrm>
          <a:custGeom>
            <a:avLst/>
            <a:gdLst>
              <a:gd name="connsiteX0" fmla="*/ 0 w 470589"/>
              <a:gd name="connsiteY0" fmla="*/ 10747 h 345610"/>
              <a:gd name="connsiteX1" fmla="*/ 244699 w 470589"/>
              <a:gd name="connsiteY1" fmla="*/ 345598 h 345610"/>
              <a:gd name="connsiteX2" fmla="*/ 450761 w 470589"/>
              <a:gd name="connsiteY2" fmla="*/ 23626 h 345610"/>
              <a:gd name="connsiteX3" fmla="*/ 450761 w 470589"/>
              <a:gd name="connsiteY3" fmla="*/ 49384 h 34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589" h="345610">
                <a:moveTo>
                  <a:pt x="0" y="10747"/>
                </a:moveTo>
                <a:cubicBezTo>
                  <a:pt x="84786" y="177099"/>
                  <a:pt x="169572" y="343452"/>
                  <a:pt x="244699" y="345598"/>
                </a:cubicBezTo>
                <a:cubicBezTo>
                  <a:pt x="319826" y="347744"/>
                  <a:pt x="416417" y="72995"/>
                  <a:pt x="450761" y="23626"/>
                </a:cubicBezTo>
                <a:cubicBezTo>
                  <a:pt x="485105" y="-25743"/>
                  <a:pt x="467933" y="11820"/>
                  <a:pt x="450761" y="49384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 11"/>
          <p:cNvSpPr/>
          <p:nvPr/>
        </p:nvSpPr>
        <p:spPr>
          <a:xfrm>
            <a:off x="4839084" y="5142282"/>
            <a:ext cx="470589" cy="242567"/>
          </a:xfrm>
          <a:custGeom>
            <a:avLst/>
            <a:gdLst>
              <a:gd name="connsiteX0" fmla="*/ 0 w 470589"/>
              <a:gd name="connsiteY0" fmla="*/ 10747 h 345610"/>
              <a:gd name="connsiteX1" fmla="*/ 244699 w 470589"/>
              <a:gd name="connsiteY1" fmla="*/ 345598 h 345610"/>
              <a:gd name="connsiteX2" fmla="*/ 450761 w 470589"/>
              <a:gd name="connsiteY2" fmla="*/ 23626 h 345610"/>
              <a:gd name="connsiteX3" fmla="*/ 450761 w 470589"/>
              <a:gd name="connsiteY3" fmla="*/ 49384 h 34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589" h="345610">
                <a:moveTo>
                  <a:pt x="0" y="10747"/>
                </a:moveTo>
                <a:cubicBezTo>
                  <a:pt x="84786" y="177099"/>
                  <a:pt x="169572" y="343452"/>
                  <a:pt x="244699" y="345598"/>
                </a:cubicBezTo>
                <a:cubicBezTo>
                  <a:pt x="319826" y="347744"/>
                  <a:pt x="416417" y="72995"/>
                  <a:pt x="450761" y="23626"/>
                </a:cubicBezTo>
                <a:cubicBezTo>
                  <a:pt x="485105" y="-25743"/>
                  <a:pt x="467933" y="11820"/>
                  <a:pt x="450761" y="49384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รูปแบบอิสระ 12"/>
          <p:cNvSpPr/>
          <p:nvPr/>
        </p:nvSpPr>
        <p:spPr>
          <a:xfrm>
            <a:off x="5374118" y="5142282"/>
            <a:ext cx="470589" cy="242567"/>
          </a:xfrm>
          <a:custGeom>
            <a:avLst/>
            <a:gdLst>
              <a:gd name="connsiteX0" fmla="*/ 0 w 470589"/>
              <a:gd name="connsiteY0" fmla="*/ 10747 h 345610"/>
              <a:gd name="connsiteX1" fmla="*/ 244699 w 470589"/>
              <a:gd name="connsiteY1" fmla="*/ 345598 h 345610"/>
              <a:gd name="connsiteX2" fmla="*/ 450761 w 470589"/>
              <a:gd name="connsiteY2" fmla="*/ 23626 h 345610"/>
              <a:gd name="connsiteX3" fmla="*/ 450761 w 470589"/>
              <a:gd name="connsiteY3" fmla="*/ 49384 h 34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589" h="345610">
                <a:moveTo>
                  <a:pt x="0" y="10747"/>
                </a:moveTo>
                <a:cubicBezTo>
                  <a:pt x="84786" y="177099"/>
                  <a:pt x="169572" y="343452"/>
                  <a:pt x="244699" y="345598"/>
                </a:cubicBezTo>
                <a:cubicBezTo>
                  <a:pt x="319826" y="347744"/>
                  <a:pt x="416417" y="72995"/>
                  <a:pt x="450761" y="23626"/>
                </a:cubicBezTo>
                <a:cubicBezTo>
                  <a:pt x="485105" y="-25743"/>
                  <a:pt x="467933" y="11820"/>
                  <a:pt x="450761" y="49384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449" y="4382637"/>
            <a:ext cx="2277225" cy="22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274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/>
          <a:srcRect l="18919" t="40097" r="31985" b="40009"/>
          <a:stretch/>
        </p:blipFill>
        <p:spPr>
          <a:xfrm>
            <a:off x="360609" y="883091"/>
            <a:ext cx="8479540" cy="1931831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360609" y="224449"/>
            <a:ext cx="371447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137410" algn="l"/>
                <a:tab pos="3444875" algn="l"/>
                <a:tab pos="4295775" algn="l"/>
              </a:tabLst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จากแบบรูปจงตอบคำถามต่อไปนี้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34096" y="2950344"/>
            <a:ext cx="64651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รูป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	เท่ากับ	1 × 2	</a:t>
            </a:r>
            <a:r>
              <a:rPr lang="en-GB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    2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</a:p>
          <a:p>
            <a:pPr marL="514350" indent="-514350">
              <a:buFontTx/>
              <a:buAutoNum type="arabicParenR"/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รูปที่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	เท่ากับ	2 × 3	</a:t>
            </a:r>
            <a:r>
              <a:rPr lang="en-GB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    6</a:t>
            </a:r>
            <a:endParaRPr lang="th-TH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514350" indent="-514350">
              <a:buFontTx/>
              <a:buAutoNum type="arabicParenR"/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รูปที่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	เท่ากับ	3 × 4	</a:t>
            </a:r>
            <a:r>
              <a:rPr lang="en-GB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    12</a:t>
            </a:r>
            <a:endParaRPr lang="th-TH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514350" indent="-514350">
              <a:buFontTx/>
              <a:buAutoNum type="arabicParenR"/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รูปที่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	เท่ากับ	.......................................</a:t>
            </a:r>
          </a:p>
          <a:p>
            <a:pPr marL="514350" indent="-514350">
              <a:buFontTx/>
              <a:buAutoNum type="arabicParenR"/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รูปที่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	  เท่ากับ	.......................................</a:t>
            </a:r>
            <a:endParaRPr lang="th-TH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514350" indent="-514350">
              <a:buFontTx/>
              <a:buAutoNum type="arabicParenR"/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รูปที่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	เท่ากับ	.......................................</a:t>
            </a:r>
            <a:endParaRPr lang="th-TH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8" name="Oval 24"/>
          <p:cNvSpPr/>
          <p:nvPr/>
        </p:nvSpPr>
        <p:spPr>
          <a:xfrm flipV="1">
            <a:off x="3168198" y="3121115"/>
            <a:ext cx="215051" cy="1978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9" name="Oval 24"/>
          <p:cNvSpPr/>
          <p:nvPr/>
        </p:nvSpPr>
        <p:spPr>
          <a:xfrm flipV="1">
            <a:off x="3168197" y="3604855"/>
            <a:ext cx="215051" cy="1978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20" name="Oval 24"/>
          <p:cNvSpPr/>
          <p:nvPr/>
        </p:nvSpPr>
        <p:spPr>
          <a:xfrm flipV="1">
            <a:off x="3168196" y="4088460"/>
            <a:ext cx="215051" cy="1978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21" name="Oval 24"/>
          <p:cNvSpPr/>
          <p:nvPr/>
        </p:nvSpPr>
        <p:spPr>
          <a:xfrm flipV="1">
            <a:off x="3168195" y="4580739"/>
            <a:ext cx="215051" cy="1978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22" name="Oval 24"/>
          <p:cNvSpPr/>
          <p:nvPr/>
        </p:nvSpPr>
        <p:spPr>
          <a:xfrm flipV="1">
            <a:off x="3383244" y="5091144"/>
            <a:ext cx="215051" cy="1978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23" name="Oval 24"/>
          <p:cNvSpPr/>
          <p:nvPr/>
        </p:nvSpPr>
        <p:spPr>
          <a:xfrm flipV="1">
            <a:off x="3189456" y="5557356"/>
            <a:ext cx="215051" cy="1978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4507607" y="4387296"/>
            <a:ext cx="240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× 5	</a:t>
            </a:r>
            <a:r>
              <a:rPr lang="en-GB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20 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4507607" y="4841180"/>
            <a:ext cx="2577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× 11    </a:t>
            </a:r>
            <a:r>
              <a:rPr lang="en-GB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110 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4089832" y="5295064"/>
            <a:ext cx="3335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× </a:t>
            </a:r>
            <a:r>
              <a:rPr lang="en-GB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(n + 1</a:t>
            </a:r>
            <a:r>
              <a:rPr lang="en-GB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5902" y="4486620"/>
            <a:ext cx="1142744" cy="205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84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296213" y="218000"/>
            <a:ext cx="8551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เรียนสังเกตแบบรูปแล้วเติมจำนวนที่คาดว่าเป็นไปได้มากที่สุดลงในช่องว่างที่กำหนดให้ต่อไปนี้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450760" y="1278674"/>
            <a:ext cx="70318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AutoNum type="arabicPeriod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* 1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=	1</a:t>
            </a:r>
          </a:p>
          <a:p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11 * 11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=	121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111 * 111		=	12321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1111 * 1111		=	1234321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11111 * 11111		=	…………….…………….</a:t>
            </a:r>
          </a:p>
          <a:p>
            <a:pPr marL="971550" lvl="1" indent="-514350">
              <a:lnSpc>
                <a:spcPct val="150000"/>
              </a:lnSpc>
              <a:buAutoNum type="arabicPeriod" startAt="2"/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 * 7			=	42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66 * 67			=	4422</a:t>
            </a:r>
          </a:p>
          <a:p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666 * 667		=	444222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6666 * 6667		=	44442222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66666 * 66667		=	………………………….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625" y="4205221"/>
            <a:ext cx="1287887" cy="2336432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4984125" y="3142446"/>
            <a:ext cx="158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123454321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829579" y="5819105"/>
            <a:ext cx="207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4444422222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14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798490" y="802155"/>
            <a:ext cx="70318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(9 * 0) + 1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=	1</a:t>
            </a:r>
          </a:p>
          <a:p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 *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		=	11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 *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		=	21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 *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		=	…………………………..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………………………..	=	41</a:t>
            </a:r>
          </a:p>
          <a:p>
            <a:pPr lvl="1">
              <a:lnSpc>
                <a:spcPct val="150000"/>
              </a:lnSpc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	1 + (9 * 0)		=	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en-GB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(9 *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1) 		=	11</a:t>
            </a:r>
          </a:p>
          <a:p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(9 *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12) 		=	111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(9 *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123) 		=	………………………….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………………….……		=	11111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3225" y="5525965"/>
            <a:ext cx="1746906" cy="1078337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4861775" y="2136650"/>
            <a:ext cx="158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984124" y="4829579"/>
            <a:ext cx="158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1111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684987" y="5323729"/>
            <a:ext cx="185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+ (9 * 1234)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684987" y="2615627"/>
            <a:ext cx="158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(9 * 4) + 5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053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7577" y="1442434"/>
            <a:ext cx="8487178" cy="46144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257577" y="206062"/>
            <a:ext cx="848717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สังเกตแบบรูปและค้นหาความสัมพันธ์ของจำนวนแล้วเขียนข้อความคาดการณ์ในช่องว่างของแต่ละข้อให้สมบูรณ์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450760" y="1532586"/>
            <a:ext cx="82553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+ 12        =     16		26 + (-20)       =     6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(-10) + 8     =     -2		(-14) + (-24)    =     -38</a:t>
            </a:r>
          </a:p>
          <a:p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0 + 22        =     22		(-32) + (-8)      =     -40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ข้อความคาดการณ์ </a:t>
            </a:r>
            <a:r>
              <a:rPr lang="en-GB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ผลบวกของจำนวนคู่สองจำนวนเป็น..............................</a:t>
            </a:r>
            <a:endParaRPr lang="en-GB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GB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  6 × 8          =     48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24 ×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(-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2)       =     -48</a:t>
            </a:r>
            <a:endParaRPr lang="en-GB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(-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× 10    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   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-60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 × (-84)       =     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</a:p>
          <a:p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(-12) × (-8)   =     96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GB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(-10) × 8       =     -80</a:t>
            </a:r>
            <a:endParaRPr lang="en-GB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ข้อความคาดการณ์ 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en-GB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ผลคูณของ.......................................................................</a:t>
            </a:r>
            <a:endParaRPr lang="en-GB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6780727" y="2910626"/>
            <a:ext cx="1126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จำนวนคู่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202806" y="5369875"/>
            <a:ext cx="379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จำนวนคู่สองจำนวนเป็น จำนวนคู่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1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-927278" y="850006"/>
            <a:ext cx="4507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การบ้าน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171978" y="2176530"/>
            <a:ext cx="450760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แบบฝึกหัดที่ 1.1  (หน้าที่ 6) </a:t>
            </a:r>
          </a:p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ข้อ 1 ใหญ่ 6 ข้อย่อย</a:t>
            </a:r>
          </a:p>
        </p:txBody>
      </p:sp>
      <p:pic>
        <p:nvPicPr>
          <p:cNvPr id="5" name="รูปภาพ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48233" y="1852593"/>
            <a:ext cx="462701" cy="6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5208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ppt/theme/theme4.xml><?xml version="1.0" encoding="utf-8"?>
<a:theme xmlns:a="http://schemas.openxmlformats.org/drawingml/2006/main" name="พื้นฐาน">
  <a:themeElements>
    <a:clrScheme name="พื้นฐาน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พื้นฐาน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พื้นฐาน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ppt/theme/theme5.xml><?xml version="1.0" encoding="utf-8"?>
<a:theme xmlns:a="http://schemas.openxmlformats.org/drawingml/2006/main" name="1_พื้นฐาน">
  <a:themeElements>
    <a:clrScheme name="พื้นฐาน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พื้นฐาน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พื้นฐาน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6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274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ธีมของ Office</vt:lpstr>
      <vt:lpstr>ช่อ</vt:lpstr>
      <vt:lpstr>Badge</vt:lpstr>
      <vt:lpstr>พื้นฐาน</vt:lpstr>
      <vt:lpstr>1_พื้นฐาน</vt:lpstr>
      <vt:lpstr>ชีวภาพ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67</cp:revision>
  <dcterms:created xsi:type="dcterms:W3CDTF">2017-10-29T17:20:44Z</dcterms:created>
  <dcterms:modified xsi:type="dcterms:W3CDTF">2018-02-01T08:02:38Z</dcterms:modified>
</cp:coreProperties>
</file>