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3" r:id="rId4"/>
    <p:sldId id="261" r:id="rId5"/>
    <p:sldId id="267" r:id="rId6"/>
    <p:sldId id="268" r:id="rId7"/>
    <p:sldId id="269" r:id="rId8"/>
    <p:sldId id="270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teeya  Charoensuk" initials="KC" lastIdx="1" clrIdx="0">
    <p:extLst>
      <p:ext uri="{19B8F6BF-5375-455C-9EA6-DF929625EA0E}">
        <p15:presenceInfo xmlns:p15="http://schemas.microsoft.com/office/powerpoint/2012/main" userId="Katteeya  Charoensu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สไตล์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800" b="1" u="sng" cap="all" dirty="0">
                <a:effectLst/>
              </a:rPr>
              <a:t>ผลการประเมินทักษะการปฏิบัติ </a:t>
            </a:r>
            <a:r>
              <a:rPr lang="th-TH" sz="1862" b="1" i="0" u="sng" strike="noStrike" cap="all" baseline="0" dirty="0">
                <a:effectLst/>
              </a:rPr>
              <a:t>กลุ่มสาระนาฏศิลป์ (รายบุคคล)</a:t>
            </a:r>
            <a:r>
              <a:rPr lang="th-TH" sz="1800" b="1" u="sng" cap="all" dirty="0">
                <a:effectLst/>
              </a:rPr>
              <a:t> ปีการศึกษา 2563   </a:t>
            </a:r>
            <a:endParaRPr lang="th-TH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ความถูกต้องของท่ารำ</c:v>
                </c:pt>
                <c:pt idx="1">
                  <c:v>ความถูกต้องของจังหวะ</c:v>
                </c:pt>
                <c:pt idx="2">
                  <c:v>ลีลาสวยงามตามแบบนาฏศิลป์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C-4C8C-B25D-4FF2AF9558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ป.2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ความถูกต้องของท่ารำ</c:v>
                </c:pt>
                <c:pt idx="1">
                  <c:v>ความถูกต้องของจังหวะ</c:v>
                </c:pt>
                <c:pt idx="2">
                  <c:v>ลีลาสวยงามตามแบบนาฏศิลป์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108</c:v>
                </c:pt>
                <c:pt idx="1">
                  <c:v>108</c:v>
                </c:pt>
                <c:pt idx="2">
                  <c:v>108</c:v>
                </c:pt>
                <c:pt idx="3">
                  <c:v>108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8C-4C8C-B25D-4FF2AF9558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ป.3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ความถูกต้องของท่ารำ</c:v>
                </c:pt>
                <c:pt idx="1">
                  <c:v>ความถูกต้องของจังหวะ</c:v>
                </c:pt>
                <c:pt idx="2">
                  <c:v>ลีลาสวยงามตามแบบนาฏศิลป์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81</c:v>
                </c:pt>
                <c:pt idx="1">
                  <c:v>81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8C-4C8C-B25D-4FF2AF9558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917112"/>
        <c:axId val="456916128"/>
        <c:axId val="0"/>
      </c:bar3DChart>
      <c:catAx>
        <c:axId val="45691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916128"/>
        <c:crosses val="autoZero"/>
        <c:auto val="1"/>
        <c:lblAlgn val="ctr"/>
        <c:lblOffset val="100"/>
        <c:noMultiLvlLbl val="0"/>
      </c:catAx>
      <c:valAx>
        <c:axId val="45691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917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1800" b="1" u="sng" cap="all" dirty="0">
                <a:effectLst/>
              </a:rPr>
              <a:t>ผลการประเมินทักษะกระบวนการทำงานปีการศึกษา 2563   สาระดนตรี (รายบุคคล)</a:t>
            </a:r>
            <a:endParaRPr lang="th-TH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ป.4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ความถูกต้องแม่นยำ</c:v>
                </c:pt>
                <c:pt idx="1">
                  <c:v>ความสอดคล้องกับจังหวะ</c:v>
                </c:pt>
                <c:pt idx="2">
                  <c:v>ลีลาการบรรเลงเพลง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8C-4C8C-B25D-4FF2AF9558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ป.5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ความถูกต้องแม่นยำ</c:v>
                </c:pt>
                <c:pt idx="1">
                  <c:v>ความสอดคล้องกับจังหวะ</c:v>
                </c:pt>
                <c:pt idx="2">
                  <c:v>ลีลาการบรรเลงเพลง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64</c:v>
                </c:pt>
                <c:pt idx="3">
                  <c:v>64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8C-4C8C-B25D-4FF2AF9558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ป.6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ความถูกต้องแม่นยำ</c:v>
                </c:pt>
                <c:pt idx="1">
                  <c:v>ความสอดคล้องกับจังหวะ</c:v>
                </c:pt>
                <c:pt idx="2">
                  <c:v>ลีลาการบรรเลงเพลง</c:v>
                </c:pt>
                <c:pt idx="3">
                  <c:v>การร้องเพลง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8C-4C8C-B25D-4FF2AF9558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917112"/>
        <c:axId val="456916128"/>
        <c:axId val="0"/>
      </c:bar3DChart>
      <c:catAx>
        <c:axId val="45691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916128"/>
        <c:crosses val="autoZero"/>
        <c:auto val="1"/>
        <c:lblAlgn val="ctr"/>
        <c:lblOffset val="100"/>
        <c:noMultiLvlLbl val="0"/>
      </c:catAx>
      <c:valAx>
        <c:axId val="45691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917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th-TH" dirty="0"/>
              <a:t>ตารางเปรียบเทียบ</a:t>
            </a:r>
            <a:r>
              <a:rPr lang="th-TH" sz="2200" b="1" i="0" u="sng" strike="noStrike" cap="all" normalizeH="0" baseline="0" dirty="0">
                <a:effectLst/>
              </a:rPr>
              <a:t>ผลการประเมินทักษะปฏิบัติ สาระดนตรี และสาระนาฏศิลปะ ปีการศึกษา 2562 กับ ปีการศึกษา 2563 </a:t>
            </a:r>
            <a:endParaRPr lang="th-TH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ป.1(2562)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6020-4595-957E-8E8DB2E556C9}"/>
              </c:ext>
            </c:extLst>
          </c:dPt>
          <c:dLbls>
            <c:dLbl>
              <c:idx val="1"/>
              <c:layout>
                <c:manualLayout>
                  <c:x val="-5.4701178659649239E-3"/>
                  <c:y val="-1.9290123456790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20-4595-957E-8E8DB2E556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</c:v>
                </c:pt>
                <c:pt idx="1">
                  <c:v>96</c:v>
                </c:pt>
                <c:pt idx="2">
                  <c:v>93</c:v>
                </c:pt>
                <c:pt idx="3">
                  <c:v>113</c:v>
                </c:pt>
                <c:pt idx="4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20-4595-957E-8E8DB2E556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ป.1(2563)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96</c:v>
                </c:pt>
                <c:pt idx="1">
                  <c:v>96</c:v>
                </c:pt>
                <c:pt idx="2">
                  <c:v>96</c:v>
                </c:pt>
                <c:pt idx="3">
                  <c:v>96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20-4595-957E-8E8DB2E556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ป.2(2562)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76</c:v>
                </c:pt>
                <c:pt idx="3">
                  <c:v>83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20-4595-957E-8E8DB2E556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ป.2(2563)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108</c:v>
                </c:pt>
                <c:pt idx="1">
                  <c:v>108</c:v>
                </c:pt>
                <c:pt idx="2">
                  <c:v>108</c:v>
                </c:pt>
                <c:pt idx="3">
                  <c:v>108</c:v>
                </c:pt>
                <c:pt idx="4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20-4595-957E-8E8DB2E556C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ป.3(2562)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01619284103708E-2"/>
                      <c:h val="2.90027765626518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020-4595-957E-8E8DB2E556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54</c:v>
                </c:pt>
                <c:pt idx="1">
                  <c:v>58</c:v>
                </c:pt>
                <c:pt idx="2">
                  <c:v>57</c:v>
                </c:pt>
                <c:pt idx="3">
                  <c:v>62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20-4595-957E-8E8DB2E556C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ป.3(2563)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81</c:v>
                </c:pt>
                <c:pt idx="1">
                  <c:v>81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20-4595-957E-8E8DB2E556C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ป.4(2562)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56</c:v>
                </c:pt>
                <c:pt idx="1">
                  <c:v>56</c:v>
                </c:pt>
                <c:pt idx="2">
                  <c:v>55</c:v>
                </c:pt>
                <c:pt idx="3">
                  <c:v>63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20-4595-957E-8E8DB2E556C9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ป.4(2563)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69</c:v>
                </c:pt>
                <c:pt idx="1">
                  <c:v>69</c:v>
                </c:pt>
                <c:pt idx="2">
                  <c:v>69</c:v>
                </c:pt>
                <c:pt idx="3">
                  <c:v>69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020-4595-957E-8E8DB2E556C9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ป.5(2562)</c:v>
                </c:pt>
              </c:strCache>
            </c:strRef>
          </c:tx>
          <c:spPr>
            <a:solidFill>
              <a:srgbClr val="FF33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  <c:pt idx="0">
                  <c:v>59</c:v>
                </c:pt>
                <c:pt idx="1">
                  <c:v>60</c:v>
                </c:pt>
                <c:pt idx="2">
                  <c:v>59</c:v>
                </c:pt>
                <c:pt idx="3">
                  <c:v>67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20-4595-957E-8E8DB2E556C9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ป.5(2563)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64</c:v>
                </c:pt>
                <c:pt idx="3">
                  <c:v>64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020-4595-957E-8E8DB2E556C9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ป.6(2562)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6020-4595-957E-8E8DB2E556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  <c:pt idx="0">
                  <c:v>74</c:v>
                </c:pt>
                <c:pt idx="1">
                  <c:v>76</c:v>
                </c:pt>
                <c:pt idx="2">
                  <c:v>75</c:v>
                </c:pt>
                <c:pt idx="3">
                  <c:v>87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020-4595-957E-8E8DB2E556C9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ป.6(2563)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6020-4595-957E-8E8DB2E556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ความถูกต้อง</c:v>
                </c:pt>
                <c:pt idx="1">
                  <c:v>ความถูกต้องของจังหวะ</c:v>
                </c:pt>
                <c:pt idx="2">
                  <c:v>ลีลา</c:v>
                </c:pt>
                <c:pt idx="3">
                  <c:v>ความไพเราะร้องเพลง</c:v>
                </c:pt>
                <c:pt idx="4">
                  <c:v>กล้าแสดงออก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  <c:pt idx="0">
                  <c:v>67</c:v>
                </c:pt>
                <c:pt idx="1">
                  <c:v>67</c:v>
                </c:pt>
                <c:pt idx="2">
                  <c:v>67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020-4595-957E-8E8DB2E556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1773424"/>
        <c:axId val="401766864"/>
        <c:axId val="0"/>
      </c:bar3DChart>
      <c:catAx>
        <c:axId val="40177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766864"/>
        <c:crosses val="autoZero"/>
        <c:auto val="1"/>
        <c:lblAlgn val="ctr"/>
        <c:lblOffset val="100"/>
        <c:noMultiLvlLbl val="0"/>
      </c:catAx>
      <c:valAx>
        <c:axId val="40176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77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9T11:51:18.019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0.05669</cdr:x>
      <cdr:y>0.19162</cdr:y>
    </cdr:from>
    <cdr:to>
      <cdr:x>0.09242</cdr:x>
      <cdr:y>0.90182</cdr:y>
    </cdr:to>
    <cdr:sp macro="" textlink="">
      <cdr:nvSpPr>
        <cdr:cNvPr id="2" name="สี่เหลี่ยมผืนผ้า 1">
          <a:extLst xmlns:a="http://schemas.openxmlformats.org/drawingml/2006/main">
            <a:ext uri="{FF2B5EF4-FFF2-40B4-BE49-F238E27FC236}">
              <a16:creationId xmlns:a16="http://schemas.microsoft.com/office/drawing/2014/main" id="{99240FC7-F87E-4922-BF92-796E44181584}"/>
            </a:ext>
          </a:extLst>
        </cdr:cNvPr>
        <cdr:cNvSpPr/>
      </cdr:nvSpPr>
      <cdr:spPr>
        <a:xfrm xmlns:a="http://schemas.openxmlformats.org/drawingml/2006/main">
          <a:off x="658079" y="1261577"/>
          <a:ext cx="414779" cy="46756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3399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9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0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33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55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41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1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14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3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4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3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7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8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3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3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รูปภาพประกอบด้วย วัตถุ, รูปวาด, นาฬิกา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31F25B90-DBB5-493D-BFEE-2536F12B9BB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95"/>
          <a:stretch/>
        </p:blipFill>
        <p:spPr>
          <a:xfrm>
            <a:off x="-67434" y="2343298"/>
            <a:ext cx="6962552" cy="4514702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53A8ED05-B534-4AB1-8108-E8B93AA6BF30}"/>
              </a:ext>
            </a:extLst>
          </p:cNvPr>
          <p:cNvSpPr/>
          <p:nvPr/>
        </p:nvSpPr>
        <p:spPr>
          <a:xfrm>
            <a:off x="629020" y="3127310"/>
            <a:ext cx="6096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4800" dirty="0">
                <a:ln w="19050" cap="flat" cmpd="sng" algn="ctr">
                  <a:solidFill>
                    <a:srgbClr val="604A7B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แบบสรุป </a:t>
            </a:r>
            <a:r>
              <a:rPr lang="en-US" sz="4800" b="1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ROAD MAP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sz="4800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กลุ่มสาระการเรียนรู้ศิลปะ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4800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สาระนาฏศิลป์</a:t>
            </a:r>
            <a:endParaRPr lang="th-TH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3A71A246-2C81-4A49-A94F-B39CF8DA7FE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945339" y="3921374"/>
            <a:ext cx="5094664" cy="94179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b="1" dirty="0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ชั้นประถมศึกษาปีที่  </a:t>
            </a:r>
            <a:r>
              <a:rPr lang="en-US" b="1" dirty="0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1 - 6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FD99AF59-D6CB-495B-8887-DFE70E34F7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099022" y="5171142"/>
            <a:ext cx="3358613" cy="87100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4400" b="1" dirty="0">
                <a:ln w="12700" cap="flat" cmpd="sng" algn="ctr">
                  <a:solidFill>
                    <a:srgbClr val="0070C0"/>
                  </a:solidFill>
                  <a:prstDash val="solid"/>
                  <a:round/>
                </a:ln>
                <a:solidFill>
                  <a:srgbClr val="D6009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ปีการศึกษา </a:t>
            </a:r>
            <a:r>
              <a:rPr lang="en-US" sz="4400" b="1" dirty="0">
                <a:ln w="12700" cap="flat" cmpd="sng" algn="ctr">
                  <a:solidFill>
                    <a:srgbClr val="0070C0"/>
                  </a:solidFill>
                  <a:prstDash val="solid"/>
                  <a:round/>
                </a:ln>
                <a:solidFill>
                  <a:srgbClr val="D6009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2562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F6BAA39-7A55-4DCF-87F0-CC15207CD61D}"/>
              </a:ext>
            </a:extLst>
          </p:cNvPr>
          <p:cNvSpPr txBox="1">
            <a:spLocks/>
          </p:cNvSpPr>
          <p:nvPr/>
        </p:nvSpPr>
        <p:spPr>
          <a:xfrm>
            <a:off x="6962552" y="3921374"/>
            <a:ext cx="5094664" cy="94179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b="1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ชั้นประถมศึกษาปีที่  </a:t>
            </a:r>
            <a:r>
              <a:rPr lang="en-US" b="1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1 - 6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1FD14B6-9BCE-4547-8331-48E8D9C599BB}"/>
              </a:ext>
            </a:extLst>
          </p:cNvPr>
          <p:cNvSpPr txBox="1">
            <a:spLocks/>
          </p:cNvSpPr>
          <p:nvPr/>
        </p:nvSpPr>
        <p:spPr>
          <a:xfrm>
            <a:off x="629020" y="1401355"/>
            <a:ext cx="9690405" cy="1047979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5400" b="1" dirty="0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โรงเรียนสาธิตมหาวิทยาลัยราชภัฏสวน</a:t>
            </a:r>
            <a:r>
              <a:rPr lang="th-TH" sz="5400" b="1" dirty="0" err="1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สุนัน</a:t>
            </a:r>
            <a:r>
              <a:rPr lang="th-TH" sz="5400" b="1" dirty="0">
                <a:ln w="12700" cap="flat" cmpd="sng" algn="ctr">
                  <a:solidFill>
                    <a:srgbClr val="C00000"/>
                  </a:solidFill>
                  <a:prstDash val="solid"/>
                  <a:round/>
                </a:ln>
                <a:solidFill>
                  <a:srgbClr val="9BBB59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ทา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B619332-7FE4-4753-A6CE-F4A543DDD57F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5634" y="200589"/>
            <a:ext cx="780366" cy="12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414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ACAF6941-3539-41C5-9958-314B795167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467926"/>
              </p:ext>
            </p:extLst>
          </p:nvPr>
        </p:nvGraphicFramePr>
        <p:xfrm>
          <a:off x="435429" y="209006"/>
          <a:ext cx="11608525" cy="658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235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3F012C5-2940-4F3E-BB5E-B8B2C9E829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37C977-E7E3-44AC-AEC8-2E2764190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13876" cy="6858000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0DF37D-86A3-45DB-B1C1-580462D4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37" b="73004"/>
          <a:stretch/>
        </p:blipFill>
        <p:spPr>
          <a:xfrm>
            <a:off x="1" y="-2"/>
            <a:ext cx="3321978" cy="2196792"/>
          </a:xfrm>
          <a:prstGeom prst="rect">
            <a:avLst/>
          </a:prstGeom>
        </p:spPr>
      </p:pic>
      <p:sp>
        <p:nvSpPr>
          <p:cNvPr id="4" name="สี่เหลี่ยมผืนผ้า: มุมมน 9">
            <a:extLst>
              <a:ext uri="{FF2B5EF4-FFF2-40B4-BE49-F238E27FC236}">
                <a16:creationId xmlns:a16="http://schemas.microsoft.com/office/drawing/2014/main" id="{836E8ED6-3346-4BA2-A253-64D6A48F0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211" y="1322349"/>
            <a:ext cx="3321978" cy="1416087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28575">
            <a:solidFill>
              <a:srgbClr val="7030A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28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  <a:r>
              <a:rPr kumimoji="0" lang="th-TH" altLang="th-TH" sz="36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อัต</a:t>
            </a: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ลักษณ์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สวน</a:t>
            </a:r>
            <a:r>
              <a:rPr kumimoji="0" lang="th-TH" altLang="th-TH" sz="36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สุนัน</a:t>
            </a: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ทา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สี่เหลี่ยมผืนผ้า: มุมมน 10">
            <a:extLst>
              <a:ext uri="{FF2B5EF4-FFF2-40B4-BE49-F238E27FC236}">
                <a16:creationId xmlns:a16="http://schemas.microsoft.com/office/drawing/2014/main" id="{0ECA6AF8-BD9D-46B2-BBF6-A1DF7C65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31" y="3161118"/>
            <a:ext cx="3299359" cy="1409700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28575">
            <a:solidFill>
              <a:srgbClr val="7030A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</a:t>
            </a: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รักษา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ความเป็นไทย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สี่เหลี่ยมผืนผ้า: มุมมน 11">
            <a:extLst>
              <a:ext uri="{FF2B5EF4-FFF2-40B4-BE49-F238E27FC236}">
                <a16:creationId xmlns:a16="http://schemas.microsoft.com/office/drawing/2014/main" id="{37139771-6656-4EF8-86CE-5A784529B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069" y="5009559"/>
            <a:ext cx="3286124" cy="1409700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28575">
            <a:solidFill>
              <a:srgbClr val="7030A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ก้าวไกล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         สู่สากล</a:t>
            </a:r>
            <a:endParaRPr kumimoji="0" lang="en-US" altLang="th-TH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แผนผังลำดับงาน: สิ้นสุด 12">
            <a:extLst>
              <a:ext uri="{FF2B5EF4-FFF2-40B4-BE49-F238E27FC236}">
                <a16:creationId xmlns:a16="http://schemas.microsoft.com/office/drawing/2014/main" id="{67112DBD-F164-4228-B97D-BD5A9B2BA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6199" y="790333"/>
            <a:ext cx="3286125" cy="1209675"/>
          </a:xfrm>
          <a:prstGeom prst="flowChartTerminator">
            <a:avLst/>
          </a:prstGeom>
          <a:solidFill>
            <a:srgbClr val="FF000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การเคลื่อนไหว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ประกอบจังหวะ</a:t>
            </a:r>
            <a:endParaRPr kumimoji="0" lang="en-US" altLang="th-TH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นาฏศิลป์ชาววัง</a:t>
            </a:r>
            <a:endParaRPr kumimoji="0" lang="th-TH" altLang="th-TH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แผนผังลำดับงาน: สิ้นสุด 13">
            <a:extLst>
              <a:ext uri="{FF2B5EF4-FFF2-40B4-BE49-F238E27FC236}">
                <a16:creationId xmlns:a16="http://schemas.microsoft.com/office/drawing/2014/main" id="{E4C2FEDF-030F-49B1-ACD3-6BEB7DF73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2324" y="1528762"/>
            <a:ext cx="3286125" cy="1209675"/>
          </a:xfrm>
          <a:prstGeom prst="flowChartTerminator">
            <a:avLst/>
          </a:prstGeom>
          <a:solidFill>
            <a:srgbClr val="FFFF0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การแสดงนาฏศิลป์ชาววัง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แผนผังลำดับงาน: สิ้นสุด 14">
            <a:extLst>
              <a:ext uri="{FF2B5EF4-FFF2-40B4-BE49-F238E27FC236}">
                <a16:creationId xmlns:a16="http://schemas.microsoft.com/office/drawing/2014/main" id="{B00DE52D-E812-4881-9602-389E753AC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52" y="2711077"/>
            <a:ext cx="3286125" cy="1209675"/>
          </a:xfrm>
          <a:prstGeom prst="flowChartTerminator">
            <a:avLst/>
          </a:prstGeom>
          <a:solidFill>
            <a:srgbClr val="7030A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การแสดงนาฏศิลป์ไทย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ภาคกลาง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แผนผังลำดับงาน: สิ้นสุด 15">
            <a:extLst>
              <a:ext uri="{FF2B5EF4-FFF2-40B4-BE49-F238E27FC236}">
                <a16:creationId xmlns:a16="http://schemas.microsoft.com/office/drawing/2014/main" id="{2E6DFF0B-CFD3-4028-B10A-CA26B56BD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0362" y="3581588"/>
            <a:ext cx="3286125" cy="1209675"/>
          </a:xfrm>
          <a:prstGeom prst="flowChartTerminator">
            <a:avLst/>
          </a:prstGeom>
          <a:solidFill>
            <a:srgbClr val="00B050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การแสดงนาฏศิลป์ไทย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แผนผังลำดับงาน: สิ้นสุด 16">
            <a:extLst>
              <a:ext uri="{FF2B5EF4-FFF2-40B4-BE49-F238E27FC236}">
                <a16:creationId xmlns:a16="http://schemas.microsoft.com/office/drawing/2014/main" id="{4E28443F-9E4E-454D-B4BB-765440E93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1353" y="4802946"/>
            <a:ext cx="3286125" cy="1209675"/>
          </a:xfrm>
          <a:prstGeom prst="flowChartTerminator">
            <a:avLst/>
          </a:prstGeom>
          <a:solidFill>
            <a:srgbClr val="0033CC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การแสดงนาฏศิลป์สร้างสรรค์ประกอบเพลงไทยสากล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แผนผังลำดับงาน: สิ้นสุด 17">
            <a:extLst>
              <a:ext uri="{FF2B5EF4-FFF2-40B4-BE49-F238E27FC236}">
                <a16:creationId xmlns:a16="http://schemas.microsoft.com/office/drawing/2014/main" id="{9D9A0722-1F15-480E-98FC-0875D419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428" y="5484946"/>
            <a:ext cx="3286125" cy="1209675"/>
          </a:xfrm>
          <a:prstGeom prst="flowChartTerminator">
            <a:avLst/>
          </a:prstGeom>
          <a:solidFill>
            <a:srgbClr val="E36C0A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การแสดงนาฏศิลป์สร้างสรรค์ประกอบเพลงสากล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ลูกศร: ขวาท้ายบาก 20">
            <a:extLst>
              <a:ext uri="{FF2B5EF4-FFF2-40B4-BE49-F238E27FC236}">
                <a16:creationId xmlns:a16="http://schemas.microsoft.com/office/drawing/2014/main" id="{8F32C00C-DF84-4D33-9937-28371091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063" y="1311992"/>
            <a:ext cx="1240795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ลูกศร: ขวาท้ายบาก 21">
            <a:extLst>
              <a:ext uri="{FF2B5EF4-FFF2-40B4-BE49-F238E27FC236}">
                <a16:creationId xmlns:a16="http://schemas.microsoft.com/office/drawing/2014/main" id="{D2FBA980-E7B2-4733-A00D-EF967D093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7217" y="2031923"/>
            <a:ext cx="4526920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ลูกศร: ขวาท้ายบาก 22">
            <a:extLst>
              <a:ext uri="{FF2B5EF4-FFF2-40B4-BE49-F238E27FC236}">
                <a16:creationId xmlns:a16="http://schemas.microsoft.com/office/drawing/2014/main" id="{61C2DE9F-EAEF-43C6-8894-DD95F5018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876" y="3990365"/>
            <a:ext cx="4433602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ลูกศร: ขวาท้ายบาก 23">
            <a:extLst>
              <a:ext uri="{FF2B5EF4-FFF2-40B4-BE49-F238E27FC236}">
                <a16:creationId xmlns:a16="http://schemas.microsoft.com/office/drawing/2014/main" id="{4937F99A-94D4-4F10-AED1-FB2542E9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9908" y="3266997"/>
            <a:ext cx="1277395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ลูกศร: ขวาท้ายบาก 24">
            <a:extLst>
              <a:ext uri="{FF2B5EF4-FFF2-40B4-BE49-F238E27FC236}">
                <a16:creationId xmlns:a16="http://schemas.microsoft.com/office/drawing/2014/main" id="{38E32134-7BFA-419F-97A6-DCD04AE6D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875" y="5943204"/>
            <a:ext cx="4549553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6</a:t>
            </a: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ลูกศร: ขวาท้ายบาก 25">
            <a:extLst>
              <a:ext uri="{FF2B5EF4-FFF2-40B4-BE49-F238E27FC236}">
                <a16:creationId xmlns:a16="http://schemas.microsoft.com/office/drawing/2014/main" id="{109825E6-7235-4ACA-B37F-247644469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299" y="5276454"/>
            <a:ext cx="1147476" cy="66675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ป.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6">
            <a:extLst>
              <a:ext uri="{FF2B5EF4-FFF2-40B4-BE49-F238E27FC236}">
                <a16:creationId xmlns:a16="http://schemas.microsoft.com/office/drawing/2014/main" id="{10A8F2C3-655E-4C43-B207-35AE8BB6E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13" y="119601"/>
            <a:ext cx="35333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7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</a:t>
            </a:r>
            <a:endParaRPr kumimoji="0" lang="en-US" altLang="th-TH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561AA363-A290-4726-8C06-480ABF1D9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0321" y="2301875"/>
            <a:ext cx="4913108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1">
            <a:extLst>
              <a:ext uri="{FF2B5EF4-FFF2-40B4-BE49-F238E27FC236}">
                <a16:creationId xmlns:a16="http://schemas.microsoft.com/office/drawing/2014/main" id="{DD71552F-20C0-4F1F-BC21-A150976F8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33">
            <a:extLst>
              <a:ext uri="{FF2B5EF4-FFF2-40B4-BE49-F238E27FC236}">
                <a16:creationId xmlns:a16="http://schemas.microsoft.com/office/drawing/2014/main" id="{F40D1D18-4F73-48D5-BB43-78C6B20A1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br>
              <a:rPr kumimoji="0" lang="en-US" altLang="th-TH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35">
            <a:extLst>
              <a:ext uri="{FF2B5EF4-FFF2-40B4-BE49-F238E27FC236}">
                <a16:creationId xmlns:a16="http://schemas.microsoft.com/office/drawing/2014/main" id="{A10C21C9-666F-4D35-AE5D-3396ACD1A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19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19600" algn="l"/>
              </a:tabLst>
            </a:pPr>
            <a:endParaRPr kumimoji="0" lang="en-US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คำบรรยายภาพ: ลูกศรสี่ทิศ 5">
            <a:extLst>
              <a:ext uri="{FF2B5EF4-FFF2-40B4-BE49-F238E27FC236}">
                <a16:creationId xmlns:a16="http://schemas.microsoft.com/office/drawing/2014/main" id="{C4643F6E-26F7-4EFD-89B4-605A5FD789AB}"/>
              </a:ext>
            </a:extLst>
          </p:cNvPr>
          <p:cNvSpPr/>
          <p:nvPr/>
        </p:nvSpPr>
        <p:spPr>
          <a:xfrm>
            <a:off x="9220200" y="6051550"/>
            <a:ext cx="285750" cy="295275"/>
          </a:xfrm>
          <a:prstGeom prst="quadArrowCallout">
            <a:avLst>
              <a:gd name="adj1" fmla="val 37030"/>
              <a:gd name="adj2" fmla="val 18515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587ADC6C-D7C5-4F9E-8561-57CAEC44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572547"/>
              </p:ext>
            </p:extLst>
          </p:nvPr>
        </p:nvGraphicFramePr>
        <p:xfrm>
          <a:off x="2039815" y="1526999"/>
          <a:ext cx="8637562" cy="5601132"/>
        </p:xfrm>
        <a:graphic>
          <a:graphicData uri="http://schemas.openxmlformats.org/drawingml/2006/table">
            <a:tbl>
              <a:tblPr firstRow="1" firstCol="1" bandRow="1"/>
              <a:tblGrid>
                <a:gridCol w="1390038">
                  <a:extLst>
                    <a:ext uri="{9D8B030D-6E8A-4147-A177-3AD203B41FA5}">
                      <a16:colId xmlns:a16="http://schemas.microsoft.com/office/drawing/2014/main" val="2011762023"/>
                    </a:ext>
                  </a:extLst>
                </a:gridCol>
                <a:gridCol w="2717729">
                  <a:extLst>
                    <a:ext uri="{9D8B030D-6E8A-4147-A177-3AD203B41FA5}">
                      <a16:colId xmlns:a16="http://schemas.microsoft.com/office/drawing/2014/main" val="635518697"/>
                    </a:ext>
                  </a:extLst>
                </a:gridCol>
                <a:gridCol w="1053474">
                  <a:extLst>
                    <a:ext uri="{9D8B030D-6E8A-4147-A177-3AD203B41FA5}">
                      <a16:colId xmlns:a16="http://schemas.microsoft.com/office/drawing/2014/main" val="4072692934"/>
                    </a:ext>
                  </a:extLst>
                </a:gridCol>
                <a:gridCol w="3476321">
                  <a:extLst>
                    <a:ext uri="{9D8B030D-6E8A-4147-A177-3AD203B41FA5}">
                      <a16:colId xmlns:a16="http://schemas.microsoft.com/office/drawing/2014/main" val="3398967432"/>
                    </a:ext>
                  </a:extLst>
                </a:gridCol>
              </a:tblGrid>
              <a:tr h="938277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400" b="1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endParaRPr lang="th-TH" sz="2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การเคลื่อนไหวประกอบจังหวะ</a:t>
                      </a:r>
                      <a:endParaRPr lang="th-TH" sz="1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นาฏศิลป์ชาววัง</a:t>
                      </a:r>
                      <a:endParaRPr lang="th-TH" sz="1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7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08" marR="59108" marT="29554" marB="295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i="0" u="none" strike="noStrike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 </a:t>
                      </a:r>
                      <a:endParaRPr lang="th-TH" sz="2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i="0" u="none" strike="noStrike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ความถูกต้องของท่ารำ</a:t>
                      </a:r>
                      <a:r>
                        <a:rPr lang="th-TH" sz="36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th-TH" sz="2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ความถูกต้องของจังหวะ</a:t>
                      </a:r>
                      <a:r>
                        <a:rPr lang="th-TH" sz="3200" b="1" i="0" u="none" strike="noStrike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th-TH" sz="2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ลีลาสวยงามตามแบบ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นาฏศิลป์ไทย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การร้องเพลง</a:t>
                      </a:r>
                    </a:p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กล้าแสดงออก</a:t>
                      </a:r>
                      <a:endParaRPr lang="th-TH" sz="2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i="0" u="none" strike="noStrike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th-TH" sz="28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9108" marR="59108" marT="29554" marB="2955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58069"/>
                  </a:ext>
                </a:extLst>
              </a:tr>
              <a:tr h="819618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</a:t>
                      </a:r>
                      <a:endParaRPr lang="th-TH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การแสดงนาฏศิลปืชาววัง</a:t>
                      </a: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36568"/>
                  </a:ext>
                </a:extLst>
              </a:tr>
              <a:tr h="832901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</a:t>
                      </a:r>
                      <a:endParaRPr lang="th-TH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การแสดงนาฏศิลป์ไทย 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ภาคกลาง</a:t>
                      </a:r>
                      <a:r>
                        <a:rPr lang="th-TH" sz="17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978282"/>
                  </a:ext>
                </a:extLst>
              </a:tr>
              <a:tr h="819618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</a:t>
                      </a:r>
                      <a:endParaRPr lang="th-TH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การแสดงนาฏศิลป์ไทย</a:t>
                      </a: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63105"/>
                  </a:ext>
                </a:extLst>
              </a:tr>
              <a:tr h="1056936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</a:t>
                      </a:r>
                      <a:endParaRPr lang="th-TH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การแสดงนาฏศิลป์สร้างสรรค์ประกอบเพลงไทยสากล</a:t>
                      </a:r>
                      <a:endParaRPr lang="th-TH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228451"/>
                  </a:ext>
                </a:extLst>
              </a:tr>
              <a:tr h="1031894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05400" algn="l"/>
                        </a:tabLst>
                      </a:pPr>
                      <a:r>
                        <a:rPr lang="th-TH" sz="4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ป.</a:t>
                      </a:r>
                      <a:r>
                        <a:rPr lang="th-TH" sz="4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</a:t>
                      </a:r>
                      <a:endParaRPr lang="th-TH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การแสดงนาฏศิลป์สร้าง</a:t>
                      </a:r>
                      <a:r>
                        <a:rPr lang="th-TH" sz="2400" b="1" i="0" u="none" strike="noStrike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สรรค์ประกอบเพลงสากล</a:t>
                      </a:r>
                      <a:endParaRPr lang="th-TH" sz="20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4331" marR="44331" marT="615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7745"/>
                  </a:ext>
                </a:extLst>
              </a:tr>
            </a:tbl>
          </a:graphicData>
        </a:graphic>
      </p:graphicFrame>
      <p:sp>
        <p:nvSpPr>
          <p:cNvPr id="5" name="ลูกศร: ขวาท้ายขีด 4">
            <a:extLst>
              <a:ext uri="{FF2B5EF4-FFF2-40B4-BE49-F238E27FC236}">
                <a16:creationId xmlns:a16="http://schemas.microsoft.com/office/drawing/2014/main" id="{BCCEE83C-EE9A-41A2-B17A-D41AD03C567C}"/>
              </a:ext>
            </a:extLst>
          </p:cNvPr>
          <p:cNvSpPr/>
          <p:nvPr/>
        </p:nvSpPr>
        <p:spPr>
          <a:xfrm>
            <a:off x="6167961" y="3888021"/>
            <a:ext cx="977900" cy="923925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7" name="คำบรรยายภาพ: ลูกศรสี่ทิศ 6">
            <a:extLst>
              <a:ext uri="{FF2B5EF4-FFF2-40B4-BE49-F238E27FC236}">
                <a16:creationId xmlns:a16="http://schemas.microsoft.com/office/drawing/2014/main" id="{A7C100BE-A4DD-43FB-B5D8-D562A1F8CA3B}"/>
              </a:ext>
            </a:extLst>
          </p:cNvPr>
          <p:cNvSpPr/>
          <p:nvPr/>
        </p:nvSpPr>
        <p:spPr>
          <a:xfrm>
            <a:off x="7306997" y="2335027"/>
            <a:ext cx="285750" cy="295275"/>
          </a:xfrm>
          <a:prstGeom prst="quadArrowCallout">
            <a:avLst>
              <a:gd name="adj1" fmla="val 37030"/>
              <a:gd name="adj2" fmla="val 18515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8" name="คำบรรยายภาพ: ลูกศรสี่ทิศ 7">
            <a:extLst>
              <a:ext uri="{FF2B5EF4-FFF2-40B4-BE49-F238E27FC236}">
                <a16:creationId xmlns:a16="http://schemas.microsoft.com/office/drawing/2014/main" id="{7DC8A508-792A-46BA-97CD-EB7883409E2E}"/>
              </a:ext>
            </a:extLst>
          </p:cNvPr>
          <p:cNvSpPr/>
          <p:nvPr/>
        </p:nvSpPr>
        <p:spPr>
          <a:xfrm>
            <a:off x="7326929" y="2959108"/>
            <a:ext cx="285750" cy="295275"/>
          </a:xfrm>
          <a:prstGeom prst="quadArrowCallout">
            <a:avLst>
              <a:gd name="adj1" fmla="val 37030"/>
              <a:gd name="adj2" fmla="val 18515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9" name="คำบรรยายภาพ: ลูกศรสี่ทิศ 8">
            <a:extLst>
              <a:ext uri="{FF2B5EF4-FFF2-40B4-BE49-F238E27FC236}">
                <a16:creationId xmlns:a16="http://schemas.microsoft.com/office/drawing/2014/main" id="{1CD6C434-0E7A-4DD9-8CE1-116856B61359}"/>
              </a:ext>
            </a:extLst>
          </p:cNvPr>
          <p:cNvSpPr/>
          <p:nvPr/>
        </p:nvSpPr>
        <p:spPr>
          <a:xfrm>
            <a:off x="7349059" y="3592746"/>
            <a:ext cx="285750" cy="295275"/>
          </a:xfrm>
          <a:prstGeom prst="quadArrowCallout">
            <a:avLst>
              <a:gd name="adj1" fmla="val 37030"/>
              <a:gd name="adj2" fmla="val 18515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0" name="คำบรรยายภาพ: ลูกศรสี่ทิศ 9">
            <a:extLst>
              <a:ext uri="{FF2B5EF4-FFF2-40B4-BE49-F238E27FC236}">
                <a16:creationId xmlns:a16="http://schemas.microsoft.com/office/drawing/2014/main" id="{A7631E88-883B-401E-8897-0DB5452A29DE}"/>
              </a:ext>
            </a:extLst>
          </p:cNvPr>
          <p:cNvSpPr/>
          <p:nvPr/>
        </p:nvSpPr>
        <p:spPr>
          <a:xfrm>
            <a:off x="7363127" y="4714144"/>
            <a:ext cx="285750" cy="295275"/>
          </a:xfrm>
          <a:prstGeom prst="quadArrowCallout">
            <a:avLst>
              <a:gd name="adj1" fmla="val 37030"/>
              <a:gd name="adj2" fmla="val 18515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3" name="สามเหลี่ยมหน้าจั่ว 12">
            <a:extLst>
              <a:ext uri="{FF2B5EF4-FFF2-40B4-BE49-F238E27FC236}">
                <a16:creationId xmlns:a16="http://schemas.microsoft.com/office/drawing/2014/main" id="{D584D953-87F8-4E12-96F4-06EE86F1C561}"/>
              </a:ext>
            </a:extLst>
          </p:cNvPr>
          <p:cNvSpPr/>
          <p:nvPr/>
        </p:nvSpPr>
        <p:spPr>
          <a:xfrm>
            <a:off x="1001153" y="-132365"/>
            <a:ext cx="10555454" cy="1641270"/>
          </a:xfrm>
          <a:prstGeom prst="triangle">
            <a:avLst>
              <a:gd name="adj" fmla="val 49340"/>
            </a:avLst>
          </a:prstGeom>
          <a:solidFill>
            <a:srgbClr val="FFFF00"/>
          </a:solidFill>
          <a:ln w="57150">
            <a:solidFill>
              <a:srgbClr val="0033CC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th-TH" sz="36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DilleniaUPC" panose="02020603050405020304" pitchFamily="18" charset="-34"/>
              </a:rPr>
              <a:t>        สมรรถนะของผู้เรียน (รายบุคคล)</a:t>
            </a: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14" name="คำบรรยายภาพ: ลูกศรสี่ทิศ 13">
            <a:extLst>
              <a:ext uri="{FF2B5EF4-FFF2-40B4-BE49-F238E27FC236}">
                <a16:creationId xmlns:a16="http://schemas.microsoft.com/office/drawing/2014/main" id="{3741B0E9-F3AB-4C28-A1C1-E569E8F63E25}"/>
              </a:ext>
            </a:extLst>
          </p:cNvPr>
          <p:cNvSpPr/>
          <p:nvPr/>
        </p:nvSpPr>
        <p:spPr>
          <a:xfrm>
            <a:off x="7266637" y="5244908"/>
            <a:ext cx="450594" cy="450507"/>
          </a:xfrm>
          <a:prstGeom prst="quadArrowCallout">
            <a:avLst>
              <a:gd name="adj1" fmla="val 37030"/>
              <a:gd name="adj2" fmla="val 3746"/>
              <a:gd name="adj3" fmla="val 18515"/>
              <a:gd name="adj4" fmla="val 481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361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pic>
        <p:nvPicPr>
          <p:cNvPr id="6146" name="รูปภาพ 195" descr="รูปภาพประกอบด้วย รูปวาด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C1D6D073-56AF-4941-82A9-30D9A4FB0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1" y="1274260"/>
            <a:ext cx="56864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รูปภาพ 194" descr="รูปภาพประกอบด้วย รูปวาด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B95AEE3E-425C-4CC9-A0A3-2F69273BB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929" y="2300340"/>
            <a:ext cx="57531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รูปภาพ 193" descr="รูปภาพประกอบด้วย รูปวาด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F1415F96-F459-45BB-8AF8-56B34EE48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68" y="3323631"/>
            <a:ext cx="55816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รูปภาพ 192" descr="รูปภาพประกอบด้วย รูปวาด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CE9CC755-C266-4329-8581-293B5B480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680" y="4438745"/>
            <a:ext cx="5638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รูปภาพ 63" descr="รูปภาพประกอบด้วย รูปวาด&#10;&#10;คำอธิบายที่สร้างขึ้นโดยอัตโนมัติ">
            <a:extLst>
              <a:ext uri="{FF2B5EF4-FFF2-40B4-BE49-F238E27FC236}">
                <a16:creationId xmlns:a16="http://schemas.microsoft.com/office/drawing/2014/main" id="{D69E6C23-9BE2-48C9-8723-5B2F9DC63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14" y="5453397"/>
            <a:ext cx="55054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กล่องข้อความ 2">
            <a:extLst>
              <a:ext uri="{FF2B5EF4-FFF2-40B4-BE49-F238E27FC236}">
                <a16:creationId xmlns:a16="http://schemas.microsoft.com/office/drawing/2014/main" id="{098EC16D-0260-402B-BFC0-6BB5A70A6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281" y="110339"/>
            <a:ext cx="837474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4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DilleniaUPC" panose="02020603050405020304" pitchFamily="18" charset="-34"/>
                <a:ea typeface="Calibri" panose="020F0502020204030204" pitchFamily="34" charset="0"/>
                <a:cs typeface="DilleniaUPC" panose="02020603050405020304" pitchFamily="18" charset="-34"/>
              </a:rPr>
              <a:t>สมรรถนะของผู้เรียน(รายบุคคล)</a:t>
            </a:r>
            <a:endParaRPr kumimoji="0" lang="th-TH" altLang="th-TH" sz="4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E1E728-AB0A-4DB5-A82E-5F78EB17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18" y="-1813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6AF2D8EE-1BBB-4077-8A6E-9DF81725D49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62419" y="675145"/>
            <a:ext cx="5671456" cy="85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93FDA5C1-A427-47A3-91ED-AA602B1FE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8618" y="7330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EC0F7D9A-8D84-4A15-AF11-E8F041C05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05924" y="6357387"/>
            <a:ext cx="6493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10EBDB-BD2B-4EE5-92D6-4F99498C0FAD}"/>
              </a:ext>
            </a:extLst>
          </p:cNvPr>
          <p:cNvSpPr txBox="1"/>
          <p:nvPr/>
        </p:nvSpPr>
        <p:spPr>
          <a:xfrm>
            <a:off x="8167729" y="2488254"/>
            <a:ext cx="376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ความถูกต้องของจังหวะ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61D9E6-6716-4815-A0CA-A74F3FD7E1F7}"/>
              </a:ext>
            </a:extLst>
          </p:cNvPr>
          <p:cNvSpPr txBox="1"/>
          <p:nvPr/>
        </p:nvSpPr>
        <p:spPr>
          <a:xfrm>
            <a:off x="2088618" y="1406760"/>
            <a:ext cx="376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ความถูกต้องของท่ารำ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4E11D5-A35B-4347-835D-4B9126483FB9}"/>
              </a:ext>
            </a:extLst>
          </p:cNvPr>
          <p:cNvSpPr txBox="1"/>
          <p:nvPr/>
        </p:nvSpPr>
        <p:spPr>
          <a:xfrm>
            <a:off x="2072284" y="3607943"/>
            <a:ext cx="37657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ลีลาสวยงามตามแบบนาฏศิลป์ไทย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89E544-0FBE-441E-AB5B-E6E7043D3E45}"/>
              </a:ext>
            </a:extLst>
          </p:cNvPr>
          <p:cNvSpPr txBox="1"/>
          <p:nvPr/>
        </p:nvSpPr>
        <p:spPr>
          <a:xfrm>
            <a:off x="8220506" y="4672779"/>
            <a:ext cx="376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การร้องเพลง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EA02AE-E319-4C88-AA9C-D900B1F8A88D}"/>
              </a:ext>
            </a:extLst>
          </p:cNvPr>
          <p:cNvSpPr txBox="1"/>
          <p:nvPr/>
        </p:nvSpPr>
        <p:spPr>
          <a:xfrm>
            <a:off x="2210607" y="5667686"/>
            <a:ext cx="3765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chemeClr val="bg1"/>
                </a:solidFill>
              </a:rPr>
              <a:t>การกล้าแสดงออก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45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9EEF1D10-08E2-4FE6-B5E7-19B5B099D42F}"/>
              </a:ext>
            </a:extLst>
          </p:cNvPr>
          <p:cNvSpPr/>
          <p:nvPr/>
        </p:nvSpPr>
        <p:spPr>
          <a:xfrm>
            <a:off x="1555206" y="357314"/>
            <a:ext cx="9940108" cy="130628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4400" b="1" u="sng" cap="all" dirty="0"/>
              <a:t>ผลการประเมินทักษะปฏิบัติ  ปีการศึกษา 2563                   สาระดนตรี และ</a:t>
            </a:r>
            <a:r>
              <a:rPr lang="th-TH" sz="4400" b="1" u="sng" cap="all" dirty="0">
                <a:solidFill>
                  <a:srgbClr val="FF0000"/>
                </a:solidFill>
              </a:rPr>
              <a:t>สาระนาฏศิลป์ </a:t>
            </a:r>
            <a:r>
              <a:rPr lang="th-TH" sz="4400" b="1" u="sng" cap="all" dirty="0"/>
              <a:t>(รายบุคคล)</a:t>
            </a:r>
            <a:endParaRPr lang="en-US" sz="4400" b="1" cap="all" dirty="0"/>
          </a:p>
        </p:txBody>
      </p:sp>
      <p:cxnSp>
        <p:nvCxnSpPr>
          <p:cNvPr id="6" name="Straight Connector 2">
            <a:extLst>
              <a:ext uri="{FF2B5EF4-FFF2-40B4-BE49-F238E27FC236}">
                <a16:creationId xmlns:a16="http://schemas.microsoft.com/office/drawing/2014/main" id="{AACD47D9-61B5-4F7F-9FC3-204BC9E992AA}"/>
              </a:ext>
            </a:extLst>
          </p:cNvPr>
          <p:cNvCxnSpPr>
            <a:cxnSpLocks/>
          </p:cNvCxnSpPr>
          <p:nvPr/>
        </p:nvCxnSpPr>
        <p:spPr>
          <a:xfrm>
            <a:off x="160111" y="1305871"/>
            <a:ext cx="360394" cy="1521735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E65A695A-AD3C-429A-A266-53A82095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60704"/>
              </p:ext>
            </p:extLst>
          </p:nvPr>
        </p:nvGraphicFramePr>
        <p:xfrm>
          <a:off x="815926" y="1663600"/>
          <a:ext cx="11036078" cy="3736606"/>
        </p:xfrm>
        <a:graphic>
          <a:graphicData uri="http://schemas.openxmlformats.org/drawingml/2006/table">
            <a:tbl>
              <a:tblPr firstRow="1" firstCol="1" bandRow="1"/>
              <a:tblGrid>
                <a:gridCol w="1858325">
                  <a:extLst>
                    <a:ext uri="{9D8B030D-6E8A-4147-A177-3AD203B41FA5}">
                      <a16:colId xmlns:a16="http://schemas.microsoft.com/office/drawing/2014/main" val="1995209133"/>
                    </a:ext>
                  </a:extLst>
                </a:gridCol>
                <a:gridCol w="1875632">
                  <a:extLst>
                    <a:ext uri="{9D8B030D-6E8A-4147-A177-3AD203B41FA5}">
                      <a16:colId xmlns:a16="http://schemas.microsoft.com/office/drawing/2014/main" val="1069336300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22474637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58787052"/>
                    </a:ext>
                  </a:extLst>
                </a:gridCol>
                <a:gridCol w="2004106">
                  <a:extLst>
                    <a:ext uri="{9D8B030D-6E8A-4147-A177-3AD203B41FA5}">
                      <a16:colId xmlns:a16="http://schemas.microsoft.com/office/drawing/2014/main" val="298343148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821092687"/>
                    </a:ext>
                  </a:extLst>
                </a:gridCol>
              </a:tblGrid>
              <a:tr h="20115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ทักษะ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ชั้น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ความถูกต้องของท่ารำ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ความถูกต้องของจังหวะ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H SarabunPSK" panose="020B0500040200020003" pitchFamily="34" charset="-34"/>
                        </a:rPr>
                        <a:t>ลีลาสวยงามตามแบบนาฏศิลป์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H SarabunPSK" panose="020B0500040200020003" pitchFamily="34" charset="-34"/>
                        </a:rPr>
                        <a:t>การร้องเพลง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Arial" panose="020B0604020202020204" pitchFamily="34" charset="0"/>
                        </a:rPr>
                        <a:t>กล้าแสดงออก</a:t>
                      </a: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0196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ป.1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63327"/>
                  </a:ext>
                </a:extLst>
              </a:tr>
              <a:tr h="37279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ป.2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9144" lvl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17531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ป.3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6767"/>
                  </a:ext>
                </a:extLst>
              </a:tr>
              <a:tr h="34628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12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40C1BC1E-153D-4DA3-87A4-314B61BC4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B5A56C3-A6D4-4D92-8AE6-10218C076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แผนภูมิ 2">
            <a:extLst>
              <a:ext uri="{FF2B5EF4-FFF2-40B4-BE49-F238E27FC236}">
                <a16:creationId xmlns:a16="http://schemas.microsoft.com/office/drawing/2014/main" id="{E4DC4D13-02FE-4BDA-8913-31F2AF020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04743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38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9EEF1D10-08E2-4FE6-B5E7-19B5B099D42F}"/>
              </a:ext>
            </a:extLst>
          </p:cNvPr>
          <p:cNvSpPr/>
          <p:nvPr/>
        </p:nvSpPr>
        <p:spPr>
          <a:xfrm>
            <a:off x="1555206" y="357314"/>
            <a:ext cx="9940108" cy="13062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4400" b="1" u="sng" cap="all" dirty="0"/>
              <a:t>ผลการประเมินทักษะปฏิบัติ  ปีการศึกษา 2563                  กลุ่มสาระศิลปะ </a:t>
            </a:r>
            <a:r>
              <a:rPr lang="th-TH" sz="4400" b="1" u="sng" cap="all" dirty="0">
                <a:solidFill>
                  <a:srgbClr val="FF0000"/>
                </a:solidFill>
              </a:rPr>
              <a:t>สาระดนตรี </a:t>
            </a:r>
            <a:r>
              <a:rPr lang="th-TH" sz="4400" b="1" u="sng" cap="all" dirty="0"/>
              <a:t>และสาระนาฏศิลป์ (รายบุคคล)</a:t>
            </a:r>
            <a:endParaRPr lang="en-US" sz="4400" b="1" cap="all" dirty="0"/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E65A695A-AD3C-429A-A266-53A82095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796077"/>
              </p:ext>
            </p:extLst>
          </p:nvPr>
        </p:nvGraphicFramePr>
        <p:xfrm>
          <a:off x="815926" y="1663600"/>
          <a:ext cx="11036078" cy="3736606"/>
        </p:xfrm>
        <a:graphic>
          <a:graphicData uri="http://schemas.openxmlformats.org/drawingml/2006/table">
            <a:tbl>
              <a:tblPr firstRow="1" firstCol="1" bandRow="1"/>
              <a:tblGrid>
                <a:gridCol w="1858325">
                  <a:extLst>
                    <a:ext uri="{9D8B030D-6E8A-4147-A177-3AD203B41FA5}">
                      <a16:colId xmlns:a16="http://schemas.microsoft.com/office/drawing/2014/main" val="1995209133"/>
                    </a:ext>
                  </a:extLst>
                </a:gridCol>
                <a:gridCol w="1875632">
                  <a:extLst>
                    <a:ext uri="{9D8B030D-6E8A-4147-A177-3AD203B41FA5}">
                      <a16:colId xmlns:a16="http://schemas.microsoft.com/office/drawing/2014/main" val="1069336300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22474637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58787052"/>
                    </a:ext>
                  </a:extLst>
                </a:gridCol>
                <a:gridCol w="2004106">
                  <a:extLst>
                    <a:ext uri="{9D8B030D-6E8A-4147-A177-3AD203B41FA5}">
                      <a16:colId xmlns:a16="http://schemas.microsoft.com/office/drawing/2014/main" val="298343148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821092687"/>
                    </a:ext>
                  </a:extLst>
                </a:gridCol>
              </a:tblGrid>
              <a:tr h="2011546"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ทักษะ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ชั้น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Arial" panose="020B0604020202020204" pitchFamily="34" charset="0"/>
                        </a:rPr>
                        <a:t>ความถูกต้องแม่นยำ</a:t>
                      </a: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ความสอดคล้องกับจังหวะ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Arial" panose="020B0604020202020204" pitchFamily="34" charset="0"/>
                        </a:rPr>
                        <a:t>ลีลาการบรรเลงเพลง</a:t>
                      </a: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Arial" panose="020B0604020202020204" pitchFamily="34" charset="0"/>
                        </a:rPr>
                        <a:t>ความไพเราะ</a:t>
                      </a: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dirty="0">
                          <a:effectLst/>
                          <a:latin typeface="Arial" panose="020B0604020202020204" pitchFamily="34" charset="0"/>
                        </a:rPr>
                        <a:t>กล้าแสดงออก</a:t>
                      </a: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0196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ป.4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086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ป.5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42222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ป.6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12382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9934"/>
                  </a:ext>
                </a:extLst>
              </a:tr>
            </a:tbl>
          </a:graphicData>
        </a:graphic>
      </p:graphicFrame>
      <p:cxnSp>
        <p:nvCxnSpPr>
          <p:cNvPr id="6" name="Straight Connector 2">
            <a:extLst>
              <a:ext uri="{FF2B5EF4-FFF2-40B4-BE49-F238E27FC236}">
                <a16:creationId xmlns:a16="http://schemas.microsoft.com/office/drawing/2014/main" id="{AACD47D9-61B5-4F7F-9FC3-204BC9E992AA}"/>
              </a:ext>
            </a:extLst>
          </p:cNvPr>
          <p:cNvCxnSpPr>
            <a:cxnSpLocks/>
          </p:cNvCxnSpPr>
          <p:nvPr/>
        </p:nvCxnSpPr>
        <p:spPr>
          <a:xfrm>
            <a:off x="815926" y="1663600"/>
            <a:ext cx="1805354" cy="196787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9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>
            <a:extLst>
              <a:ext uri="{FF2B5EF4-FFF2-40B4-BE49-F238E27FC236}">
                <a16:creationId xmlns:a16="http://schemas.microsoft.com/office/drawing/2014/main" id="{E4DC4D13-02FE-4BDA-8913-31F2AF0200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603506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405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9EEF1D10-08E2-4FE6-B5E7-19B5B099D42F}"/>
              </a:ext>
            </a:extLst>
          </p:cNvPr>
          <p:cNvSpPr/>
          <p:nvPr/>
        </p:nvSpPr>
        <p:spPr>
          <a:xfrm>
            <a:off x="1555206" y="357314"/>
            <a:ext cx="9940108" cy="13062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h-TH" sz="4400" b="1" u="sng" cap="all" dirty="0"/>
              <a:t>ผลการประเมินทักษะปฏิบัติ กลุ่มสาระศิลปะ ปีการศึกษา 2562      กลุ่มสาระศิลปะ สาระดนตรี และสาระนาฏศิลป์ (รายบุคคล)</a:t>
            </a:r>
            <a:endParaRPr lang="en-US" sz="4400" b="1" cap="all" dirty="0"/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E65A695A-AD3C-429A-A266-53A820955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12852"/>
              </p:ext>
            </p:extLst>
          </p:nvPr>
        </p:nvGraphicFramePr>
        <p:xfrm>
          <a:off x="815926" y="1663600"/>
          <a:ext cx="11036078" cy="5030401"/>
        </p:xfrm>
        <a:graphic>
          <a:graphicData uri="http://schemas.openxmlformats.org/drawingml/2006/table">
            <a:tbl>
              <a:tblPr firstRow="1" firstCol="1" bandRow="1"/>
              <a:tblGrid>
                <a:gridCol w="1858325">
                  <a:extLst>
                    <a:ext uri="{9D8B030D-6E8A-4147-A177-3AD203B41FA5}">
                      <a16:colId xmlns:a16="http://schemas.microsoft.com/office/drawing/2014/main" val="1995209133"/>
                    </a:ext>
                  </a:extLst>
                </a:gridCol>
                <a:gridCol w="1875632">
                  <a:extLst>
                    <a:ext uri="{9D8B030D-6E8A-4147-A177-3AD203B41FA5}">
                      <a16:colId xmlns:a16="http://schemas.microsoft.com/office/drawing/2014/main" val="1069336300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22474637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58787052"/>
                    </a:ext>
                  </a:extLst>
                </a:gridCol>
                <a:gridCol w="2004106">
                  <a:extLst>
                    <a:ext uri="{9D8B030D-6E8A-4147-A177-3AD203B41FA5}">
                      <a16:colId xmlns:a16="http://schemas.microsoft.com/office/drawing/2014/main" val="2983431486"/>
                    </a:ext>
                  </a:extLst>
                </a:gridCol>
                <a:gridCol w="1766005">
                  <a:extLst>
                    <a:ext uri="{9D8B030D-6E8A-4147-A177-3AD203B41FA5}">
                      <a16:colId xmlns:a16="http://schemas.microsoft.com/office/drawing/2014/main" val="1821092687"/>
                    </a:ext>
                  </a:extLst>
                </a:gridCol>
              </a:tblGrid>
              <a:tr h="201154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      ทักษะ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ชั้น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ความถูกต้องของท่ารำ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ความถูกต้องของจังหวะ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R="18288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H SarabunPSK" panose="020B0500040200020003" pitchFamily="34" charset="-34"/>
                        </a:rPr>
                        <a:t>ลีลาสวยงามตามแบบนาฏศิลป์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H SarabunPSK" panose="020B0500040200020003" pitchFamily="34" charset="-34"/>
                        </a:rPr>
                        <a:t>การร้องเพลง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H SarabunPSK" panose="020B0500040200020003" pitchFamily="34" charset="-34"/>
                        </a:rPr>
                        <a:t>กล้าแสดงออก</a:t>
                      </a:r>
                      <a:endParaRPr lang="th-TH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0196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ป.1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6332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ป.2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17531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ป.3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676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ป.4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086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ป.5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42222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ป.6</a:t>
                      </a:r>
                      <a:endParaRPr lang="th-TH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123827"/>
                  </a:ext>
                </a:extLst>
              </a:tr>
              <a:tr h="42555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04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475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R="9144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th-TH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617" marR="76617" marT="10641" marB="0" anchor="ctr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9934"/>
                  </a:ext>
                </a:extLst>
              </a:tr>
            </a:tbl>
          </a:graphicData>
        </a:graphic>
      </p:graphicFrame>
      <p:cxnSp>
        <p:nvCxnSpPr>
          <p:cNvPr id="6" name="Straight Connector 2">
            <a:extLst>
              <a:ext uri="{FF2B5EF4-FFF2-40B4-BE49-F238E27FC236}">
                <a16:creationId xmlns:a16="http://schemas.microsoft.com/office/drawing/2014/main" id="{AACD47D9-61B5-4F7F-9FC3-204BC9E992AA}"/>
              </a:ext>
            </a:extLst>
          </p:cNvPr>
          <p:cNvCxnSpPr>
            <a:cxnSpLocks/>
          </p:cNvCxnSpPr>
          <p:nvPr/>
        </p:nvCxnSpPr>
        <p:spPr>
          <a:xfrm>
            <a:off x="838122" y="1663600"/>
            <a:ext cx="1782530" cy="196572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328653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หยดน้ำ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หยดน้ำ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หยดน้ำ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505</Words>
  <Application>Microsoft Office PowerPoint</Application>
  <PresentationFormat>Widescreen</PresentationFormat>
  <Paragraphs>193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DilleniaUPC</vt:lpstr>
      <vt:lpstr>TH SarabunPSK</vt:lpstr>
      <vt:lpstr>Tw Cen MT</vt:lpstr>
      <vt:lpstr>หยดน้ำ</vt:lpstr>
      <vt:lpstr>ชั้นประถมศึกษาปีที่  1 - 6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ชั้นประถมศึกษาปีที่  1 - 6</dc:title>
  <dc:creator>Katteeya Charoensuk</dc:creator>
  <cp:lastModifiedBy>Katteeya  Charoensuk</cp:lastModifiedBy>
  <cp:revision>19</cp:revision>
  <dcterms:created xsi:type="dcterms:W3CDTF">2020-06-22T20:49:06Z</dcterms:created>
  <dcterms:modified xsi:type="dcterms:W3CDTF">2021-04-09T04:53:34Z</dcterms:modified>
</cp:coreProperties>
</file>