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75" r:id="rId22"/>
    <p:sldId id="280" r:id="rId23"/>
    <p:sldId id="276" r:id="rId24"/>
    <p:sldId id="281" r:id="rId25"/>
    <p:sldId id="277" r:id="rId26"/>
    <p:sldId id="278" r:id="rId2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EA0"/>
    <a:srgbClr val="FF00FF"/>
    <a:srgbClr val="FF5050"/>
    <a:srgbClr val="DE82B0"/>
    <a:srgbClr val="CD93C2"/>
    <a:srgbClr val="BAA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2B647-182F-40B2-AB86-017E065A1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88C73-32CA-40CC-A078-228F5757C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B70E-B957-470F-A3A3-66EF3BF2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4E2A-D4CE-4DBD-BF21-695BAE83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95E2B-4E77-4A43-B657-C0E551BEA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6779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30A68-C1BA-4711-B49F-4C33F61EA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BB36C-1070-48E7-953A-67A8A00F1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AE18-6771-44BC-94C8-982839F3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088-3D81-40D4-9AE0-54B1448F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BDF75-D656-4C68-92C5-CFD5D2B3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920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23246E-E960-454C-B140-40090996F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D9F87-BE52-485B-B1D9-2902B3CD6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95A27-252C-4ED2-AC40-BAAAE75C9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0A125-3245-4D81-ACA9-2199828F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6590A-A5D0-4BC3-9598-3AEE5926D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543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A542-2018-4BE2-86AF-9B983D13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9FC8-0E06-4A8C-AB4D-595997FC7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E8211-B7F6-40CB-8712-49ECA25D3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9AF7C-00B8-4E1C-AF73-E61B1668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B076A-B45A-4385-98C2-191206108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011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B711-2709-4B66-B70B-E5D76750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679AA-03E7-485A-BE46-5D5F0E6AE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D7D11-7F9B-4BCB-9B08-9BCABF85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64B86-5298-40D1-A5E8-623ABBD00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CEDF9-18AD-4ED5-942B-B7746794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3807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1BC9C-376E-44FA-B002-A62FEE6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2F195-BCA4-475D-BE1E-D7584B75C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9F67A-A0A4-4242-B8D3-C55A99E3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B8C12-8AB7-4ECA-A386-F3605F6D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2FFE2-E374-4D2F-9A0C-ED0376A5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8FEDF-5507-47D8-8DE6-608CB0F02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9855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776E-7E91-4F70-8D62-CD9C3EB5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1B6F2-D253-4624-93AC-A8AED4413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E296A-443E-454E-A282-9318AC9DE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0386E-DF02-49EF-A24B-C778777C7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B5C197-B26C-4254-89C1-FE13BA8E6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608165-E3D1-4C95-8208-D47E1131D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53D23F-CEB3-4C5F-B9C3-9DE036E0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4B2AB6-4713-44B0-8A5B-B012BB1A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601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06DF-2389-48B6-9044-3B93FD30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EFFBDB-EF80-4EB6-B503-1D0E7E9B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C9CF9-2A89-47DB-B489-B9134E4F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5128C-9E5A-4671-9319-5CEE4E92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210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3585BC-308B-4759-ABD1-E8D4DBA95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086C04-0403-4EEC-87B1-5CBC8F143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EE496-3361-4D5A-B198-13A6A09B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974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6642F-9D57-4124-B8D4-D5C9EB4B4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30934-B816-4D51-B70E-B1B52DE9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CD92C-1537-49CF-A676-0CCDB98F8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3D535-373A-4F6B-B4C2-0E373CC1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7331E-6352-4F98-9A4E-CF663085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C6150-7051-41D9-B40F-B8FC2350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271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EEB0-6394-4ED4-ADCD-1B5365C2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098E49-88E5-4A22-A499-16EA86E30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74C05-C0E0-4FB3-BB53-788F7BB6F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2C8AD-2A45-4DBB-ACA3-D8D696CE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85381-F1F3-474A-92E5-34AE594B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23182-76BE-436D-B9E6-5C617EDA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5076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C5724-2415-4D18-BEBA-CDD65F12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33B23-56E9-4DA1-BB61-37CDCCF6D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E980-AB14-44E8-82FD-2C0B71899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CA056-19C0-431B-8E76-A87B146DFA06}" type="datetimeFigureOut">
              <a:rPr lang="th-TH" smtClean="0"/>
              <a:t>24/01/65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88A2-C886-4CF6-8994-2C2222EB9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E0E74-3189-4157-8332-5DB29A3BA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D7C53-4756-42DE-9A61-222B26A82B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467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gi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6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9.jpg"/><Relationship Id="rId7" Type="http://schemas.openxmlformats.org/officeDocument/2006/relationships/image" Target="../media/image66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web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Relationship Id="rId9" Type="http://schemas.openxmlformats.org/officeDocument/2006/relationships/image" Target="../media/image8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10" Type="http://schemas.openxmlformats.org/officeDocument/2006/relationships/image" Target="../media/image91.gif"/><Relationship Id="rId4" Type="http://schemas.openxmlformats.org/officeDocument/2006/relationships/image" Target="../media/image86.jp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22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917015-415E-4E30-8A0A-A0F19ECD2D5B}"/>
              </a:ext>
            </a:extLst>
          </p:cNvPr>
          <p:cNvSpPr txBox="1">
            <a:spLocks/>
          </p:cNvSpPr>
          <p:nvPr/>
        </p:nvSpPr>
        <p:spPr>
          <a:xfrm>
            <a:off x="1013983" y="4199467"/>
            <a:ext cx="4037045" cy="824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normalizeH="1" dirty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ชั้นประถมศึกษาปีที่ 4</a:t>
            </a:r>
          </a:p>
        </p:txBody>
      </p:sp>
      <p:pic>
        <p:nvPicPr>
          <p:cNvPr id="2052" name="Picture 4" descr="งานอาชีพ - Chomromdek : Inspired by LnwShop.com">
            <a:extLst>
              <a:ext uri="{FF2B5EF4-FFF2-40B4-BE49-F238E27FC236}">
                <a16:creationId xmlns:a16="http://schemas.microsoft.com/office/drawing/2014/main" id="{B7BA125A-3952-461A-9EDA-12CE5025F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5960" l="27500" r="75882">
                        <a14:foregroundMark x1="31618" y1="46970" x2="31765" y2="47475"/>
                        <a14:foregroundMark x1="31324" y1="54040" x2="31324" y2="54040"/>
                        <a14:foregroundMark x1="28676" y1="65152" x2="28676" y2="65152"/>
                        <a14:foregroundMark x1="28824" y1="68182" x2="29118" y2="68687"/>
                        <a14:foregroundMark x1="29559" y1="61111" x2="29559" y2="61111"/>
                        <a14:foregroundMark x1="30588" y1="58081" x2="30588" y2="58081"/>
                        <a14:foregroundMark x1="30735" y1="58586" x2="30735" y2="58586"/>
                        <a14:foregroundMark x1="32647" y1="42424" x2="32647" y2="42424"/>
                        <a14:foregroundMark x1="31765" y1="45455" x2="31765" y2="45455"/>
                        <a14:foregroundMark x1="29559" y1="75758" x2="29559" y2="75758"/>
                        <a14:foregroundMark x1="28971" y1="73737" x2="28971" y2="71717"/>
                        <a14:foregroundMark x1="28529" y1="74747" x2="29559" y2="77273"/>
                        <a14:foregroundMark x1="32206" y1="70707" x2="33235" y2="76263"/>
                        <a14:foregroundMark x1="35147" y1="74242" x2="35588" y2="71212"/>
                        <a14:foregroundMark x1="31029" y1="78788" x2="31912" y2="78283"/>
                        <a14:foregroundMark x1="31912" y1="84343" x2="36471" y2="82323"/>
                        <a14:foregroundMark x1="36471" y1="82323" x2="32353" y2="90404"/>
                        <a14:foregroundMark x1="32353" y1="90404" x2="32941" y2="92929"/>
                        <a14:foregroundMark x1="37794" y1="81313" x2="32353" y2="79798"/>
                        <a14:foregroundMark x1="32353" y1="79798" x2="31912" y2="80303"/>
                        <a14:foregroundMark x1="34265" y1="69697" x2="31912" y2="57576"/>
                        <a14:foregroundMark x1="31912" y1="57576" x2="33382" y2="49495"/>
                        <a14:foregroundMark x1="30441" y1="59091" x2="28971" y2="65152"/>
                        <a14:foregroundMark x1="37647" y1="20707" x2="41324" y2="13636"/>
                        <a14:foregroundMark x1="41618" y1="14646" x2="46176" y2="10101"/>
                        <a14:foregroundMark x1="46176" y1="10101" x2="50882" y2="14646"/>
                        <a14:foregroundMark x1="50882" y1="14646" x2="52500" y2="22222"/>
                        <a14:foregroundMark x1="52353" y1="18687" x2="48382" y2="9091"/>
                        <a14:foregroundMark x1="48382" y1="9091" x2="44118" y2="8586"/>
                        <a14:foregroundMark x1="52647" y1="17172" x2="49118" y2="7576"/>
                        <a14:foregroundMark x1="49118" y1="7576" x2="48529" y2="7071"/>
                        <a14:foregroundMark x1="44118" y1="8081" x2="41324" y2="12121"/>
                        <a14:foregroundMark x1="53088" y1="15657" x2="56765" y2="7576"/>
                        <a14:foregroundMark x1="56765" y1="7576" x2="61471" y2="7576"/>
                        <a14:foregroundMark x1="61471" y1="7576" x2="72794" y2="34343"/>
                        <a14:foregroundMark x1="72794" y1="34343" x2="74853" y2="64646"/>
                        <a14:foregroundMark x1="74853" y1="64646" x2="73824" y2="78283"/>
                        <a14:foregroundMark x1="73824" y1="78283" x2="62500" y2="92929"/>
                        <a14:foregroundMark x1="62500" y1="92929" x2="43382" y2="91414"/>
                        <a14:foregroundMark x1="43382" y1="91414" x2="40147" y2="82828"/>
                        <a14:foregroundMark x1="40147" y1="82828" x2="38676" y2="81313"/>
                        <a14:foregroundMark x1="73676" y1="76263" x2="75441" y2="59596"/>
                        <a14:foregroundMark x1="75441" y1="59596" x2="73971" y2="53030"/>
                        <a14:foregroundMark x1="30735" y1="54040" x2="28382" y2="65152"/>
                        <a14:foregroundMark x1="28382" y1="65152" x2="28529" y2="69697"/>
                        <a14:foregroundMark x1="48235" y1="5556" x2="43382" y2="7576"/>
                        <a14:foregroundMark x1="43382" y1="7576" x2="41471" y2="10606"/>
                        <a14:foregroundMark x1="68824" y1="93939" x2="68824" y2="93939"/>
                        <a14:foregroundMark x1="70147" y1="93939" x2="70441" y2="92929"/>
                        <a14:foregroundMark x1="70588" y1="79293" x2="70588" y2="79293"/>
                        <a14:foregroundMark x1="71324" y1="79293" x2="71324" y2="79293"/>
                        <a14:foregroundMark x1="72647" y1="86869" x2="69118" y2="94444"/>
                        <a14:foregroundMark x1="69118" y1="94444" x2="63676" y2="91414"/>
                        <a14:foregroundMark x1="39559" y1="86364" x2="33529" y2="95960"/>
                        <a14:foregroundMark x1="74118" y1="79293" x2="75735" y2="67172"/>
                        <a14:foregroundMark x1="75735" y1="67172" x2="75882" y2="5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3659" r="21395" b="3103"/>
          <a:stretch/>
        </p:blipFill>
        <p:spPr bwMode="auto">
          <a:xfrm>
            <a:off x="-469783" y="0"/>
            <a:ext cx="7253942" cy="411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วิเคราะห์เนื้อหาเพื่อการผลิตสื่อการสอนอย่างไรให้น่าเรียน - สื่อการสอนฟรี.com">
            <a:extLst>
              <a:ext uri="{FF2B5EF4-FFF2-40B4-BE49-F238E27FC236}">
                <a16:creationId xmlns:a16="http://schemas.microsoft.com/office/drawing/2014/main" id="{B2FD73F9-E537-4DEE-9327-CA2ADEEBA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42" y="2424943"/>
            <a:ext cx="6404158" cy="45627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FE485C2-0408-4CDA-9089-F5C0CD390252}"/>
              </a:ext>
            </a:extLst>
          </p:cNvPr>
          <p:cNvSpPr txBox="1">
            <a:spLocks/>
          </p:cNvSpPr>
          <p:nvPr/>
        </p:nvSpPr>
        <p:spPr>
          <a:xfrm>
            <a:off x="1805433" y="6045192"/>
            <a:ext cx="2703510" cy="824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normalizeH="1" dirty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...โดย ครูเล็ก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DE3752-0B63-4264-9B24-2B01C57AB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49" y="4789578"/>
            <a:ext cx="1958888" cy="2097816"/>
          </a:xfrm>
          <a:prstGeom prst="rect">
            <a:avLst/>
          </a:prstGeom>
        </p:spPr>
      </p:pic>
      <p:pic>
        <p:nvPicPr>
          <p:cNvPr id="1026" name="Picture 2" descr="ศิลปะสร้างสรรค์ โมบายดอกไม้ร่าเริง จากผ้าสักหลาดและวัสดุธรรมชาติ">
            <a:extLst>
              <a:ext uri="{FF2B5EF4-FFF2-40B4-BE49-F238E27FC236}">
                <a16:creationId xmlns:a16="http://schemas.microsoft.com/office/drawing/2014/main" id="{9274A63A-F644-488B-8D1D-99258CE49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3" b="96479" l="10000" r="90000">
                        <a14:foregroundMark x1="37891" y1="67183" x2="37891" y2="67183"/>
                        <a14:foregroundMark x1="54141" y1="82817" x2="54141" y2="82817"/>
                        <a14:foregroundMark x1="72656" y1="32676" x2="72656" y2="32676"/>
                        <a14:foregroundMark x1="55547" y1="36620" x2="55547" y2="36620"/>
                        <a14:foregroundMark x1="57109" y1="31268" x2="57109" y2="31268"/>
                        <a14:foregroundMark x1="54922" y1="31831" x2="54922" y2="31831"/>
                        <a14:foregroundMark x1="51719" y1="33239" x2="51719" y2="33239"/>
                        <a14:foregroundMark x1="62266" y1="58169" x2="62266" y2="58169"/>
                        <a14:foregroundMark x1="53828" y1="79437" x2="53828" y2="79437"/>
                        <a14:foregroundMark x1="50469" y1="79437" x2="50469" y2="79437"/>
                        <a14:foregroundMark x1="49375" y1="79155" x2="55234" y2="80563"/>
                        <a14:foregroundMark x1="40000" y1="65775" x2="38203" y2="68310"/>
                        <a14:foregroundMark x1="70000" y1="30986" x2="67031" y2="28169"/>
                        <a14:foregroundMark x1="45938" y1="81972" x2="54531" y2="88592"/>
                        <a14:foregroundMark x1="54531" y1="88592" x2="54609" y2="88732"/>
                        <a14:foregroundMark x1="22031" y1="13662" x2="22031" y2="13662"/>
                        <a14:foregroundMark x1="24531" y1="5775" x2="24531" y2="5775"/>
                        <a14:foregroundMark x1="64297" y1="11972" x2="64297" y2="11972"/>
                        <a14:foregroundMark x1="77500" y1="7465" x2="77500" y2="7465"/>
                        <a14:foregroundMark x1="55703" y1="16761" x2="55703" y2="16761"/>
                        <a14:foregroundMark x1="61953" y1="13380" x2="61953" y2="13380"/>
                        <a14:foregroundMark x1="45938" y1="17606" x2="45938" y2="17606"/>
                        <a14:foregroundMark x1="34453" y1="16479" x2="34453" y2="16479"/>
                        <a14:foregroundMark x1="23438" y1="23944" x2="23438" y2="23944"/>
                        <a14:foregroundMark x1="67656" y1="64930" x2="67656" y2="64930"/>
                        <a14:foregroundMark x1="67344" y1="64366" x2="67344" y2="64366"/>
                        <a14:foregroundMark x1="65391" y1="59859" x2="67344" y2="66338"/>
                        <a14:foregroundMark x1="67813" y1="6901" x2="67813" y2="6901"/>
                        <a14:foregroundMark x1="67656" y1="5775" x2="65859" y2="2113"/>
                        <a14:foregroundMark x1="28000" y1="24789" x2="27578" y2="22254"/>
                        <a14:foregroundMark x1="28375" y1="27042" x2="28000" y2="24789"/>
                        <a14:foregroundMark x1="28609" y1="28451" x2="28375" y2="27042"/>
                        <a14:foregroundMark x1="28843" y1="29859" x2="28609" y2="28451"/>
                        <a14:foregroundMark x1="28984" y1="30704" x2="28843" y2="29859"/>
                        <a14:foregroundMark x1="38359" y1="28169" x2="38359" y2="20986"/>
                        <a14:foregroundMark x1="47969" y1="29014" x2="46563" y2="24225"/>
                        <a14:foregroundMark x1="59453" y1="27887" x2="60547" y2="20704"/>
                        <a14:foregroundMark x1="66016" y1="26761" x2="64453" y2="16479"/>
                        <a14:foregroundMark x1="48438" y1="46338" x2="49219" y2="41408"/>
                        <a14:foregroundMark x1="67813" y1="48873" x2="69063" y2="40282"/>
                        <a14:foregroundMark x1="58568" y1="46056" x2="58516" y2="45634"/>
                        <a14:foregroundMark x1="59297" y1="51972" x2="58568" y2="46056"/>
                        <a14:foregroundMark x1="12109" y1="43099" x2="12109" y2="41972"/>
                        <a14:foregroundMark x1="50000" y1="96479" x2="50000" y2="94507"/>
                        <a14:foregroundMark x1="70156" y1="25352" x2="70781" y2="25070"/>
                        <a14:foregroundMark x1="25000" y1="6338" x2="25625" y2="2958"/>
                        <a14:foregroundMark x1="75781" y1="38310" x2="75781" y2="38310"/>
                        <a14:backgroundMark x1="48359" y1="64930" x2="48359" y2="64930"/>
                        <a14:backgroundMark x1="43203" y1="35915" x2="43203" y2="35915"/>
                        <a14:backgroundMark x1="63359" y1="25070" x2="63359" y2="25070"/>
                        <a14:backgroundMark x1="57578" y1="22535" x2="57578" y2="22535"/>
                        <a14:backgroundMark x1="56953" y1="21690" x2="56953" y2="21690"/>
                        <a14:backgroundMark x1="49141" y1="22817" x2="49141" y2="22817"/>
                        <a14:backgroundMark x1="33750" y1="20000" x2="33750" y2="20000"/>
                        <a14:backgroundMark x1="30156" y1="23099" x2="30156" y2="23099"/>
                        <a14:backgroundMark x1="62813" y1="42394" x2="62813" y2="42394"/>
                        <a14:backgroundMark x1="58984" y1="44648" x2="58984" y2="44648"/>
                        <a14:backgroundMark x1="58984" y1="46056" x2="58984" y2="46056"/>
                        <a14:backgroundMark x1="36016" y1="51127" x2="36016" y2="51127"/>
                        <a14:backgroundMark x1="25156" y1="22535" x2="25156" y2="22535"/>
                        <a14:backgroundMark x1="30625" y1="23662" x2="30625" y2="23662"/>
                        <a14:backgroundMark x1="31641" y1="21972" x2="31641" y2="21972"/>
                        <a14:backgroundMark x1="29297" y1="27042" x2="29297" y2="27042"/>
                        <a14:backgroundMark x1="28984" y1="28451" x2="28984" y2="28451"/>
                        <a14:backgroundMark x1="67188" y1="54507" x2="67188" y2="54507"/>
                        <a14:backgroundMark x1="55078" y1="75634" x2="55078" y2="75634"/>
                        <a14:backgroundMark x1="54844" y1="76197" x2="54844" y2="76197"/>
                        <a14:backgroundMark x1="29375" y1="29859" x2="29375" y2="29859"/>
                        <a14:backgroundMark x1="28125" y1="24789" x2="28125" y2="24789"/>
                        <a14:backgroundMark x1="12500" y1="41831" x2="12500" y2="41831"/>
                        <a14:backgroundMark x1="12188" y1="41549" x2="12188" y2="41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0" r="15245" b="-4017"/>
          <a:stretch/>
        </p:blipFill>
        <p:spPr bwMode="auto">
          <a:xfrm>
            <a:off x="6157520" y="0"/>
            <a:ext cx="5974200" cy="29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76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ลองเลย “เทคนิคการเลือกซื้อหอยแครง ให้ได้หอยสดใหม่ เนื้อหวานถูกใจ”  ง่ายๆแค่ทำตามนี้! - ร้านติดฉากกั้นห้อง : Inspired by LnwShop.com">
            <a:extLst>
              <a:ext uri="{FF2B5EF4-FFF2-40B4-BE49-F238E27FC236}">
                <a16:creationId xmlns:a16="http://schemas.microsoft.com/office/drawing/2014/main" id="{6D14EC0B-EAB3-459F-B1E7-3BDE6A92D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1" t="5382" r="5800" b="47235"/>
          <a:stretch/>
        </p:blipFill>
        <p:spPr bwMode="auto">
          <a:xfrm>
            <a:off x="4622181" y="1233315"/>
            <a:ext cx="1342438" cy="902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DE54AD-6731-499D-B9A8-AE6DB3792BD4}"/>
              </a:ext>
            </a:extLst>
          </p:cNvPr>
          <p:cNvSpPr txBox="1">
            <a:spLocks/>
          </p:cNvSpPr>
          <p:nvPr/>
        </p:nvSpPr>
        <p:spPr>
          <a:xfrm>
            <a:off x="8353454" y="521722"/>
            <a:ext cx="2802622" cy="6065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ไข่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482580-6106-4A5E-BB2A-137AA9DFE454}"/>
              </a:ext>
            </a:extLst>
          </p:cNvPr>
          <p:cNvSpPr txBox="1">
            <a:spLocks/>
          </p:cNvSpPr>
          <p:nvPr/>
        </p:nvSpPr>
        <p:spPr>
          <a:xfrm>
            <a:off x="4622182" y="521722"/>
            <a:ext cx="2802622" cy="6065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หอย</a:t>
            </a:r>
          </a:p>
        </p:txBody>
      </p:sp>
      <p:pic>
        <p:nvPicPr>
          <p:cNvPr id="7" name="Picture 8" descr="เคล็ดลับที่แม่ค้าไม่บอก วิธีเลือกซื้อปู ให้ได้ ปูสด ใหม่ อร่อย">
            <a:extLst>
              <a:ext uri="{FF2B5EF4-FFF2-40B4-BE49-F238E27FC236}">
                <a16:creationId xmlns:a16="http://schemas.microsoft.com/office/drawing/2014/main" id="{14C0369C-CC95-45AD-80CF-757CF6BEB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35" y="2272979"/>
            <a:ext cx="1401310" cy="994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EF73395-A8B5-4F1C-8820-1799C1BC9690}"/>
              </a:ext>
            </a:extLst>
          </p:cNvPr>
          <p:cNvSpPr txBox="1">
            <a:spLocks/>
          </p:cNvSpPr>
          <p:nvPr/>
        </p:nvSpPr>
        <p:spPr>
          <a:xfrm>
            <a:off x="890910" y="521722"/>
            <a:ext cx="2802622" cy="6065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ปู</a:t>
            </a:r>
          </a:p>
        </p:txBody>
      </p:sp>
      <p:pic>
        <p:nvPicPr>
          <p:cNvPr id="2050" name="Picture 2" descr="อาหารอร่อย: วิธีเลือกซื้อหอย">
            <a:extLst>
              <a:ext uri="{FF2B5EF4-FFF2-40B4-BE49-F238E27FC236}">
                <a16:creationId xmlns:a16="http://schemas.microsoft.com/office/drawing/2014/main" id="{509DE798-C6DD-4C49-8FC3-4DF6BF025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r="6404" b="30066"/>
          <a:stretch/>
        </p:blipFill>
        <p:spPr bwMode="auto">
          <a:xfrm>
            <a:off x="6023493" y="1233316"/>
            <a:ext cx="1365185" cy="902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4A1CF7-BA1F-4D5B-9D03-D478BC65B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18"/>
          <a:stretch/>
        </p:blipFill>
        <p:spPr>
          <a:xfrm>
            <a:off x="5285476" y="2291681"/>
            <a:ext cx="1401310" cy="967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ขายปูทะเลสด ปลีก-ส่ง: เจ๊หญิงปูทะเลสด จำหน่าย ปูทะเล ปูเนื้อ ปูไข่ โทร  089-1315740">
            <a:extLst>
              <a:ext uri="{FF2B5EF4-FFF2-40B4-BE49-F238E27FC236}">
                <a16:creationId xmlns:a16="http://schemas.microsoft.com/office/drawing/2014/main" id="{0A2F6F80-9AA4-4D6D-8589-404A6EEA4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6254" r="2807" b="5556"/>
          <a:stretch/>
        </p:blipFill>
        <p:spPr bwMode="auto">
          <a:xfrm>
            <a:off x="832039" y="1233316"/>
            <a:ext cx="1401310" cy="902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Flower crab Fresh graded quality from the farm 10">
            <a:extLst>
              <a:ext uri="{FF2B5EF4-FFF2-40B4-BE49-F238E27FC236}">
                <a16:creationId xmlns:a16="http://schemas.microsoft.com/office/drawing/2014/main" id="{7A9A7454-7170-4254-B3CE-606D93EA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24095" r="2254" b="24944"/>
          <a:stretch/>
        </p:blipFill>
        <p:spPr bwMode="auto">
          <a:xfrm>
            <a:off x="2292221" y="1233316"/>
            <a:ext cx="1401311" cy="902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5 ประโยชน์ดีๆ ของ “ไข่ไก่” ต่อสุขภาพ">
            <a:extLst>
              <a:ext uri="{FF2B5EF4-FFF2-40B4-BE49-F238E27FC236}">
                <a16:creationId xmlns:a16="http://schemas.microsoft.com/office/drawing/2014/main" id="{959D7825-47B3-477C-A439-73190F628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10655" r="11291" b="6209"/>
          <a:stretch/>
        </p:blipFill>
        <p:spPr bwMode="auto">
          <a:xfrm>
            <a:off x="8336920" y="1240967"/>
            <a:ext cx="1381720" cy="911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 descr="ไข่ สีขาว ตะกร้า - ภาพฟรีบน Pixabay">
            <a:extLst>
              <a:ext uri="{FF2B5EF4-FFF2-40B4-BE49-F238E27FC236}">
                <a16:creationId xmlns:a16="http://schemas.microsoft.com/office/drawing/2014/main" id="{9733654D-E3B0-46DF-A7C1-7A2A6E10D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5044" r="2261" b="5550"/>
          <a:stretch/>
        </p:blipFill>
        <p:spPr bwMode="auto">
          <a:xfrm>
            <a:off x="9797103" y="1229617"/>
            <a:ext cx="1381720" cy="923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BDFDD-ADEB-439B-AFFC-933172C3BB3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77" t="11641" r="35128" b="13981"/>
          <a:stretch/>
        </p:blipFill>
        <p:spPr>
          <a:xfrm>
            <a:off x="9068318" y="2299116"/>
            <a:ext cx="1401310" cy="994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7062BCD-19FE-486F-9F48-9391342B873D}"/>
              </a:ext>
            </a:extLst>
          </p:cNvPr>
          <p:cNvSpPr txBox="1">
            <a:spLocks/>
          </p:cNvSpPr>
          <p:nvPr/>
        </p:nvSpPr>
        <p:spPr>
          <a:xfrm>
            <a:off x="8389579" y="3429000"/>
            <a:ext cx="2802621" cy="25775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>
              <a:lnSpc>
                <a:spcPct val="120000"/>
              </a:lnSpc>
            </a:pPr>
            <a:r>
              <a:rPr lang="th-TH" sz="6400" b="1" dirty="0"/>
              <a:t>1. เปลือกของไข่ไก่จะมีสีนวล เหมือนมีผงแป้งติดอยู่ จับแล้วจะรู้สึกสาก ๆ มือ</a:t>
            </a:r>
          </a:p>
          <a:p>
            <a:pPr algn="thaiDist">
              <a:lnSpc>
                <a:spcPct val="120000"/>
              </a:lnSpc>
            </a:pPr>
            <a:r>
              <a:rPr lang="th-TH" sz="6400" b="1" dirty="0"/>
              <a:t>2. เลือกไข่ไก่ที่สะอาด ไม่แตกร้าว</a:t>
            </a:r>
          </a:p>
          <a:p>
            <a:pPr algn="thaiDist">
              <a:lnSpc>
                <a:spcPct val="120000"/>
              </a:lnSpc>
            </a:pPr>
            <a:r>
              <a:rPr lang="th-TH" sz="6400" b="1" dirty="0"/>
              <a:t>3. ไข่ที่กลมมนจะมีไข่แดงมากกว่าไข่ขาว ไข่ที่เรียว จะมีไข่ขาวมากกว่าไข่แดง</a:t>
            </a:r>
          </a:p>
          <a:p>
            <a:pPr algn="thaiDist">
              <a:lnSpc>
                <a:spcPct val="120000"/>
              </a:lnSpc>
            </a:pPr>
            <a:r>
              <a:rPr lang="th-TH" sz="6400" b="1" dirty="0"/>
              <a:t>4. ไข่ไก่ที่สดใหม่จะจมน้ำ ไม่ลอยน้ำ แต่ใข่ที่ไม่สดจะลอยน้ำ</a:t>
            </a:r>
          </a:p>
          <a:p>
            <a:pPr algn="thaiDist">
              <a:lnSpc>
                <a:spcPct val="120000"/>
              </a:lnSpc>
            </a:pPr>
            <a:r>
              <a:rPr lang="th-TH" sz="6400" b="1" dirty="0"/>
              <a:t>5. ไข่ไก่ที่สด เวลานำไปส่องแสง จะมีลักษณะโปร่งแสง เมื่อหมุนไข่ ไข่แดงจะหมุนตามไปด้วย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 </a:t>
            </a:r>
          </a:p>
          <a:p>
            <a:pPr algn="ctr"/>
            <a:r>
              <a:rPr lang="th-TH" sz="2400" b="1" dirty="0"/>
              <a:t> </a:t>
            </a:r>
            <a:r>
              <a:rPr lang="th-TH" sz="3200" b="1" dirty="0"/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F2ED334-8357-4BFF-AD9C-AC5F5054B6B9}"/>
              </a:ext>
            </a:extLst>
          </p:cNvPr>
          <p:cNvSpPr txBox="1">
            <a:spLocks/>
          </p:cNvSpPr>
          <p:nvPr/>
        </p:nvSpPr>
        <p:spPr>
          <a:xfrm>
            <a:off x="4622181" y="3429000"/>
            <a:ext cx="2802621" cy="25775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>
              <a:lnSpc>
                <a:spcPct val="120000"/>
              </a:lnSpc>
            </a:pPr>
            <a:r>
              <a:rPr lang="th-TH" sz="6400" b="1" dirty="0"/>
              <a:t>1. เปลือกปิดแน่น หากทิ้งไว้เปลือกของหอยจะอ้าออก แต่ถ้าเอามือไปสัมผัสเปลือกจะปิดทันที</a:t>
            </a:r>
          </a:p>
          <a:p>
            <a:pPr algn="thaiDist">
              <a:lnSpc>
                <a:spcPct val="120000"/>
              </a:lnSpc>
            </a:pPr>
            <a:r>
              <a:rPr lang="th-TH" sz="6400" b="1" dirty="0"/>
              <a:t>2. เปลือกไม่มีมีเมือกมากจนเกินไป เมื่อแกะออกมาจะไม่มีสิ่งสกปรก หรือโคลนออกมา</a:t>
            </a:r>
          </a:p>
          <a:p>
            <a:pPr algn="thaiDist">
              <a:lnSpc>
                <a:spcPct val="120000"/>
              </a:lnSpc>
            </a:pPr>
            <a:r>
              <a:rPr lang="th-TH" sz="6400" b="1" dirty="0"/>
              <a:t>3. เมื่อแกะเปลือกแล้วเนื้อจะต้องมีสีสดไม่ซีด </a:t>
            </a:r>
          </a:p>
          <a:p>
            <a:pPr algn="thaiDist">
              <a:lnSpc>
                <a:spcPct val="120000"/>
              </a:lnSpc>
            </a:pPr>
            <a:r>
              <a:rPr lang="th-TH" sz="6400" b="1" dirty="0"/>
              <a:t>4. หากนำไปลอยน้ำ หอยที่สดจะจมน้ำ หากไม่สดหอยจะลอยน้ำ</a:t>
            </a:r>
          </a:p>
          <a:p>
            <a:pPr algn="thaiDist">
              <a:lnSpc>
                <a:spcPct val="120000"/>
              </a:lnSpc>
            </a:pPr>
            <a:r>
              <a:rPr lang="th-TH" sz="6400" b="1" dirty="0"/>
              <a:t>5. ไม่มีกลิ่นเหม็น</a:t>
            </a:r>
          </a:p>
          <a:p>
            <a:pPr algn="ctr"/>
            <a:r>
              <a:rPr lang="th-TH" sz="2400" b="1" dirty="0"/>
              <a:t> </a:t>
            </a:r>
            <a:r>
              <a:rPr lang="th-TH" sz="3200" b="1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92F8875-0E4A-433D-AB22-7B27042509AC}"/>
              </a:ext>
            </a:extLst>
          </p:cNvPr>
          <p:cNvSpPr txBox="1">
            <a:spLocks/>
          </p:cNvSpPr>
          <p:nvPr/>
        </p:nvSpPr>
        <p:spPr>
          <a:xfrm>
            <a:off x="890910" y="3429000"/>
            <a:ext cx="2802621" cy="25775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>
              <a:lnSpc>
                <a:spcPct val="120000"/>
              </a:lnSpc>
            </a:pPr>
            <a:r>
              <a:rPr lang="th-TH" sz="2600" b="1" dirty="0"/>
              <a:t>1. ตาต้องขยับไปมา ขาและก้ามต้องขยับได้บ้าง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2. ลักษณะอ้วน ดูตัวใหญ่ ขา และก้าม ต้องอยู่ครบ ไม่ขาด ไม่บิ่น ไม่หลุด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3. ตาปูต้องใส ถ้าตาปูเริ่มตาขุ่น แสดงว่าไม่สด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4. หน้าอกหรือท้องจะต้องแข็ง กดแล้วไม่ยุบ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5. ถ้าต้องการกินเนื้อ ให้เลือกตัวผู้ ถ้าต้องการเน้นกินไข่ ให้เลือกตัวเมีย</a:t>
            </a:r>
          </a:p>
          <a:p>
            <a:pPr algn="ctr"/>
            <a:r>
              <a:rPr lang="th-TH" sz="2400" b="1" dirty="0"/>
              <a:t> </a:t>
            </a:r>
            <a:r>
              <a:rPr lang="th-TH" sz="3200" b="1" dirty="0"/>
              <a:t> </a:t>
            </a:r>
          </a:p>
        </p:txBody>
      </p:sp>
      <p:pic>
        <p:nvPicPr>
          <p:cNvPr id="2" name="Picture 2" descr="ว่าง ๆ แบบนี้ มาโพสเพลงกันมั้ย...~~ - Pantip">
            <a:extLst>
              <a:ext uri="{FF2B5EF4-FFF2-40B4-BE49-F238E27FC236}">
                <a16:creationId xmlns:a16="http://schemas.microsoft.com/office/drawing/2014/main" id="{1BB6F56F-6445-473B-A4E8-BA32E9862C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75" y="384664"/>
            <a:ext cx="1468274" cy="14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NE สติ๊กเกอร์ทางการ - บุบบิบ อ้วนน้อยผู้น่ารัก 2 ตัวอย่างภาพเคลื่อนไหว">
            <a:extLst>
              <a:ext uri="{FF2B5EF4-FFF2-40B4-BE49-F238E27FC236}">
                <a16:creationId xmlns:a16="http://schemas.microsoft.com/office/drawing/2014/main" id="{E50C56D7-831D-4481-8736-AD24DCD1A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952" y="5427520"/>
            <a:ext cx="17240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0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วิธีเลือกซื้อผักสด">
            <a:extLst>
              <a:ext uri="{FF2B5EF4-FFF2-40B4-BE49-F238E27FC236}">
                <a16:creationId xmlns:a16="http://schemas.microsoft.com/office/drawing/2014/main" id="{E3E9A1E9-E650-4407-BB58-4C67D9503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79DB99-006C-4D59-882F-E21D7B0B5109}"/>
              </a:ext>
            </a:extLst>
          </p:cNvPr>
          <p:cNvSpPr txBox="1">
            <a:spLocks/>
          </p:cNvSpPr>
          <p:nvPr/>
        </p:nvSpPr>
        <p:spPr>
          <a:xfrm>
            <a:off x="8523231" y="1648517"/>
            <a:ext cx="3445765" cy="199042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 dirty="0" err="1">
                <a:solidFill>
                  <a:srgbClr val="00B050"/>
                </a:solidFill>
              </a:rPr>
              <a:t>ประเภทผัก</a:t>
            </a:r>
            <a:endParaRPr lang="en-US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4B83EA-6EB3-48C6-B9ED-FC980D7AA502}"/>
              </a:ext>
            </a:extLst>
          </p:cNvPr>
          <p:cNvSpPr txBox="1">
            <a:spLocks/>
          </p:cNvSpPr>
          <p:nvPr/>
        </p:nvSpPr>
        <p:spPr>
          <a:xfrm>
            <a:off x="791704" y="428199"/>
            <a:ext cx="10454561" cy="88915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/>
              <a:t>ประเภทผัก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BB2C37-FFB1-4F76-9F20-2F57E9015CEB}"/>
              </a:ext>
            </a:extLst>
          </p:cNvPr>
          <p:cNvSpPr txBox="1">
            <a:spLocks/>
          </p:cNvSpPr>
          <p:nvPr/>
        </p:nvSpPr>
        <p:spPr>
          <a:xfrm>
            <a:off x="791705" y="1660393"/>
            <a:ext cx="7941748" cy="6065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/>
              <a:t>หลักการเลือกซื้ออาหารประเภทผัก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3A5CF5-EC0D-4EE2-977A-94A6E63D2875}"/>
              </a:ext>
            </a:extLst>
          </p:cNvPr>
          <p:cNvSpPr txBox="1">
            <a:spLocks/>
          </p:cNvSpPr>
          <p:nvPr/>
        </p:nvSpPr>
        <p:spPr>
          <a:xfrm>
            <a:off x="791705" y="2610028"/>
            <a:ext cx="7941748" cy="6065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/>
              <a:t>1. เลือกซื้อผักที่สะอาด สด ใหม่ ไม่มีคราบดินหรือคราบสกปรกติด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079F24-A50D-4F5B-A5BB-4431F069416D}"/>
              </a:ext>
            </a:extLst>
          </p:cNvPr>
          <p:cNvSpPr txBox="1">
            <a:spLocks/>
          </p:cNvSpPr>
          <p:nvPr/>
        </p:nvSpPr>
        <p:spPr>
          <a:xfrm>
            <a:off x="791705" y="3559663"/>
            <a:ext cx="7941748" cy="60659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/>
              <a:t>2. เลือกซื้อตามฤดูกาล  จะได้ผักที่มีคุณภาพดี ราคาไม่แพง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F86111-70F8-4CFE-8E86-DBEE1A0F15F9}"/>
              </a:ext>
            </a:extLst>
          </p:cNvPr>
          <p:cNvSpPr txBox="1">
            <a:spLocks/>
          </p:cNvSpPr>
          <p:nvPr/>
        </p:nvSpPr>
        <p:spPr>
          <a:xfrm>
            <a:off x="791705" y="4509298"/>
            <a:ext cx="7941748" cy="606599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/>
              <a:t>3. เลือกซื้อผักสดที่มีรูพรุน หรือมีรอยกัดแทะของหนอนหรือแมลงบ้าง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A34AE7-3F53-4E8B-AD44-BFB7A23BC049}"/>
              </a:ext>
            </a:extLst>
          </p:cNvPr>
          <p:cNvSpPr txBox="1">
            <a:spLocks/>
          </p:cNvSpPr>
          <p:nvPr/>
        </p:nvSpPr>
        <p:spPr>
          <a:xfrm>
            <a:off x="791705" y="5458933"/>
            <a:ext cx="7941748" cy="6065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/>
              <a:t>4. เลือกซื้อผักพื้นบ้าน หรือผักที่ปลูกเองได้ง่ายๆ</a:t>
            </a:r>
          </a:p>
        </p:txBody>
      </p:sp>
      <p:pic>
        <p:nvPicPr>
          <p:cNvPr id="1026" name="Picture 2" descr="ร้านขายผักปลอดสารพิษ : สวนผักดอยหลวง D-Veggie.com">
            <a:extLst>
              <a:ext uri="{FF2B5EF4-FFF2-40B4-BE49-F238E27FC236}">
                <a16:creationId xmlns:a16="http://schemas.microsoft.com/office/drawing/2014/main" id="{3D8F41CD-233B-4330-AC59-DA2A6FB3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63" y="0"/>
            <a:ext cx="3896422" cy="2562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แครอท ผัก วิตามิน - ภาพฟรีบน Pixabay">
            <a:extLst>
              <a:ext uri="{FF2B5EF4-FFF2-40B4-BE49-F238E27FC236}">
                <a16:creationId xmlns:a16="http://schemas.microsoft.com/office/drawing/2014/main" id="{E25BF668-5CE1-4F44-88A3-13BA188F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32" b="89691" l="10000" r="90000">
                        <a14:foregroundMark x1="61923" y1="16495" x2="61923" y2="16495"/>
                        <a14:foregroundMark x1="62692" y1="13402" x2="62692" y2="13402"/>
                        <a14:foregroundMark x1="53462" y1="11856" x2="53462" y2="11856"/>
                        <a14:foregroundMark x1="49615" y1="11856" x2="49615" y2="11856"/>
                        <a14:foregroundMark x1="47308" y1="15979" x2="47308" y2="15979"/>
                        <a14:foregroundMark x1="43846" y1="17010" x2="43846" y2="17010"/>
                        <a14:foregroundMark x1="46923" y1="14433" x2="46923" y2="14433"/>
                        <a14:foregroundMark x1="54615" y1="11340" x2="54615" y2="11340"/>
                        <a14:foregroundMark x1="52308" y1="9794" x2="52308" y2="9794"/>
                        <a14:foregroundMark x1="62692" y1="9794" x2="62692" y2="9794"/>
                        <a14:foregroundMark x1="55385" y1="7732" x2="55385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79" y="-131457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NE ครีเอเทอร์สติ๊กเกอร์ - Boku No Tomato ตัวอย่างภาพเคลื่อนไหว">
            <a:extLst>
              <a:ext uri="{FF2B5EF4-FFF2-40B4-BE49-F238E27FC236}">
                <a16:creationId xmlns:a16="http://schemas.microsoft.com/office/drawing/2014/main" id="{A4596461-3034-4602-86AC-F3A024BD77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15" y="4644799"/>
            <a:ext cx="2740875" cy="22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0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84165B-9423-47EB-8AF0-D4DC9CB6BDF0}"/>
              </a:ext>
            </a:extLst>
          </p:cNvPr>
          <p:cNvSpPr txBox="1">
            <a:spLocks/>
          </p:cNvSpPr>
          <p:nvPr/>
        </p:nvSpPr>
        <p:spPr>
          <a:xfrm>
            <a:off x="791705" y="376538"/>
            <a:ext cx="10940512" cy="8311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/>
              <a:t>การเลือกซื้อผักสด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8BAC9-ED9E-48D6-A232-D0FCDA024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3" t="-51393" r="-3523" b="-51393"/>
          <a:stretch/>
        </p:blipFill>
        <p:spPr>
          <a:xfrm>
            <a:off x="6292407" y="3540508"/>
            <a:ext cx="1828800" cy="1828800"/>
          </a:xfrm>
          <a:prstGeom prst="ellipse">
            <a:avLst/>
          </a:prstGeom>
          <a:solidFill>
            <a:srgbClr val="F2E3D0"/>
          </a:solidFill>
          <a:ln w="38100">
            <a:solidFill>
              <a:srgbClr val="00CC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449F5-0CA5-4830-B912-8ACDBD0176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-28277" r="2962" b="-28277"/>
          <a:stretch/>
        </p:blipFill>
        <p:spPr>
          <a:xfrm>
            <a:off x="9285312" y="1347513"/>
            <a:ext cx="1828800" cy="1828796"/>
          </a:xfrm>
          <a:prstGeom prst="ellipse">
            <a:avLst/>
          </a:prstGeom>
          <a:solidFill>
            <a:srgbClr val="F2E3D0"/>
          </a:solidFill>
          <a:ln w="38100">
            <a:solidFill>
              <a:srgbClr val="114538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8205A-7BD2-49AC-AE49-485F4208C2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9" t="-38804" r="-8009" b="-38804"/>
          <a:stretch/>
        </p:blipFill>
        <p:spPr>
          <a:xfrm>
            <a:off x="6967712" y="1361852"/>
            <a:ext cx="1828800" cy="1828796"/>
          </a:xfrm>
          <a:prstGeom prst="ellipse">
            <a:avLst/>
          </a:prstGeom>
          <a:solidFill>
            <a:srgbClr val="F2E3D0"/>
          </a:solidFill>
          <a:ln w="38100">
            <a:solidFill>
              <a:srgbClr val="00CC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A6C9A5-B68C-41FE-A58F-79F97F0CF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3" t="-47014" r="-6053" b="-47014"/>
          <a:stretch/>
        </p:blipFill>
        <p:spPr>
          <a:xfrm>
            <a:off x="8210415" y="4894518"/>
            <a:ext cx="1828800" cy="1828800"/>
          </a:xfrm>
          <a:prstGeom prst="ellipse">
            <a:avLst/>
          </a:prstGeom>
          <a:solidFill>
            <a:srgbClr val="F2E3D0"/>
          </a:solidFill>
          <a:ln w="38100">
            <a:solidFill>
              <a:srgbClr val="11453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36B8F-E09D-4A10-84D2-C80695A8CF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" t="-20545" r="649" b="-20545"/>
          <a:stretch/>
        </p:blipFill>
        <p:spPr>
          <a:xfrm>
            <a:off x="10039215" y="3540508"/>
            <a:ext cx="1828800" cy="1828798"/>
          </a:xfrm>
          <a:prstGeom prst="ellipse">
            <a:avLst/>
          </a:prstGeom>
          <a:solidFill>
            <a:srgbClr val="F2E3D0"/>
          </a:solidFill>
          <a:ln w="38100">
            <a:solidFill>
              <a:srgbClr val="00CC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94EF59-E676-45EB-8B28-2BF57E8786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t="-23207" r="562" b="-23207"/>
          <a:stretch/>
        </p:blipFill>
        <p:spPr>
          <a:xfrm>
            <a:off x="8165811" y="2938901"/>
            <a:ext cx="1828800" cy="1828800"/>
          </a:xfrm>
          <a:prstGeom prst="ellipse">
            <a:avLst/>
          </a:prstGeom>
          <a:solidFill>
            <a:srgbClr val="F2E3D0"/>
          </a:solidFill>
          <a:ln w="38100">
            <a:solidFill>
              <a:srgbClr val="114538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738BC2C-AF84-47C4-9284-0A8FFC88FCDF}"/>
              </a:ext>
            </a:extLst>
          </p:cNvPr>
          <p:cNvSpPr txBox="1">
            <a:spLocks/>
          </p:cNvSpPr>
          <p:nvPr/>
        </p:nvSpPr>
        <p:spPr>
          <a:xfrm>
            <a:off x="791705" y="1455752"/>
            <a:ext cx="5277000" cy="6065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/>
              <a:t>ผักที่รับประทานผล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EB7A931-49A1-4049-8425-892796914800}"/>
              </a:ext>
            </a:extLst>
          </p:cNvPr>
          <p:cNvSpPr txBox="1">
            <a:spLocks/>
          </p:cNvSpPr>
          <p:nvPr/>
        </p:nvSpPr>
        <p:spPr>
          <a:xfrm>
            <a:off x="791705" y="2310434"/>
            <a:ext cx="5277000" cy="4150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Tx/>
              <a:buChar char="-"/>
            </a:pPr>
            <a:endParaRPr lang="th-TH" sz="2600" b="1" dirty="0"/>
          </a:p>
          <a:p>
            <a:pPr marL="457200" indent="-457200">
              <a:lnSpc>
                <a:spcPct val="100000"/>
              </a:lnSpc>
              <a:buFontTx/>
              <a:buChar char="-"/>
            </a:pPr>
            <a:endParaRPr lang="th-TH" sz="2600" b="1" dirty="0"/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ฟักทอง  -  เลือกลูกที่มีน้ำหนักมาก ผิวเปลือกขรุขระ เนื้อจะแน่น</a:t>
            </a:r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มะนาว   -  เลือกที่มีเปลือกบาง ผิวเรียบไม่เหี่ยว</a:t>
            </a:r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แตงกวา -  เลือกผลที่ค่อนข้างเรียวและผิวยังเป็นสีเขียวอ่อนๆ  สด </a:t>
            </a:r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                 ไม่เหี่ยว</a:t>
            </a:r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มะเขือ   -  เลือกขั้วติดแน่น สีสด น้ำหนักมาก  ไม่เหี่ยว</a:t>
            </a:r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พริก      -  ต้องมีสีสันสวยงาม แดงก็แดงเต็มที่ เขียวก็เป็นเขียว</a:t>
            </a:r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                 ไม่มีสีคล้ำนั่นเอง ผิวหรือเนื้อพริกต้องเต่งตึงไม่เหี่ยว</a:t>
            </a:r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                 ไม่เน่า ไม่ช้ำ และไม่มีกลิ่นเหม็น</a:t>
            </a:r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มะระ    -  ควรเลือกผลที่มีสีเขียวอ่อน อวบ และมีลายห่าง ๆ เพราะจะ</a:t>
            </a:r>
          </a:p>
          <a:p>
            <a:pPr algn="thaiDist">
              <a:lnSpc>
                <a:spcPct val="120000"/>
              </a:lnSpc>
            </a:pPr>
            <a:r>
              <a:rPr lang="th-TH" sz="3100" b="1" dirty="0"/>
              <a:t>                ขมน้อยกว่าผลที่มีสีเขียวเข้มและลายถี่</a:t>
            </a:r>
          </a:p>
          <a:p>
            <a:pPr marL="457200" indent="-457200" algn="thaiDist">
              <a:lnSpc>
                <a:spcPct val="120000"/>
              </a:lnSpc>
              <a:buFontTx/>
              <a:buChar char="-"/>
            </a:pPr>
            <a:endParaRPr lang="th-TH" sz="3200" b="1" dirty="0"/>
          </a:p>
          <a:p>
            <a:pPr marL="457200" indent="-457200">
              <a:buFontTx/>
              <a:buChar char="-"/>
            </a:pP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32966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92A27A-0069-402B-A3F6-DB2657B950D6}"/>
              </a:ext>
            </a:extLst>
          </p:cNvPr>
          <p:cNvSpPr txBox="1">
            <a:spLocks/>
          </p:cNvSpPr>
          <p:nvPr/>
        </p:nvSpPr>
        <p:spPr>
          <a:xfrm>
            <a:off x="866015" y="338280"/>
            <a:ext cx="5934560" cy="6985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/>
              <a:t>ผักที่รับประทานใบ/ลำต้น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38BBC9-336B-4FBE-94C9-6A4A89503658}"/>
              </a:ext>
            </a:extLst>
          </p:cNvPr>
          <p:cNvSpPr txBox="1">
            <a:spLocks/>
          </p:cNvSpPr>
          <p:nvPr/>
        </p:nvSpPr>
        <p:spPr>
          <a:xfrm>
            <a:off x="866015" y="1336451"/>
            <a:ext cx="5934560" cy="49970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Tx/>
              <a:buChar char="-"/>
            </a:pPr>
            <a:endParaRPr lang="th-TH" sz="2600" b="1" dirty="0"/>
          </a:p>
          <a:p>
            <a:pPr algn="thaiDist">
              <a:lnSpc>
                <a:spcPct val="100000"/>
              </a:lnSpc>
            </a:pPr>
            <a:endParaRPr lang="th-TH" sz="2600" b="1" dirty="0"/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rgbClr val="F26EA0"/>
                </a:solidFill>
              </a:rPr>
              <a:t>ผักคะน้า   -  เลือกต้นที่มีสีเขียวสด ไม่เหี่ยว ไม่มีรอยช้ำ ต้นใหญ่ ใบติด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rgbClr val="F26EA0"/>
                </a:solidFill>
              </a:rPr>
              <a:t>                    โคนแน่น 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rgbClr val="7030A0"/>
                </a:solidFill>
              </a:rPr>
              <a:t>ผักบุ้ง       -  ลำต้น จะต้องอวบอ้วน แข็งเล็กน้อย แต่ก็ไม่แข็งจนเกินไป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rgbClr val="7030A0"/>
                </a:solidFill>
              </a:rPr>
              <a:t>                   ไม่อ่อนนิ่ม ใบจะต้องมีสีเขียวสด ไม่ช้ำ ไม่เหี่ยว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chemeClr val="accent6"/>
                </a:solidFill>
              </a:rPr>
              <a:t>กะหล่ำปลี - เลือกหัวที่สีเขียวใส หัวไม่ต้องใหญ่มาก ลักษณะใบห่อสมบูรณ์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chemeClr val="accent6"/>
                </a:solidFill>
              </a:rPr>
              <a:t>                   ไม่มีร่องรอยการกัดแทะของแมลงมากนัก น้ำหนักไม่เบาหรือหนัก 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chemeClr val="accent6"/>
                </a:solidFill>
              </a:rPr>
              <a:t>                   จนเกินไป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rgbClr val="00B0F0"/>
                </a:solidFill>
              </a:rPr>
              <a:t>ผักชี        -  เลือกต้นที่มีรากขนาดใหญ่ ลำต้นแข็งแรง ใบแข็ง สีเขียวสด  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rgbClr val="00B0F0"/>
                </a:solidFill>
              </a:rPr>
              <a:t>                   ไม่มีดอก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</a:rPr>
              <a:t>กวางตุ้ง   -  เลือกต้นที่อวบ ใบและก้านไม่เหี่ยว จับดูก้านและโคนต้นต้องแน่น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</a:rPr>
              <a:t>                   ไม่ยุบตามแรงมือ หากผิวบางจะได้กวางตุ้งที่อ่อนกำลังดี กรอบ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</a:rPr>
              <a:t>                   ไม่มีเสี้ยน สามารถทานได้ทั้งก้าน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rgbClr val="002060"/>
                </a:solidFill>
              </a:rPr>
              <a:t>กะเพรา  -  เลือกใบสด ไม่เหี่ยว ใบขนาดกลาง กลิ่นจะหอมกว่าใบใหญ่ กะเพรา 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rgbClr val="002060"/>
                </a:solidFill>
              </a:rPr>
              <a:t>                  มีทั้งกะเพราขาวใบสีเขียว และกะเพราแดงใบสีเขียวปนม่วง กลิ่น </a:t>
            </a:r>
          </a:p>
          <a:p>
            <a:pPr algn="thaiDist">
              <a:lnSpc>
                <a:spcPct val="100000"/>
              </a:lnSpc>
            </a:pPr>
            <a:r>
              <a:rPr lang="th-TH" sz="2600" b="1" dirty="0">
                <a:solidFill>
                  <a:srgbClr val="002060"/>
                </a:solidFill>
              </a:rPr>
              <a:t>                  ฉุนและเผ็ดร้อนกว่ากะเพราขาว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endParaRPr lang="th-TH" sz="2600" b="1" dirty="0"/>
          </a:p>
          <a:p>
            <a:pPr marL="457200" indent="-457200" algn="thaiDist">
              <a:lnSpc>
                <a:spcPct val="100000"/>
              </a:lnSpc>
              <a:buFontTx/>
              <a:buChar char="-"/>
            </a:pPr>
            <a:endParaRPr lang="th-TH" sz="3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6123C0-5960-4DA7-A33A-4020DC24E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102"/>
          <a:stretch/>
        </p:blipFill>
        <p:spPr>
          <a:xfrm>
            <a:off x="8229335" y="431146"/>
            <a:ext cx="1711544" cy="16399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5EFE7-075B-4950-B4AF-659EEB6C8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17" t="-54619" r="-40051" b="54619"/>
          <a:stretch/>
        </p:blipFill>
        <p:spPr>
          <a:xfrm>
            <a:off x="9465503" y="1659754"/>
            <a:ext cx="1703143" cy="16399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2C6BAD-3272-44A6-A5A3-E2C6BFD24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429"/>
          <a:stretch/>
        </p:blipFill>
        <p:spPr>
          <a:xfrm>
            <a:off x="10071714" y="1132516"/>
            <a:ext cx="1665820" cy="16399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B2CFC5-518E-49D3-9EB4-334CA0ACC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66"/>
          <a:stretch/>
        </p:blipFill>
        <p:spPr>
          <a:xfrm>
            <a:off x="9803362" y="3087101"/>
            <a:ext cx="1703144" cy="16399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56DF4F-7BA5-4476-8907-3C1BF4EF7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17"/>
          <a:stretch/>
        </p:blipFill>
        <p:spPr>
          <a:xfrm>
            <a:off x="7922887" y="3470185"/>
            <a:ext cx="1711545" cy="16399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D49C61-1710-463F-8587-AA2343644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435" y="2086625"/>
            <a:ext cx="1711544" cy="1432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793BCE-62CD-46DD-A792-079538323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49" r="34817"/>
          <a:stretch/>
        </p:blipFill>
        <p:spPr>
          <a:xfrm>
            <a:off x="6869851" y="1879285"/>
            <a:ext cx="1703144" cy="1639966"/>
          </a:xfrm>
          <a:prstGeom prst="rect">
            <a:avLst/>
          </a:prstGeom>
        </p:spPr>
      </p:pic>
      <p:pic>
        <p:nvPicPr>
          <p:cNvPr id="2050" name="Picture 2" descr="ผัก png | PNGEgg">
            <a:extLst>
              <a:ext uri="{FF2B5EF4-FFF2-40B4-BE49-F238E27FC236}">
                <a16:creationId xmlns:a16="http://schemas.microsoft.com/office/drawing/2014/main" id="{F6B34223-E962-4C14-B8C3-EF0AD89C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1061" l="0" r="98889">
                        <a14:foregroundMark x1="7333" y1="83788" x2="7333" y2="83788"/>
                        <a14:foregroundMark x1="8778" y1="91061" x2="8778" y2="91061"/>
                        <a14:foregroundMark x1="14556" y1="89545" x2="14556" y2="89545"/>
                        <a14:foregroundMark x1="5222" y1="86212" x2="5222" y2="86212"/>
                        <a14:foregroundMark x1="4111" y1="43939" x2="4111" y2="43939"/>
                        <a14:foregroundMark x1="222" y1="42424" x2="222" y2="42424"/>
                        <a14:foregroundMark x1="90556" y1="72879" x2="90556" y2="72879"/>
                        <a14:foregroundMark x1="65333" y1="60152" x2="65333" y2="60152"/>
                        <a14:foregroundMark x1="95556" y1="73939" x2="95556" y2="73939"/>
                        <a14:foregroundMark x1="98889" y1="73485" x2="98889" y2="73485"/>
                        <a14:foregroundMark x1="92000" y1="6667" x2="92000" y2="6667"/>
                        <a14:foregroundMark x1="87667" y1="6667" x2="87667" y2="6667"/>
                        <a14:foregroundMark x1="18556" y1="35606" x2="18556" y2="35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165" y="5011997"/>
            <a:ext cx="2373337" cy="174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102FE0-92FB-4118-8F4E-0AE4AA489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660" y="5047224"/>
            <a:ext cx="2371550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8CCFE6-2BD6-46A7-B08E-D65B382256A1}"/>
              </a:ext>
            </a:extLst>
          </p:cNvPr>
          <p:cNvSpPr txBox="1">
            <a:spLocks/>
          </p:cNvSpPr>
          <p:nvPr/>
        </p:nvSpPr>
        <p:spPr>
          <a:xfrm>
            <a:off x="0" y="338280"/>
            <a:ext cx="12191999" cy="698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002060"/>
                </a:solidFill>
              </a:rPr>
              <a:t>          ผักที่รับประทานหัว/ราก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36830E-1EE9-497F-B16C-6599934D1528}"/>
              </a:ext>
            </a:extLst>
          </p:cNvPr>
          <p:cNvSpPr/>
          <p:nvPr/>
        </p:nvSpPr>
        <p:spPr>
          <a:xfrm>
            <a:off x="4170957" y="2617802"/>
            <a:ext cx="1788366" cy="178836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36D8E3-00F1-4006-A3E9-496B7F5DB346}"/>
              </a:ext>
            </a:extLst>
          </p:cNvPr>
          <p:cNvSpPr/>
          <p:nvPr/>
        </p:nvSpPr>
        <p:spPr>
          <a:xfrm>
            <a:off x="1020893" y="4666811"/>
            <a:ext cx="1788366" cy="178836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EC8601-7CF3-46FA-9F5F-0A0DC326AEC1}"/>
              </a:ext>
            </a:extLst>
          </p:cNvPr>
          <p:cNvSpPr/>
          <p:nvPr/>
        </p:nvSpPr>
        <p:spPr>
          <a:xfrm>
            <a:off x="2377985" y="1098862"/>
            <a:ext cx="1788366" cy="178836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B37C3C-119A-4B88-91F0-D98101B09BFE}"/>
              </a:ext>
            </a:extLst>
          </p:cNvPr>
          <p:cNvSpPr/>
          <p:nvPr/>
        </p:nvSpPr>
        <p:spPr>
          <a:xfrm>
            <a:off x="2207770" y="3060807"/>
            <a:ext cx="1788366" cy="178836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D43809-1FE6-4829-A3A2-F73BD550E18F}"/>
              </a:ext>
            </a:extLst>
          </p:cNvPr>
          <p:cNvSpPr/>
          <p:nvPr/>
        </p:nvSpPr>
        <p:spPr>
          <a:xfrm>
            <a:off x="327328" y="2427881"/>
            <a:ext cx="1788366" cy="178836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795E5D-066D-4A14-B683-48708A9031EB}"/>
              </a:ext>
            </a:extLst>
          </p:cNvPr>
          <p:cNvSpPr txBox="1">
            <a:spLocks/>
          </p:cNvSpPr>
          <p:nvPr/>
        </p:nvSpPr>
        <p:spPr>
          <a:xfrm>
            <a:off x="6193621" y="1268959"/>
            <a:ext cx="5749560" cy="5337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rgbClr val="002060"/>
                </a:solidFill>
              </a:rPr>
              <a:t>หอมหัวใหญ่ -  ควรเลือกหัวหอมที่เปลือกแห้งและบาง ไม่ลีบฝ่อ ไม่มีรอยบุบ รอยเน่า 	  	หรือจุดราสีดำ และเมื่อซื้อมาแล้ว ให้เก็บหอมในตะกร้าที่อากาศถ่ายเทได้ 	 	เพื่อป้องกันไม่ให้เกิดเชื้อราในหัวหอม</a:t>
            </a: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</a:rPr>
              <a:t>หอมแดง   - ควรเลือกซื้อหอมแดงที่แห้งสนิท ไม่ฝ่อ หัวมีสีสดใส เป็นมัน มีหัวเดี่ยว 	หรือหัวยังไม่แยกออก มีขนาดที่ไม่เล็กหรือใหญ่เกินไป ไม่มีเชื้อราขึ้น </a:t>
            </a: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</a:rPr>
              <a:t>	ใบต้องแห้ง รากไม่เน่าซึ่งจะบ่งบอกว่าเก็บได้นาน</a:t>
            </a: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rgbClr val="C00000"/>
                </a:solidFill>
              </a:rPr>
              <a:t>ขิง           -  เลือกแง่งที่ดูอิ่มน้ำและหนัก เปลือกของแง่งขิงควรจะเต่งตึงมีตุ่มตามผิว	น้อยที่สุดเท่าที่จะหาได้ เพราะจะทำให้ปอกเปลือกได้ง่ายกว่า</a:t>
            </a: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rgbClr val="7030A0"/>
                </a:solidFill>
              </a:rPr>
              <a:t>หัวไชเท้า   -  เลือกหัวที่ไม่งอ  ผิวเรียบ ถือแล้วรู้สึกมีน้ำหนัก แน่นมือ ควรจะเลือกขนาด	เล็กถึงกลางเพราะเนื้อจะแน่นและละเอียดกว่า </a:t>
            </a: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rgbClr val="FF00FF"/>
                </a:solidFill>
              </a:rPr>
              <a:t>มันฝรั่ง     -  ควรเลือกมันฝรั่งที่มีหัวกลมมน ผิวสวย เนื้อแน่น ผิวเป็นสีเหลือง ทองไม่มี	รากงอกออกมาหรือเปลือกมีการเปลี่ยนสีมีรอยแผลเน่าเป็นสีดำเขียวหรือเนื้อนิ่ม</a:t>
            </a: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chemeClr val="accent2">
                    <a:lumMod val="75000"/>
                  </a:schemeClr>
                </a:solidFill>
              </a:rPr>
              <a:t>แครอท       -  เลือกซื้อหัวที่มีสีสม่ำเสมอ ผิวเรียบเป็นเงา เนื้อแข็ง ไม่เหี่ยวหรือนิ่ม ขนาดกลางๆ 	จะดีที่สุดเพราะจะมีเส้นใยน้อย</a:t>
            </a:r>
            <a:endParaRPr lang="th-TH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9E452A-608B-4097-BD5C-740841865C90}"/>
              </a:ext>
            </a:extLst>
          </p:cNvPr>
          <p:cNvSpPr/>
          <p:nvPr/>
        </p:nvSpPr>
        <p:spPr>
          <a:xfrm>
            <a:off x="3375985" y="4753327"/>
            <a:ext cx="1788366" cy="1788366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B9E6C9-475D-406C-AD71-0EE2310D4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3817" y="100782"/>
            <a:ext cx="1702435" cy="1251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9CF3FF-4407-4B44-962C-C2E6D88B1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4621" y="7704"/>
            <a:ext cx="1879193" cy="1381617"/>
          </a:xfrm>
          <a:prstGeom prst="rect">
            <a:avLst/>
          </a:prstGeom>
        </p:spPr>
      </p:pic>
      <p:pic>
        <p:nvPicPr>
          <p:cNvPr id="2050" name="Picture 2" descr="AF002811_03 | Bareo-Isyss รับออกแบบตกแต่งภายใน รับเหมาออกแบบภายใน  ตกแต่งภายใน ออกแบบภายใน Interior design Thailand">
            <a:extLst>
              <a:ext uri="{FF2B5EF4-FFF2-40B4-BE49-F238E27FC236}">
                <a16:creationId xmlns:a16="http://schemas.microsoft.com/office/drawing/2014/main" id="{DEFBBAA9-D101-4FB5-BBAE-883D8F377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80" y="100781"/>
            <a:ext cx="1230480" cy="116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3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209AD6-0824-4E83-9C1D-3A6A82B3005A}"/>
              </a:ext>
            </a:extLst>
          </p:cNvPr>
          <p:cNvSpPr txBox="1">
            <a:spLocks/>
          </p:cNvSpPr>
          <p:nvPr/>
        </p:nvSpPr>
        <p:spPr>
          <a:xfrm>
            <a:off x="0" y="338280"/>
            <a:ext cx="12191999" cy="698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002060"/>
                </a:solidFill>
              </a:rPr>
              <a:t>           ผักที่รับประทานดอก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32805-10B7-4F80-B21F-C0E9DFE3A5A3}"/>
              </a:ext>
            </a:extLst>
          </p:cNvPr>
          <p:cNvSpPr/>
          <p:nvPr/>
        </p:nvSpPr>
        <p:spPr>
          <a:xfrm>
            <a:off x="1017037" y="1383033"/>
            <a:ext cx="1558212" cy="155821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9FADFD-34EF-48C4-9417-135584EF2A4E}"/>
              </a:ext>
            </a:extLst>
          </p:cNvPr>
          <p:cNvSpPr/>
          <p:nvPr/>
        </p:nvSpPr>
        <p:spPr>
          <a:xfrm>
            <a:off x="2715208" y="2444621"/>
            <a:ext cx="1558212" cy="155821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1920AB-E1E9-4906-A3ED-37BBBDFD4E52}"/>
              </a:ext>
            </a:extLst>
          </p:cNvPr>
          <p:cNvSpPr/>
          <p:nvPr/>
        </p:nvSpPr>
        <p:spPr>
          <a:xfrm>
            <a:off x="1020147" y="3304592"/>
            <a:ext cx="1558212" cy="155821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F75036-5CB2-4B0D-B520-7B8813A2B27A}"/>
              </a:ext>
            </a:extLst>
          </p:cNvPr>
          <p:cNvSpPr/>
          <p:nvPr/>
        </p:nvSpPr>
        <p:spPr>
          <a:xfrm>
            <a:off x="2715208" y="4360506"/>
            <a:ext cx="1558212" cy="155821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58573F-9FF3-4E6A-A54F-0E44CAB3D1CB}"/>
              </a:ext>
            </a:extLst>
          </p:cNvPr>
          <p:cNvSpPr/>
          <p:nvPr/>
        </p:nvSpPr>
        <p:spPr>
          <a:xfrm>
            <a:off x="4410269" y="3545633"/>
            <a:ext cx="1558212" cy="155821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B4DEF8C-47B9-41DE-8EE3-80A3163B3330}"/>
              </a:ext>
            </a:extLst>
          </p:cNvPr>
          <p:cNvSpPr txBox="1">
            <a:spLocks/>
          </p:cNvSpPr>
          <p:nvPr/>
        </p:nvSpPr>
        <p:spPr>
          <a:xfrm>
            <a:off x="6223521" y="1675449"/>
            <a:ext cx="5702402" cy="447342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rgbClr val="00B050"/>
                </a:solidFill>
              </a:rPr>
              <a:t>ดอกขจร/สลิด - เลือกดอกที่มีกลีบดอกแข็ง มีสีเหลืองอมเขียว กลีบเลี้ยงสีเขียวสด </a:t>
            </a:r>
            <a:endParaRPr lang="th-TH" sz="2400" b="1" dirty="0">
              <a:solidFill>
                <a:srgbClr val="00B050"/>
              </a:solidFill>
            </a:endParaRP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rgbClr val="FF0000"/>
                </a:solidFill>
              </a:rPr>
              <a:t>ดอกโสน          -  เลือกดอกโสนที่สด ไม่เหี่ยวและช้ำ หรือมีกลีบเน่าให้น้อยที่สุด</a:t>
            </a: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rgbClr val="7030A0"/>
                </a:solidFill>
              </a:rPr>
              <a:t>ดอกแค            -  ควรเลือกดอกแคที่กำลังตูมใกล้จะบาน เลือกที่มีใบสด ก่อนนำไป	   	     ปรุงอาหารควรดึงเกสรออกเพราะเกสรมีรสขม </a:t>
            </a: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chemeClr val="accent1"/>
                </a:solidFill>
              </a:rPr>
              <a:t>กะหล่ำดอก     -  เลือกดอกเนื้อแน่น น้ำหนักมาก ใบหุ้มตรงโคนดอกสดมีสีเขียว 	 	     ดอกมีสีขาวไม่ช้ำ จับดูแล้วก้านและดอกไม่อ่อนปวกเปียก หากมี		     จุดสีน้ำตาลหรือเทาแสดงว่าขึ้นรา </a:t>
            </a:r>
          </a:p>
          <a:p>
            <a:pPr algn="thaiDist">
              <a:lnSpc>
                <a:spcPct val="150000"/>
              </a:lnSpc>
            </a:pPr>
            <a:r>
              <a:rPr lang="th-TH" sz="2000" b="1" dirty="0">
                <a:solidFill>
                  <a:srgbClr val="C00000"/>
                </a:solidFill>
              </a:rPr>
              <a:t>ดอกกุยช่าย     -  เลือกกุยช่ายที่มีใบสีเขียวและดูสดใหม่ มีดอกกุยช่ายเล็ก ๆ ที่ยังตูม	  	     อยู่บริเวณปลายใบ หากดอกกุยช่ายบานแล้วแสดงว่าแก่เกินไป </a:t>
            </a:r>
            <a:endParaRPr lang="th-TH" sz="24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AF6425-1605-4A60-999B-0EEA0F045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08" y="5712374"/>
            <a:ext cx="1558212" cy="1145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1E783-7835-4774-99D2-04DA4DEE3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120" y="5712374"/>
            <a:ext cx="1558212" cy="1145626"/>
          </a:xfrm>
          <a:prstGeom prst="rect">
            <a:avLst/>
          </a:prstGeom>
        </p:spPr>
      </p:pic>
      <p:pic>
        <p:nvPicPr>
          <p:cNvPr id="1026" name="Picture 2" descr="AF002811_03 | Bareo-Isyss รับออกแบบตกแต่งภายใน รับเหมาออกแบบภายใน  ตกแต่งภายใน ออกแบบภายใน Interior design Thailand">
            <a:extLst>
              <a:ext uri="{FF2B5EF4-FFF2-40B4-BE49-F238E27FC236}">
                <a16:creationId xmlns:a16="http://schemas.microsoft.com/office/drawing/2014/main" id="{E6FF3C0B-A21D-492D-9131-B1CC8A6430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752" y="0"/>
            <a:ext cx="1691171" cy="16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8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013169-132C-42B3-A789-E95A77FB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6581"/>
            <a:ext cx="11353800" cy="76738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      การเลือกซื้ออาหารแห้ง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F180A-2348-4193-906F-D3E1965F07D1}"/>
              </a:ext>
            </a:extLst>
          </p:cNvPr>
          <p:cNvSpPr txBox="1"/>
          <p:nvPr/>
        </p:nvSpPr>
        <p:spPr>
          <a:xfrm>
            <a:off x="838200" y="1405980"/>
            <a:ext cx="1051560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7200" algn="thaiDist"/>
            <a:r>
              <a:rPr lang="th-TH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อาหารแห้ง</a:t>
            </a:r>
            <a:r>
              <a:rPr lang="th-TH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  </a:t>
            </a:r>
            <a:r>
              <a:rPr lang="th-TH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คืออาหารที่ผ่านกระบวนการอบหรือตากแห้ง เพื่อให้ส่วนที่เป็นน้ำถูกกำจัดออกไป เช่น ผัก ผลไม้แห้ง เห็ดหอมแห้ง กุ้งแห้ง ถั่วลิสง หอม กระเทียม และอื่นๆ อีกมากมาย อาหารแห้ง ที่เราซื้อมาปรุงเป็นอาหารนั้นเป็นอีกหนึ่งประเภทของอาหารที่สามารถเก็บไว้ ได้นาน ไม่เสีย หรือบูดง่ายๆ </a:t>
            </a:r>
            <a:endParaRPr lang="th-TH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FBBC7-2CB9-49FD-A34B-8CDC7A6C9488}"/>
              </a:ext>
            </a:extLst>
          </p:cNvPr>
          <p:cNvSpPr txBox="1"/>
          <p:nvPr/>
        </p:nvSpPr>
        <p:spPr>
          <a:xfrm>
            <a:off x="838200" y="3095619"/>
            <a:ext cx="6097424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การเลือกซื้ออาหารแห้งควรเลือก  </a:t>
            </a:r>
            <a:r>
              <a:rPr lang="th-TH" sz="2800" b="0" i="0" dirty="0">
                <a:solidFill>
                  <a:srgbClr val="333333"/>
                </a:solidFill>
                <a:effectLst/>
                <a:cs typeface="Angsana New" panose="02020603050405020304" pitchFamily="18" charset="-34"/>
              </a:rPr>
              <a:t>ดังนี้</a:t>
            </a:r>
            <a:endParaRPr lang="th-T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A93C3-51D4-401A-9C4B-68A358E41D9C}"/>
              </a:ext>
            </a:extLst>
          </p:cNvPr>
          <p:cNvSpPr txBox="1"/>
          <p:nvPr/>
        </p:nvSpPr>
        <p:spPr>
          <a:xfrm>
            <a:off x="838200" y="3923483"/>
            <a:ext cx="1051560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1. ต้องเลือกซื้ออาหารแห้งที่สะอาดไม่อับชื้น ไม่มีกลิ่นเหม็นหืน เปลือกแห้งสนิท เมล็ดสมบูรณ์ เนื้อแน่น      ไม่ลีบ ไม่ฝ่อ ไม่แตกหัก และเก็บในภาชนะที่สะอาด มีฝาปิดมิดชิด และที่สำคัญต้องไม่มีเชื้อรา สีไม่เข้ม ผิดปกติหรือเป็นสีดำ เพราะอาจมีเชื้อรา</a:t>
            </a:r>
            <a:endParaRPr lang="th-TH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68135-A61B-4B2E-AA24-02307ECD6965}"/>
              </a:ext>
            </a:extLst>
          </p:cNvPr>
          <p:cNvSpPr txBox="1"/>
          <p:nvPr/>
        </p:nvSpPr>
        <p:spPr>
          <a:xfrm>
            <a:off x="838200" y="5608978"/>
            <a:ext cx="105156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b="0" i="0" dirty="0">
                <a:solidFill>
                  <a:srgbClr val="333333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ไม่ซื้ออาหารแห้งในปริมาณมากเพราะหากใช้ไม่หมดอาจเกิดเชื้อราได้</a:t>
            </a:r>
            <a:endParaRPr lang="th-TH" dirty="0"/>
          </a:p>
        </p:txBody>
      </p:sp>
      <p:pic>
        <p:nvPicPr>
          <p:cNvPr id="2050" name="Picture 2" descr="กระเช้าของขวัญอาหาร, การเคลื่อนไหว, อาหาร png - png กระเช้าของขวัญอาหาร,  การเคลื่อนไหว, อาหาร icon vector">
            <a:extLst>
              <a:ext uri="{FF2B5EF4-FFF2-40B4-BE49-F238E27FC236}">
                <a16:creationId xmlns:a16="http://schemas.microsoft.com/office/drawing/2014/main" id="{203BDC7A-3D7B-4B0E-93DA-BEF7F435F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8" b="90000" l="10000" r="90000">
                        <a14:foregroundMark x1="55333" y1="28966" x2="55333" y2="28966"/>
                        <a14:foregroundMark x1="55000" y1="25690" x2="55000" y2="25690"/>
                        <a14:foregroundMark x1="53889" y1="23621" x2="53889" y2="23621"/>
                        <a14:foregroundMark x1="52556" y1="22414" x2="52556" y2="22414"/>
                        <a14:foregroundMark x1="45333" y1="16207" x2="45333" y2="16207"/>
                        <a14:foregroundMark x1="41111" y1="17759" x2="41111" y2="17759"/>
                        <a14:foregroundMark x1="42667" y1="16379" x2="42667" y2="16379"/>
                        <a14:foregroundMark x1="40667" y1="17069" x2="40667" y2="17069"/>
                        <a14:foregroundMark x1="24222" y1="27414" x2="24556" y2="27241"/>
                        <a14:foregroundMark x1="25778" y1="26207" x2="25778" y2="26207"/>
                        <a14:foregroundMark x1="26000" y1="24483" x2="26000" y2="24483"/>
                        <a14:foregroundMark x1="23333" y1="32931" x2="23333" y2="32931"/>
                        <a14:foregroundMark x1="24333" y1="30345" x2="24333" y2="30345"/>
                        <a14:foregroundMark x1="23667" y1="29138" x2="23667" y2="29138"/>
                        <a14:foregroundMark x1="30778" y1="9138" x2="31111" y2="9828"/>
                        <a14:foregroundMark x1="29333" y1="10000" x2="29333" y2="10000"/>
                        <a14:foregroundMark x1="37444" y1="4828" x2="37444" y2="4828"/>
                        <a14:foregroundMark x1="38778" y1="5000" x2="38778" y2="5000"/>
                        <a14:foregroundMark x1="42444" y1="5517" x2="42444" y2="5517"/>
                        <a14:foregroundMark x1="46667" y1="18621" x2="46667" y2="18621"/>
                        <a14:foregroundMark x1="47778" y1="18621" x2="47778" y2="18621"/>
                        <a14:foregroundMark x1="44556" y1="15000" x2="44556" y2="15000"/>
                        <a14:foregroundMark x1="48556" y1="18621" x2="48556" y2="18621"/>
                        <a14:foregroundMark x1="47444" y1="17586" x2="47444" y2="17586"/>
                        <a14:foregroundMark x1="46444" y1="17241" x2="46444" y2="17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8" r="20373" b="6146"/>
          <a:stretch/>
        </p:blipFill>
        <p:spPr bwMode="auto">
          <a:xfrm>
            <a:off x="10515600" y="32984"/>
            <a:ext cx="1460957" cy="147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AC00F0-E5BB-4720-BBA6-15697C3DD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746" y="2790975"/>
            <a:ext cx="905755" cy="917077"/>
          </a:xfrm>
          <a:prstGeom prst="rect">
            <a:avLst/>
          </a:prstGeom>
        </p:spPr>
      </p:pic>
      <p:pic>
        <p:nvPicPr>
          <p:cNvPr id="2052" name="Picture 4" descr="LINE ครีเอเทอร์สติ๊กเกอร์ - Owlie the Sweet Owl ตัวอย่างภาพเคลื่อนไหว">
            <a:extLst>
              <a:ext uri="{FF2B5EF4-FFF2-40B4-BE49-F238E27FC236}">
                <a16:creationId xmlns:a16="http://schemas.microsoft.com/office/drawing/2014/main" id="{D3256959-E84F-4457-89E4-5E00DC2A7B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907" y="-86731"/>
            <a:ext cx="1708161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96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58EF97-66CC-4823-ACE5-34783011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6581"/>
            <a:ext cx="11353800" cy="76738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       การเลือกซื้ออาหารแห้ง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BBEEF-8F05-42F6-80CE-D021EFD6DE3C}"/>
              </a:ext>
            </a:extLst>
          </p:cNvPr>
          <p:cNvSpPr txBox="1"/>
          <p:nvPr/>
        </p:nvSpPr>
        <p:spPr>
          <a:xfrm>
            <a:off x="838199" y="1424386"/>
            <a:ext cx="1051559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th-TH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3. เลือกซื้ออาหารแห้งที่มีสีใกล้เคียงกับสีธรรมชาติของอาหารชนิดนั้นๆ</a:t>
            </a:r>
            <a:endParaRPr lang="th-TH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C16F0-BB90-48AE-86DE-257BF21ADD63}"/>
              </a:ext>
            </a:extLst>
          </p:cNvPr>
          <p:cNvSpPr txBox="1"/>
          <p:nvPr/>
        </p:nvSpPr>
        <p:spPr>
          <a:xfrm>
            <a:off x="838197" y="2248023"/>
            <a:ext cx="105156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th-TH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4. ไม่ซื้ออาหารแห้งที่มีกลิ่นหืนโดยควรเลือกอาหารแห้งที่มีลักษณะสีที่สดใหม่ไม่แตกหัก</a:t>
            </a:r>
            <a:endParaRPr lang="th-TH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64169F-A1E8-4CF8-93EF-DDED44CF60A5}"/>
              </a:ext>
            </a:extLst>
          </p:cNvPr>
          <p:cNvSpPr txBox="1"/>
          <p:nvPr/>
        </p:nvSpPr>
        <p:spPr>
          <a:xfrm>
            <a:off x="838197" y="3070696"/>
            <a:ext cx="105156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th-TH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5. ตรวจดูฉลากโภชนาการและวันหมดอายุ</a:t>
            </a:r>
            <a:endParaRPr lang="th-TH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C56862-463A-4EC5-A4CE-A94358BD779C}"/>
              </a:ext>
            </a:extLst>
          </p:cNvPr>
          <p:cNvSpPr txBox="1"/>
          <p:nvPr/>
        </p:nvSpPr>
        <p:spPr>
          <a:xfrm>
            <a:off x="838197" y="3893369"/>
            <a:ext cx="105156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b="0" i="0" dirty="0">
                <a:solidFill>
                  <a:srgbClr val="000000"/>
                </a:solidFill>
                <a:effectLst/>
                <a:latin typeface="Lucida Grande"/>
                <a:cs typeface="+mj-cs"/>
              </a:rPr>
              <a:t>6. อาหารกระป๋อง หรือของแห้งที่บรรจุขวดจะต้องดูที่ภาชนะบรรจุว่ามีรอยรั่วบุบเป็นสนิมหรือไม่ และก่อนซื้อต้องอ่านฉลากให้ละเอียด</a:t>
            </a:r>
            <a:endParaRPr lang="th-TH" dirty="0">
              <a:cs typeface="+mj-cs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529A6E25-3545-4AA8-A16D-7780A13F9255}"/>
              </a:ext>
            </a:extLst>
          </p:cNvPr>
          <p:cNvSpPr/>
          <p:nvPr/>
        </p:nvSpPr>
        <p:spPr>
          <a:xfrm>
            <a:off x="1179819" y="5340241"/>
            <a:ext cx="1343608" cy="1343608"/>
          </a:xfrm>
          <a:prstGeom prst="heptagon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D19CBDA3-0028-4D89-B164-31F64D0A6615}"/>
              </a:ext>
            </a:extLst>
          </p:cNvPr>
          <p:cNvSpPr/>
          <p:nvPr/>
        </p:nvSpPr>
        <p:spPr>
          <a:xfrm>
            <a:off x="4446303" y="5340241"/>
            <a:ext cx="1343608" cy="1343608"/>
          </a:xfrm>
          <a:prstGeom prst="heptagon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008A62C6-08A4-4534-AD66-685B4E837CA0}"/>
              </a:ext>
            </a:extLst>
          </p:cNvPr>
          <p:cNvSpPr/>
          <p:nvPr/>
        </p:nvSpPr>
        <p:spPr>
          <a:xfrm rot="19903350">
            <a:off x="2782536" y="4919718"/>
            <a:ext cx="1343608" cy="1343608"/>
          </a:xfrm>
          <a:prstGeom prst="heptagon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72AE96FC-D387-4D3B-B894-3B014D5FF213}"/>
              </a:ext>
            </a:extLst>
          </p:cNvPr>
          <p:cNvSpPr/>
          <p:nvPr/>
        </p:nvSpPr>
        <p:spPr>
          <a:xfrm rot="1449498">
            <a:off x="6165871" y="4941706"/>
            <a:ext cx="1343608" cy="1343608"/>
          </a:xfrm>
          <a:prstGeom prst="heptagon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B9D524AD-2802-4DF5-A9E9-9C24668140DB}"/>
              </a:ext>
            </a:extLst>
          </p:cNvPr>
          <p:cNvSpPr/>
          <p:nvPr/>
        </p:nvSpPr>
        <p:spPr>
          <a:xfrm>
            <a:off x="7885436" y="5340241"/>
            <a:ext cx="1343608" cy="1343608"/>
          </a:xfrm>
          <a:prstGeom prst="heptagon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62BBE0B0-834E-4385-8C02-FCDC5D9CF7E8}"/>
              </a:ext>
            </a:extLst>
          </p:cNvPr>
          <p:cNvSpPr/>
          <p:nvPr/>
        </p:nvSpPr>
        <p:spPr>
          <a:xfrm rot="1423546">
            <a:off x="9524642" y="4944283"/>
            <a:ext cx="1343608" cy="1343608"/>
          </a:xfrm>
          <a:prstGeom prst="heptagon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74" name="Picture 2" descr="Owie the Owl Animated | สัตว์, นก">
            <a:extLst>
              <a:ext uri="{FF2B5EF4-FFF2-40B4-BE49-F238E27FC236}">
                <a16:creationId xmlns:a16="http://schemas.microsoft.com/office/drawing/2014/main" id="{E038FD16-BDD8-475C-AADA-8D0F8AC0B4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43" y="-185801"/>
            <a:ext cx="2435857" cy="228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ครีเอเทอร์สติ๊กเกอร์ - Owlie the Sweet Owl ตัวอย่างภาพเคลื่อนไหว">
            <a:extLst>
              <a:ext uri="{FF2B5EF4-FFF2-40B4-BE49-F238E27FC236}">
                <a16:creationId xmlns:a16="http://schemas.microsoft.com/office/drawing/2014/main" id="{C1977C64-4DFA-4315-BDFB-C5CD6DA3B7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908" y="91044"/>
            <a:ext cx="1411138" cy="114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9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C12E79-1974-4C9F-A93E-E1156EBF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3119"/>
            <a:ext cx="11949866" cy="76738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       การเลือกซื้ออาหารแห้ง</a:t>
            </a:r>
          </a:p>
        </p:txBody>
      </p:sp>
      <p:sp>
        <p:nvSpPr>
          <p:cNvPr id="5" name="Octagon 4">
            <a:extLst>
              <a:ext uri="{FF2B5EF4-FFF2-40B4-BE49-F238E27FC236}">
                <a16:creationId xmlns:a16="http://schemas.microsoft.com/office/drawing/2014/main" id="{BFB02280-9164-4A31-98ED-6282C6893ABC}"/>
              </a:ext>
            </a:extLst>
          </p:cNvPr>
          <p:cNvSpPr/>
          <p:nvPr/>
        </p:nvSpPr>
        <p:spPr>
          <a:xfrm>
            <a:off x="838200" y="2324093"/>
            <a:ext cx="1512606" cy="1512606"/>
          </a:xfrm>
          <a:prstGeom prst="octagon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Octagon 5">
            <a:extLst>
              <a:ext uri="{FF2B5EF4-FFF2-40B4-BE49-F238E27FC236}">
                <a16:creationId xmlns:a16="http://schemas.microsoft.com/office/drawing/2014/main" id="{B980A853-8716-4E94-82D0-D37B967AC935}"/>
              </a:ext>
            </a:extLst>
          </p:cNvPr>
          <p:cNvSpPr/>
          <p:nvPr/>
        </p:nvSpPr>
        <p:spPr>
          <a:xfrm>
            <a:off x="1933831" y="1218702"/>
            <a:ext cx="1512606" cy="1512606"/>
          </a:xfrm>
          <a:prstGeom prst="octagon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ctagon 6">
            <a:extLst>
              <a:ext uri="{FF2B5EF4-FFF2-40B4-BE49-F238E27FC236}">
                <a16:creationId xmlns:a16="http://schemas.microsoft.com/office/drawing/2014/main" id="{7B1F01FE-DFD7-4F37-8035-2B7314E1B373}"/>
              </a:ext>
            </a:extLst>
          </p:cNvPr>
          <p:cNvSpPr/>
          <p:nvPr/>
        </p:nvSpPr>
        <p:spPr>
          <a:xfrm>
            <a:off x="4134424" y="3420153"/>
            <a:ext cx="1512606" cy="1512606"/>
          </a:xfrm>
          <a:prstGeom prst="octagon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ctagon 7">
            <a:extLst>
              <a:ext uri="{FF2B5EF4-FFF2-40B4-BE49-F238E27FC236}">
                <a16:creationId xmlns:a16="http://schemas.microsoft.com/office/drawing/2014/main" id="{E4F46198-B6E2-415A-B88E-5EE64F180CA5}"/>
              </a:ext>
            </a:extLst>
          </p:cNvPr>
          <p:cNvSpPr/>
          <p:nvPr/>
        </p:nvSpPr>
        <p:spPr>
          <a:xfrm>
            <a:off x="3029462" y="2324093"/>
            <a:ext cx="1512606" cy="1512606"/>
          </a:xfrm>
          <a:prstGeom prst="octagon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96B0F7DF-2595-4D80-A344-31612DA4972D}"/>
              </a:ext>
            </a:extLst>
          </p:cNvPr>
          <p:cNvSpPr/>
          <p:nvPr/>
        </p:nvSpPr>
        <p:spPr>
          <a:xfrm>
            <a:off x="3030247" y="4536445"/>
            <a:ext cx="1512606" cy="1512606"/>
          </a:xfrm>
          <a:prstGeom prst="octagon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FDE1D2BC-0841-4513-BC8A-907556E6FE90}"/>
              </a:ext>
            </a:extLst>
          </p:cNvPr>
          <p:cNvSpPr/>
          <p:nvPr/>
        </p:nvSpPr>
        <p:spPr>
          <a:xfrm>
            <a:off x="1933831" y="3429484"/>
            <a:ext cx="1512606" cy="1512606"/>
          </a:xfrm>
          <a:prstGeom prst="octagon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89F57-DEF0-4F41-B78D-9D0D0CB3ECB9}"/>
              </a:ext>
            </a:extLst>
          </p:cNvPr>
          <p:cNvSpPr txBox="1"/>
          <p:nvPr/>
        </p:nvSpPr>
        <p:spPr>
          <a:xfrm>
            <a:off x="5852312" y="1491793"/>
            <a:ext cx="609755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effectLst/>
                <a:cs typeface="+mj-cs"/>
              </a:rPr>
              <a:t>ข้าวสาร </a:t>
            </a:r>
            <a:r>
              <a:rPr lang="th-TH" sz="2400" dirty="0">
                <a:effectLst/>
                <a:cs typeface="+mj-cs"/>
              </a:rPr>
              <a:t>เลือกที่สะอาด ไม่มีตัวมอด ไม่มีเศษสิ่งสกปรกเจือปน ถ้าเป็นข้าวกล้องหรือข้าวซ้อมมือจะได้คุณค่าทางอาหารมากกว่าข้าวขาว เพราะไม่ผ่านการขัดสี ไม่สูญเสียวิตามิน</a:t>
            </a:r>
            <a:endParaRPr lang="th-TH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17EB3-0F52-4D4F-8376-F5A3950E016C}"/>
              </a:ext>
            </a:extLst>
          </p:cNvPr>
          <p:cNvSpPr txBox="1"/>
          <p:nvPr/>
        </p:nvSpPr>
        <p:spPr>
          <a:xfrm>
            <a:off x="5852312" y="3035107"/>
            <a:ext cx="609755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cs typeface="+mj-cs"/>
              </a:rPr>
              <a:t>เนื้อสัตว์แห้ง  </a:t>
            </a:r>
            <a:r>
              <a:rPr lang="th-TH" sz="2400" dirty="0">
                <a:cs typeface="+mj-cs"/>
              </a:rPr>
              <a:t>เช่น อาหารทะเลตากแห้ง เนื้อหมูเนื้อวัวแดดเดียว ควรเลือกให้สีใกล้เคียงธรรมชาติ เรามักพบว่าผู้ผลิตมักใส่สีผสมลงในกุ้งแห้ง จึงควรเลี่ยงที่จะซื้อมารับประทาน สังเกตว่าไม่มีจุดดำ หรือเชื้อราบนผลิตภัณฑ์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3C1124-2F2B-4F55-A029-BCA27340F70E}"/>
              </a:ext>
            </a:extLst>
          </p:cNvPr>
          <p:cNvSpPr txBox="1"/>
          <p:nvPr/>
        </p:nvSpPr>
        <p:spPr>
          <a:xfrm>
            <a:off x="5852312" y="4947752"/>
            <a:ext cx="6097554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cs typeface="+mj-cs"/>
              </a:rPr>
              <a:t>ผักแห้ง </a:t>
            </a:r>
            <a:r>
              <a:rPr lang="th-TH" sz="2400" dirty="0">
                <a:cs typeface="+mj-cs"/>
              </a:rPr>
              <a:t>ควรเลือกซื้อผักแห้งที่มีสีตามธรรมชาติ ไม่มีสีคล้ำ ดำ ผิดปกติจนเกินไป เลือกที่ผลิตใหม่ๆจะดีที่สุด เพื่อหลีกเลี่ยงการสะสมของความชื้นทำให้เกิดเชื้อราได้</a:t>
            </a:r>
          </a:p>
        </p:txBody>
      </p:sp>
      <p:pic>
        <p:nvPicPr>
          <p:cNvPr id="1026" name="Picture 2" descr="การสร้างภาพเคลื่อนไหว ชั้น ม.5/6 - Home | Facebook">
            <a:extLst>
              <a:ext uri="{FF2B5EF4-FFF2-40B4-BE49-F238E27FC236}">
                <a16:creationId xmlns:a16="http://schemas.microsoft.com/office/drawing/2014/main" id="{2D1CE7B0-6C2A-4B9D-AA6A-D196AC65F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861" y1="49004" x2="27861" y2="49004"/>
                        <a14:foregroundMark x1="44279" y1="33466" x2="44279" y2="33466"/>
                        <a14:foregroundMark x1="59204" y1="33466" x2="59204" y2="33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6" t="15352" r="20993" b="6991"/>
          <a:stretch/>
        </p:blipFill>
        <p:spPr bwMode="auto">
          <a:xfrm>
            <a:off x="326571" y="4306952"/>
            <a:ext cx="1512606" cy="248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เรียนรู้ผ่านเว็บกับ AT-Learn: ทำภาพเคลื่อนไหว ขยับขาการ์ตูน ด้วย Photoshop">
            <a:extLst>
              <a:ext uri="{FF2B5EF4-FFF2-40B4-BE49-F238E27FC236}">
                <a16:creationId xmlns:a16="http://schemas.microsoft.com/office/drawing/2014/main" id="{C579054E-9047-4959-9D4F-4AA73FA150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68" y="210354"/>
            <a:ext cx="156380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ทรัพยากรธรรมชาติ (Natural resource) – Tuemaster เรียนออนไลน์ ม.ปลาย">
            <a:extLst>
              <a:ext uri="{FF2B5EF4-FFF2-40B4-BE49-F238E27FC236}">
                <a16:creationId xmlns:a16="http://schemas.microsoft.com/office/drawing/2014/main" id="{F6F1B3D6-FF70-43E3-A8A5-9A5B143D1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r="7249" b="-1"/>
          <a:stretch/>
        </p:blipFill>
        <p:spPr bwMode="auto">
          <a:xfrm>
            <a:off x="0" y="1311215"/>
            <a:ext cx="7712613" cy="5512279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D71F1C-78BC-4783-B35B-9851805A4A2F}"/>
              </a:ext>
            </a:extLst>
          </p:cNvPr>
          <p:cNvSpPr txBox="1">
            <a:spLocks/>
          </p:cNvSpPr>
          <p:nvPr/>
        </p:nvSpPr>
        <p:spPr>
          <a:xfrm>
            <a:off x="690113" y="275075"/>
            <a:ext cx="11145329" cy="1161839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Wave1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dirty="0"/>
              <a:t> </a:t>
            </a:r>
            <a:r>
              <a:rPr lang="th-TH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การใช้พลังงานและทรัพยากรในการทำงานอย่างประหยัดและคุ้มค่า</a:t>
            </a:r>
          </a:p>
        </p:txBody>
      </p:sp>
      <p:pic>
        <p:nvPicPr>
          <p:cNvPr id="1028" name="Picture 4" descr="หาแหล่งน้ำดิบใหม่ กปน.เล็งที่บางไทร">
            <a:extLst>
              <a:ext uri="{FF2B5EF4-FFF2-40B4-BE49-F238E27FC236}">
                <a16:creationId xmlns:a16="http://schemas.microsoft.com/office/drawing/2014/main" id="{1BC68968-2F87-401A-8973-542CF53F2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91" y="1440218"/>
            <a:ext cx="4165751" cy="23406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ป่าไม้ที่เหลืออยู่ ในประเทศลุ่มน้ำโขง">
            <a:extLst>
              <a:ext uri="{FF2B5EF4-FFF2-40B4-BE49-F238E27FC236}">
                <a16:creationId xmlns:a16="http://schemas.microsoft.com/office/drawing/2014/main" id="{0DD5F6F3-C710-42C6-A1CC-F3DB86920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613" y="3777537"/>
            <a:ext cx="4195482" cy="27860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4F5853-CD7F-45EA-8E05-D8CCDA1A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452"/>
            <a:ext cx="12192000" cy="76738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       การเลือกซื้ออาหารแห้ง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5C7BFB-59F1-48AF-80D1-6AA29B6782A6}"/>
              </a:ext>
            </a:extLst>
          </p:cNvPr>
          <p:cNvSpPr txBox="1"/>
          <p:nvPr/>
        </p:nvSpPr>
        <p:spPr>
          <a:xfrm>
            <a:off x="5709173" y="5486100"/>
            <a:ext cx="609755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solidFill>
                  <a:srgbClr val="000000"/>
                </a:solidFill>
                <a:effectLst/>
                <a:latin typeface="Lucida Grande"/>
                <a:cs typeface="+mj-cs"/>
              </a:rPr>
              <a:t>อาหารกระป๋อง </a:t>
            </a:r>
            <a:r>
              <a:rPr lang="th-TH" sz="2400" b="0" i="0" dirty="0">
                <a:solidFill>
                  <a:srgbClr val="000000"/>
                </a:solidFill>
                <a:effectLst/>
                <a:latin typeface="Lucida Grande"/>
                <a:cs typeface="+mj-cs"/>
              </a:rPr>
              <a:t>ดูรายละเอียดบนฉลาก เช่น วันหมดอายุ กระป๋องไม่ปุบ บวม หรือเป็นสนิม</a:t>
            </a:r>
            <a:endParaRPr lang="th-TH" sz="2400" dirty="0"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A50EA-CBD6-423F-826A-A18EE1A8691E}"/>
              </a:ext>
            </a:extLst>
          </p:cNvPr>
          <p:cNvSpPr txBox="1"/>
          <p:nvPr/>
        </p:nvSpPr>
        <p:spPr>
          <a:xfrm>
            <a:off x="5709173" y="3635620"/>
            <a:ext cx="6097554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cs typeface="+mj-cs"/>
              </a:rPr>
              <a:t>ผลไม้แห้ง </a:t>
            </a:r>
            <a:r>
              <a:rPr lang="th-TH" sz="2400" dirty="0">
                <a:cs typeface="+mj-cs"/>
              </a:rPr>
              <a:t>ควรเลือกผลไม้แห้งที่มีสีสันปกติ ไม่ผิดเพี้ยนมาก ซึ่งสีอาจจะคล้ำหรือซีดกว่าตอนเป็นผลไม้สด หากสีสดจนเกินไปอาจเกิดจากผู้ผลิตใส่สีผสมลงไป และควรเลือกผลไม้แห้งที่ไม่มีจุดด่างดำ ไม่มีกลิ่นเหม็น และควรบรรจุอยู่ในบรรจุภัณฑ์ที่ปิดสนิท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D0E09-EF68-4F62-9EFC-39BCE092C725}"/>
              </a:ext>
            </a:extLst>
          </p:cNvPr>
          <p:cNvSpPr txBox="1"/>
          <p:nvPr/>
        </p:nvSpPr>
        <p:spPr>
          <a:xfrm>
            <a:off x="5709173" y="1415808"/>
            <a:ext cx="6097554" cy="193899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cs typeface="+mj-cs"/>
              </a:rPr>
              <a:t>เมล็ดธัญพืชและถั่วเมล็ดต่างๆ </a:t>
            </a:r>
            <a:r>
              <a:rPr lang="th-TH" sz="2400" dirty="0">
                <a:cs typeface="+mj-cs"/>
              </a:rPr>
              <a:t>ควรเลือกถั่วควรมีเมล็ดที่สมบูรณ์ ไม่แตกหัก เนื้อแน่น ไม่ลีบฝ่อ สีของเมล็ดถั่วและธัญพืชต้องมีสีใกล้เคียงกับธรรมชาติ ไม่มีสีเข้มผิดปกติหรือสีดำ ต้องไม่มีกลิ่นเหม็นหืน แห้งสนิท และที่สำคัญต้องดูวันที่ผลิต ไม่ควรเลือกเมล็ดธัญพืช ถั่วต่างๆที่ผลิตออกมานานแล้ว เพราะถั่วเป็นแหล่งของเชื้อรา อย่าง เชื้อราอะฟลาท็อกซิน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0EABBF-2BBC-484A-99BB-CF4AEBB1C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44" y="3054340"/>
            <a:ext cx="1542422" cy="1542422"/>
          </a:xfrm>
          <a:prstGeom prst="rect">
            <a:avLst/>
          </a:prstGeom>
        </p:spPr>
      </p:pic>
      <p:sp>
        <p:nvSpPr>
          <p:cNvPr id="12" name="Octagon 11">
            <a:extLst>
              <a:ext uri="{FF2B5EF4-FFF2-40B4-BE49-F238E27FC236}">
                <a16:creationId xmlns:a16="http://schemas.microsoft.com/office/drawing/2014/main" id="{5EC409C0-7EA9-41D4-B99E-E864D9DCD7C9}"/>
              </a:ext>
            </a:extLst>
          </p:cNvPr>
          <p:cNvSpPr/>
          <p:nvPr/>
        </p:nvSpPr>
        <p:spPr>
          <a:xfrm>
            <a:off x="838200" y="1797079"/>
            <a:ext cx="1586204" cy="1586204"/>
          </a:xfrm>
          <a:prstGeom prst="octagon">
            <a:avLst/>
          </a:prstGeom>
          <a:blipFill>
            <a:blip r:embed="rId3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Octagon 12">
            <a:extLst>
              <a:ext uri="{FF2B5EF4-FFF2-40B4-BE49-F238E27FC236}">
                <a16:creationId xmlns:a16="http://schemas.microsoft.com/office/drawing/2014/main" id="{320736A9-4A09-4B8C-8A79-1EA98FF96250}"/>
              </a:ext>
            </a:extLst>
          </p:cNvPr>
          <p:cNvSpPr/>
          <p:nvPr/>
        </p:nvSpPr>
        <p:spPr>
          <a:xfrm>
            <a:off x="3297506" y="1822579"/>
            <a:ext cx="1586204" cy="1586204"/>
          </a:xfrm>
          <a:prstGeom prst="octagon">
            <a:avLst/>
          </a:prstGeom>
          <a:blipFill>
            <a:blip r:embed="rId4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Octagon 14">
            <a:extLst>
              <a:ext uri="{FF2B5EF4-FFF2-40B4-BE49-F238E27FC236}">
                <a16:creationId xmlns:a16="http://schemas.microsoft.com/office/drawing/2014/main" id="{829ECDE7-651A-4F60-8FFA-69E9500F418B}"/>
              </a:ext>
            </a:extLst>
          </p:cNvPr>
          <p:cNvSpPr/>
          <p:nvPr/>
        </p:nvSpPr>
        <p:spPr>
          <a:xfrm>
            <a:off x="3297506" y="4279118"/>
            <a:ext cx="1586204" cy="1586204"/>
          </a:xfrm>
          <a:prstGeom prst="octagon">
            <a:avLst/>
          </a:prstGeom>
          <a:blipFill>
            <a:blip r:embed="rId5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id="{1E195307-8C99-4284-889E-C22677F92E77}"/>
              </a:ext>
            </a:extLst>
          </p:cNvPr>
          <p:cNvSpPr/>
          <p:nvPr/>
        </p:nvSpPr>
        <p:spPr>
          <a:xfrm>
            <a:off x="911797" y="4279118"/>
            <a:ext cx="1512606" cy="1512606"/>
          </a:xfrm>
          <a:prstGeom prst="octagon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522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DE3FA1-6D29-44EF-8BFD-E19A9D82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3119"/>
            <a:ext cx="11949866" cy="767388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        การประกอบอาหาร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7E0E4-3798-4D52-A7EB-BEC85F032091}"/>
              </a:ext>
            </a:extLst>
          </p:cNvPr>
          <p:cNvSpPr txBox="1"/>
          <p:nvPr/>
        </p:nvSpPr>
        <p:spPr>
          <a:xfrm>
            <a:off x="547640" y="1533236"/>
            <a:ext cx="1111166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การประกอบอาหาร </a:t>
            </a:r>
            <a:r>
              <a:rPr lang="th-TH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เป็นการปรุงอาหารดิบให้สุกด้วยวิธีการต่างๆ ทำให้อาหารมีสี รสชาติ และกลิ่นของอาหารที่น่ารับประทาน โดยคำนึงถึงการสงวนคุณค่าทางอาหารเป็นสิ่งสำคัญ นอกจากนี้ในขณะประกอบอาหาร ผู้ประกอบอาหารต้องฝึกสังเกตการเปลี่ยนแปลงของอาหารจากดิบไปสุกเพื่อจะได้รู้ว่าอาหารที่สุกพอดีนั้นเป็นอย่างไร และฝึกชิมอมหารเพื่อจะได้รู้จักปรับเปลี่ยนรสชาติอาหารให้เหมาะสม การประกอบอาหารมีหลายวิธี ดังนี้</a:t>
            </a:r>
            <a:endParaRPr lang="th-TH" sz="2400" dirty="0"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FA8ED3-7D40-433D-8021-B65AAEF5B290}"/>
              </a:ext>
            </a:extLst>
          </p:cNvPr>
          <p:cNvSpPr txBox="1"/>
          <p:nvPr/>
        </p:nvSpPr>
        <p:spPr>
          <a:xfrm>
            <a:off x="509913" y="4062104"/>
            <a:ext cx="49245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1. </a:t>
            </a:r>
            <a:r>
              <a:rPr lang="th-TH" sz="2400" b="1" i="0" dirty="0">
                <a:effectLst/>
                <a:latin typeface="Arial" panose="020B0604020202020204" pitchFamily="34" charset="0"/>
                <a:cs typeface="+mj-cs"/>
              </a:rPr>
              <a:t>การหุง</a:t>
            </a:r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  </a:t>
            </a:r>
            <a:r>
              <a:rPr lang="th-TH" sz="24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+mj-cs"/>
              </a:rPr>
              <a:t>เป็นการทำให้อาหารสุก โดยนำอาหารใส่หม้อพร้อมกับน้ำ จนสุกรินน้ำออกให้หมดแล้วตั้งไฟต่อไปจนสุก หรือใส่น้ำพร้อมอาหารให้พอเหมาะ ซึ่งเมื่อน้ำแห้ง อาหารจะสุกพอดีโดยไม่ต้องรินน้ำออก เช่น หุงข้าว</a:t>
            </a:r>
            <a:endParaRPr lang="th-TH" sz="2400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15" name="AutoShape 4" descr="หม้อหุงข้าว ภาพถ่ายสต็อก หม้อหุงข้าว รูปภาพปลอดค่าลิขสิทธิ์ | Depositphotos®">
            <a:extLst>
              <a:ext uri="{FF2B5EF4-FFF2-40B4-BE49-F238E27FC236}">
                <a16:creationId xmlns:a16="http://schemas.microsoft.com/office/drawing/2014/main" id="{4E6FB510-268A-4D08-B2E6-ECF086EAA0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134BF51-3B0F-4206-AA4E-324A404432CA}"/>
              </a:ext>
            </a:extLst>
          </p:cNvPr>
          <p:cNvSpPr/>
          <p:nvPr/>
        </p:nvSpPr>
        <p:spPr>
          <a:xfrm>
            <a:off x="5907989" y="3666858"/>
            <a:ext cx="2569429" cy="2178465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902F9B1-A883-4C1C-AF4B-C85AF48416BC}"/>
              </a:ext>
            </a:extLst>
          </p:cNvPr>
          <p:cNvSpPr/>
          <p:nvPr/>
        </p:nvSpPr>
        <p:spPr>
          <a:xfrm>
            <a:off x="9049990" y="3666858"/>
            <a:ext cx="2569429" cy="217846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72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B4491E-DC58-4991-B95D-3EC1F544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8936"/>
            <a:ext cx="11898591" cy="767388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        การประกอบอาหาร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29D4B-0BEF-4F7C-9797-FB2316D52C03}"/>
              </a:ext>
            </a:extLst>
          </p:cNvPr>
          <p:cNvSpPr txBox="1"/>
          <p:nvPr/>
        </p:nvSpPr>
        <p:spPr>
          <a:xfrm>
            <a:off x="650192" y="1749042"/>
            <a:ext cx="39218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effectLst/>
                <a:latin typeface="Arial" panose="020B0604020202020204" pitchFamily="34" charset="0"/>
                <a:cs typeface="+mj-cs"/>
              </a:rPr>
              <a:t>2. การลวก </a:t>
            </a:r>
            <a:r>
              <a:rPr lang="th-TH" sz="24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+mj-cs"/>
              </a:rPr>
              <a:t> </a:t>
            </a:r>
            <a:r>
              <a:rPr lang="th-TH" sz="24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+mj-cs"/>
              </a:rPr>
              <a:t>เป็นการทำให้อาหารเกือบสุก หรือทำให้หมดกลิ่นที่ไม่ต้องการ โดยใส่อาหารลงไปในน้ำเดือด เมื่ออาหารเปลี่ยนสีให้ตักขึ้น เช่น ลวกผัก ลวกเนื้อสัตว์</a:t>
            </a:r>
            <a:endParaRPr lang="th-TH" sz="2400" dirty="0">
              <a:solidFill>
                <a:schemeClr val="accent2"/>
              </a:solidFill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E06A0-E7BE-40EE-8692-D04742131D95}"/>
              </a:ext>
            </a:extLst>
          </p:cNvPr>
          <p:cNvSpPr txBox="1"/>
          <p:nvPr/>
        </p:nvSpPr>
        <p:spPr>
          <a:xfrm>
            <a:off x="710013" y="4574851"/>
            <a:ext cx="3861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effectLst/>
                <a:latin typeface="Arial" panose="020B0604020202020204" pitchFamily="34" charset="0"/>
                <a:cs typeface="+mj-cs"/>
              </a:rPr>
              <a:t>3. การต้ม </a:t>
            </a:r>
            <a:r>
              <a:rPr lang="th-TH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+mj-cs"/>
              </a:rPr>
              <a:t> </a:t>
            </a:r>
            <a:r>
              <a:rPr lang="th-TH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+mj-cs"/>
              </a:rPr>
              <a:t>เป็นการทำให้อาหารสุก โดยนำอาหารใส่หม้อพร้อมกับน้ำแล้วตั้งไฟให้เดือด เช่น ผักต้ม แกงจืด แกงเผ็ด </a:t>
            </a:r>
            <a:endParaRPr lang="th-TH" sz="240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380315-E562-42EC-AABC-254518EBD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285" y="1600317"/>
            <a:ext cx="2220544" cy="182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117FE-F57A-42C0-8949-96F2AC0B8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298" y="1600316"/>
            <a:ext cx="2220544" cy="182868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8290DD-9376-4CD3-A162-A8DD88331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285" y="4258712"/>
            <a:ext cx="2220544" cy="1832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AA57D-98CE-49F2-9C43-909E93552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298" y="4262633"/>
            <a:ext cx="2220545" cy="182868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0E3441-9892-4375-8D21-533A8186ADBB}"/>
              </a:ext>
            </a:extLst>
          </p:cNvPr>
          <p:cNvSpPr/>
          <p:nvPr/>
        </p:nvSpPr>
        <p:spPr>
          <a:xfrm>
            <a:off x="9581311" y="1600316"/>
            <a:ext cx="2220545" cy="182868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83FBE1-92E4-4AF0-94F3-BFFF2BACB897}"/>
              </a:ext>
            </a:extLst>
          </p:cNvPr>
          <p:cNvSpPr/>
          <p:nvPr/>
        </p:nvSpPr>
        <p:spPr>
          <a:xfrm>
            <a:off x="9581311" y="4258712"/>
            <a:ext cx="2220545" cy="182868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421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141AEC-A639-4737-AAB1-482A59D1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8936"/>
            <a:ext cx="11898591" cy="767388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        การประกอบอาหาร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AC3A5-DB69-4EE7-9AD2-A1F68EBF3E6B}"/>
              </a:ext>
            </a:extLst>
          </p:cNvPr>
          <p:cNvSpPr txBox="1"/>
          <p:nvPr/>
        </p:nvSpPr>
        <p:spPr>
          <a:xfrm>
            <a:off x="786925" y="1618272"/>
            <a:ext cx="35308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4. </a:t>
            </a:r>
            <a:r>
              <a:rPr lang="th-TH" sz="2400" b="1" i="0" dirty="0">
                <a:effectLst/>
                <a:latin typeface="Arial" panose="020B0604020202020204" pitchFamily="34" charset="0"/>
                <a:cs typeface="+mj-cs"/>
              </a:rPr>
              <a:t>การนึ่ง</a:t>
            </a:r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  </a:t>
            </a:r>
            <a:r>
              <a:rPr lang="th-TH" sz="24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+mj-cs"/>
              </a:rPr>
              <a:t>เป็นการทำให้อาหารสุก โดยนำอาหารวางบนลังถึงเหนือหม้อที่มีน้ำเดือดแล้วปิดฝาครอบไม่ให้ไอน้ำออก</a:t>
            </a:r>
            <a:endParaRPr lang="th-TH" sz="2400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85926-46E3-493B-A562-43B795E88B7B}"/>
              </a:ext>
            </a:extLst>
          </p:cNvPr>
          <p:cNvSpPr txBox="1"/>
          <p:nvPr/>
        </p:nvSpPr>
        <p:spPr>
          <a:xfrm>
            <a:off x="786925" y="4039399"/>
            <a:ext cx="36846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5. </a:t>
            </a:r>
            <a:r>
              <a:rPr lang="th-TH" sz="2400" b="1" i="0" dirty="0">
                <a:effectLst/>
                <a:latin typeface="Arial" panose="020B0604020202020204" pitchFamily="34" charset="0"/>
                <a:cs typeface="+mj-cs"/>
              </a:rPr>
              <a:t>การตุ๋น</a:t>
            </a:r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  </a:t>
            </a:r>
            <a:r>
              <a:rPr lang="th-TH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+mj-cs"/>
              </a:rPr>
              <a:t>เป็นการทำให้อาหารสุกจนเปื่อยนุ่ม โดยการนำอาหารใส่ภาชนะตั้งไฟหรือเหนือภาชนะอีกใบหนึ่งที่มีน้ำเดือดและมีฝาปิด ซึ่งการตุ๋นจะช่วยรักษาคุณประโยชน์ของสารอาหารไว้ได้เกือบครบถ้วนอีกด้วย</a:t>
            </a:r>
            <a:endParaRPr lang="th-TH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2" name="Octagon 1">
            <a:extLst>
              <a:ext uri="{FF2B5EF4-FFF2-40B4-BE49-F238E27FC236}">
                <a16:creationId xmlns:a16="http://schemas.microsoft.com/office/drawing/2014/main" id="{684257DB-372B-436D-9718-82B8F99B2C10}"/>
              </a:ext>
            </a:extLst>
          </p:cNvPr>
          <p:cNvSpPr/>
          <p:nvPr/>
        </p:nvSpPr>
        <p:spPr>
          <a:xfrm>
            <a:off x="4742914" y="1252761"/>
            <a:ext cx="2127903" cy="1931349"/>
          </a:xfrm>
          <a:prstGeom prst="octagon">
            <a:avLst/>
          </a:prstGeom>
          <a:blipFill>
            <a:blip r:embed="rId2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ctagon 6">
            <a:extLst>
              <a:ext uri="{FF2B5EF4-FFF2-40B4-BE49-F238E27FC236}">
                <a16:creationId xmlns:a16="http://schemas.microsoft.com/office/drawing/2014/main" id="{6B9B10F8-330B-4865-9377-2D0F125206CE}"/>
              </a:ext>
            </a:extLst>
          </p:cNvPr>
          <p:cNvSpPr/>
          <p:nvPr/>
        </p:nvSpPr>
        <p:spPr>
          <a:xfrm>
            <a:off x="7010043" y="1252761"/>
            <a:ext cx="2127903" cy="1931349"/>
          </a:xfrm>
          <a:prstGeom prst="octagon">
            <a:avLst/>
          </a:prstGeom>
          <a:blipFill>
            <a:blip r:embed="rId3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7901F576-7484-41CF-B4D7-69356EECF880}"/>
              </a:ext>
            </a:extLst>
          </p:cNvPr>
          <p:cNvSpPr/>
          <p:nvPr/>
        </p:nvSpPr>
        <p:spPr>
          <a:xfrm>
            <a:off x="9277172" y="1252761"/>
            <a:ext cx="2127903" cy="1931349"/>
          </a:xfrm>
          <a:prstGeom prst="octagon">
            <a:avLst/>
          </a:prstGeom>
          <a:blipFill>
            <a:blip r:embed="rId4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id="{7EF3ACED-241E-4516-84C4-0206688537F9}"/>
              </a:ext>
            </a:extLst>
          </p:cNvPr>
          <p:cNvSpPr/>
          <p:nvPr/>
        </p:nvSpPr>
        <p:spPr>
          <a:xfrm>
            <a:off x="9283582" y="4140610"/>
            <a:ext cx="2127903" cy="1931349"/>
          </a:xfrm>
          <a:prstGeom prst="octagon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Octagon 12">
            <a:extLst>
              <a:ext uri="{FF2B5EF4-FFF2-40B4-BE49-F238E27FC236}">
                <a16:creationId xmlns:a16="http://schemas.microsoft.com/office/drawing/2014/main" id="{E7569E78-5AE8-4CC1-8D4A-BD47C347DF9F}"/>
              </a:ext>
            </a:extLst>
          </p:cNvPr>
          <p:cNvSpPr/>
          <p:nvPr/>
        </p:nvSpPr>
        <p:spPr>
          <a:xfrm>
            <a:off x="7010043" y="4140611"/>
            <a:ext cx="2127903" cy="1931349"/>
          </a:xfrm>
          <a:prstGeom prst="octagon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Octagon 13">
            <a:extLst>
              <a:ext uri="{FF2B5EF4-FFF2-40B4-BE49-F238E27FC236}">
                <a16:creationId xmlns:a16="http://schemas.microsoft.com/office/drawing/2014/main" id="{AD0517E8-5DF1-4EEB-BD99-FC5225821AF2}"/>
              </a:ext>
            </a:extLst>
          </p:cNvPr>
          <p:cNvSpPr/>
          <p:nvPr/>
        </p:nvSpPr>
        <p:spPr>
          <a:xfrm>
            <a:off x="4736504" y="4140611"/>
            <a:ext cx="2127903" cy="1931349"/>
          </a:xfrm>
          <a:prstGeom prst="octagon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22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64C5BD-E1D3-48F5-BC13-36784CCA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8936"/>
            <a:ext cx="11898591" cy="767388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        การประกอบอาหาร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412C8-4457-4921-9DCD-9C1B79ADDF99}"/>
              </a:ext>
            </a:extLst>
          </p:cNvPr>
          <p:cNvSpPr txBox="1"/>
          <p:nvPr/>
        </p:nvSpPr>
        <p:spPr>
          <a:xfrm>
            <a:off x="715712" y="1883680"/>
            <a:ext cx="3684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6. </a:t>
            </a:r>
            <a:r>
              <a:rPr lang="th-TH" sz="2400" b="1" i="0" dirty="0">
                <a:effectLst/>
                <a:latin typeface="Arial" panose="020B0604020202020204" pitchFamily="34" charset="0"/>
                <a:cs typeface="+mj-cs"/>
              </a:rPr>
              <a:t>การปิ้ง</a:t>
            </a:r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  </a:t>
            </a:r>
            <a:r>
              <a:rPr lang="th-TH" sz="24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+mj-cs"/>
              </a:rPr>
              <a:t>เป็นการทำให้</a:t>
            </a:r>
            <a:r>
              <a:rPr lang="th-TH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+mj-cs"/>
              </a:rPr>
              <a:t>อาหารแห้ง</a:t>
            </a:r>
            <a:r>
              <a:rPr lang="th-TH" sz="24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+mj-cs"/>
              </a:rPr>
              <a:t>สุก โดยวางบนตะแกรงเหนือไฟอ่อนๆจนกระทั่งสุก</a:t>
            </a:r>
            <a:endParaRPr lang="th-TH" sz="2400" dirty="0">
              <a:solidFill>
                <a:srgbClr val="7030A0"/>
              </a:solidFill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3241F-81CF-4062-9BFC-49899FEFAC8A}"/>
              </a:ext>
            </a:extLst>
          </p:cNvPr>
          <p:cNvSpPr txBox="1"/>
          <p:nvPr/>
        </p:nvSpPr>
        <p:spPr>
          <a:xfrm>
            <a:off x="715712" y="4197563"/>
            <a:ext cx="36846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7. </a:t>
            </a:r>
            <a:r>
              <a:rPr lang="th-TH" sz="2400" b="1" i="0" dirty="0">
                <a:effectLst/>
                <a:latin typeface="Arial" panose="020B0604020202020204" pitchFamily="34" charset="0"/>
                <a:cs typeface="+mj-cs"/>
              </a:rPr>
              <a:t>การย่าง</a:t>
            </a:r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  </a:t>
            </a:r>
            <a:r>
              <a:rPr lang="th-TH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+mj-cs"/>
              </a:rPr>
              <a:t>เป็นการทำให้</a:t>
            </a:r>
            <a:r>
              <a:rPr lang="th-TH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+mj-cs"/>
              </a:rPr>
              <a:t>อาหารสด</a:t>
            </a:r>
            <a:r>
              <a:rPr lang="th-TH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+mj-cs"/>
              </a:rPr>
              <a:t>สุก โดยวางบนตะแกรงเหนือไฟอ่อนๆจนสุกทั้งข้างนอกและข้างใน การย่างอาหารมักจะห่อด้วยใบไม้หรือฟรอยล์  ใบไม้ที่ใช้ห่อ ได้แก่ ใบตอง และใบเตย</a:t>
            </a:r>
            <a:endParaRPr lang="th-TH" sz="2400" dirty="0">
              <a:solidFill>
                <a:schemeClr val="accent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8C5CB6-20A4-4BF8-9AC0-70B6BAE4A789}"/>
              </a:ext>
            </a:extLst>
          </p:cNvPr>
          <p:cNvSpPr/>
          <p:nvPr/>
        </p:nvSpPr>
        <p:spPr>
          <a:xfrm>
            <a:off x="4795934" y="1313228"/>
            <a:ext cx="2183364" cy="211804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39FDCE-400A-4D9B-9F64-6E0FD370F101}"/>
              </a:ext>
            </a:extLst>
          </p:cNvPr>
          <p:cNvSpPr/>
          <p:nvPr/>
        </p:nvSpPr>
        <p:spPr>
          <a:xfrm>
            <a:off x="7215106" y="1313228"/>
            <a:ext cx="2183364" cy="211804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4FE60-01AF-4605-AC4F-E8712EBEF7F0}"/>
              </a:ext>
            </a:extLst>
          </p:cNvPr>
          <p:cNvSpPr/>
          <p:nvPr/>
        </p:nvSpPr>
        <p:spPr>
          <a:xfrm>
            <a:off x="9634278" y="4018505"/>
            <a:ext cx="2183364" cy="211804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26E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1A374F-9A8C-4EA7-A070-C537A67355F6}"/>
              </a:ext>
            </a:extLst>
          </p:cNvPr>
          <p:cNvSpPr/>
          <p:nvPr/>
        </p:nvSpPr>
        <p:spPr>
          <a:xfrm>
            <a:off x="7215106" y="4018505"/>
            <a:ext cx="2183364" cy="211804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F26E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EF79D9-9B4D-4FAD-A154-CA64C70B38AF}"/>
              </a:ext>
            </a:extLst>
          </p:cNvPr>
          <p:cNvSpPr/>
          <p:nvPr/>
        </p:nvSpPr>
        <p:spPr>
          <a:xfrm>
            <a:off x="4795934" y="4000567"/>
            <a:ext cx="2183364" cy="211804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26E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190BA3-2381-4254-B962-8310DB45A181}"/>
              </a:ext>
            </a:extLst>
          </p:cNvPr>
          <p:cNvSpPr/>
          <p:nvPr/>
        </p:nvSpPr>
        <p:spPr>
          <a:xfrm>
            <a:off x="9634278" y="1313228"/>
            <a:ext cx="2183364" cy="211804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85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32357E-78BB-44F1-A978-0EBCE84E5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8936"/>
            <a:ext cx="11898591" cy="767388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        การประกอบอาหาร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B5538-3A6E-4DBF-80C8-7E695A29B3AE}"/>
              </a:ext>
            </a:extLst>
          </p:cNvPr>
          <p:cNvSpPr txBox="1"/>
          <p:nvPr/>
        </p:nvSpPr>
        <p:spPr>
          <a:xfrm>
            <a:off x="735651" y="1755033"/>
            <a:ext cx="39011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8. </a:t>
            </a:r>
            <a:r>
              <a:rPr lang="th-TH" sz="2400" b="1" i="0" dirty="0">
                <a:effectLst/>
                <a:latin typeface="Arial" panose="020B0604020202020204" pitchFamily="34" charset="0"/>
                <a:cs typeface="+mj-cs"/>
              </a:rPr>
              <a:t>การทอด</a:t>
            </a:r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 </a:t>
            </a:r>
            <a:r>
              <a:rPr lang="th-TH" sz="2400" b="1" i="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+mj-cs"/>
              </a:rPr>
              <a:t> </a:t>
            </a:r>
            <a:r>
              <a:rPr lang="th-TH" sz="2400" b="0" i="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+mj-cs"/>
              </a:rPr>
              <a:t>เป็นการทำให้อาหารสุกด้วยน้ำมัน โดยนำน้ำมันใส่กระทะตั้งไฟให้ร้อนแล้วใส่อาหารลงไป พอเหลืองหรือสุกตักขึ้นให้สะเด็ดน้ำมัน</a:t>
            </a:r>
            <a:endParaRPr lang="th-TH" sz="2400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B77766-CA69-4CE7-AA1E-0373A42EC4D4}"/>
              </a:ext>
            </a:extLst>
          </p:cNvPr>
          <p:cNvSpPr txBox="1"/>
          <p:nvPr/>
        </p:nvSpPr>
        <p:spPr>
          <a:xfrm>
            <a:off x="735650" y="4205122"/>
            <a:ext cx="39011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9. </a:t>
            </a:r>
            <a:r>
              <a:rPr lang="th-TH" sz="2400" b="1" i="0" dirty="0">
                <a:effectLst/>
                <a:latin typeface="Arial" panose="020B0604020202020204" pitchFamily="34" charset="0"/>
                <a:cs typeface="+mj-cs"/>
              </a:rPr>
              <a:t>การผัด</a:t>
            </a:r>
            <a:r>
              <a:rPr lang="th-TH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+mj-cs"/>
              </a:rPr>
              <a:t>  </a:t>
            </a:r>
            <a:r>
              <a:rPr lang="th-TH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+mj-cs"/>
              </a:rPr>
              <a:t>เป็นการทำให้อาหารชนิดเดียวหรือหลายชนิดสุกรวมกัน เป็นอาหารชนิดเดียวและมีรสชาติอย่างใดอย่างหนึ่ง โดยใส่อาหารลงในน้ำมันหรือกะทิร้อนๆ แล้วผัดกลับไปกลับมาจนกระทั่งสุก</a:t>
            </a:r>
            <a:endParaRPr lang="th-TH" sz="2400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5DB691C4-92A3-40B9-A311-9574BBB7D899}"/>
              </a:ext>
            </a:extLst>
          </p:cNvPr>
          <p:cNvSpPr/>
          <p:nvPr/>
        </p:nvSpPr>
        <p:spPr>
          <a:xfrm>
            <a:off x="7230702" y="1372759"/>
            <a:ext cx="2127380" cy="2127380"/>
          </a:xfrm>
          <a:prstGeom prst="decagon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Decagon 6">
            <a:extLst>
              <a:ext uri="{FF2B5EF4-FFF2-40B4-BE49-F238E27FC236}">
                <a16:creationId xmlns:a16="http://schemas.microsoft.com/office/drawing/2014/main" id="{6B15BD2A-5358-40DB-ACA7-AE80D28D7FAC}"/>
              </a:ext>
            </a:extLst>
          </p:cNvPr>
          <p:cNvSpPr/>
          <p:nvPr/>
        </p:nvSpPr>
        <p:spPr>
          <a:xfrm>
            <a:off x="9616225" y="4116751"/>
            <a:ext cx="2127380" cy="2127380"/>
          </a:xfrm>
          <a:prstGeom prst="decagon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Decagon 8">
            <a:extLst>
              <a:ext uri="{FF2B5EF4-FFF2-40B4-BE49-F238E27FC236}">
                <a16:creationId xmlns:a16="http://schemas.microsoft.com/office/drawing/2014/main" id="{1262232C-6069-4F1C-BA89-8600CC48F585}"/>
              </a:ext>
            </a:extLst>
          </p:cNvPr>
          <p:cNvSpPr/>
          <p:nvPr/>
        </p:nvSpPr>
        <p:spPr>
          <a:xfrm>
            <a:off x="7230702" y="4116751"/>
            <a:ext cx="2127380" cy="2127380"/>
          </a:xfrm>
          <a:prstGeom prst="decagon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Decagon 10">
            <a:extLst>
              <a:ext uri="{FF2B5EF4-FFF2-40B4-BE49-F238E27FC236}">
                <a16:creationId xmlns:a16="http://schemas.microsoft.com/office/drawing/2014/main" id="{38B9A02D-E905-4C56-8E7F-2422742DB432}"/>
              </a:ext>
            </a:extLst>
          </p:cNvPr>
          <p:cNvSpPr/>
          <p:nvPr/>
        </p:nvSpPr>
        <p:spPr>
          <a:xfrm>
            <a:off x="4894930" y="1372759"/>
            <a:ext cx="2127380" cy="2127380"/>
          </a:xfrm>
          <a:prstGeom prst="decagon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Decagon 11">
            <a:extLst>
              <a:ext uri="{FF2B5EF4-FFF2-40B4-BE49-F238E27FC236}">
                <a16:creationId xmlns:a16="http://schemas.microsoft.com/office/drawing/2014/main" id="{78055345-5653-4C28-9A38-514C04B771CC}"/>
              </a:ext>
            </a:extLst>
          </p:cNvPr>
          <p:cNvSpPr/>
          <p:nvPr/>
        </p:nvSpPr>
        <p:spPr>
          <a:xfrm>
            <a:off x="9616225" y="1372759"/>
            <a:ext cx="2127380" cy="2127380"/>
          </a:xfrm>
          <a:prstGeom prst="decagon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Decagon 12">
            <a:extLst>
              <a:ext uri="{FF2B5EF4-FFF2-40B4-BE49-F238E27FC236}">
                <a16:creationId xmlns:a16="http://schemas.microsoft.com/office/drawing/2014/main" id="{4B9C1B9C-C2D7-43A7-87BB-00CC31F20CA5}"/>
              </a:ext>
            </a:extLst>
          </p:cNvPr>
          <p:cNvSpPr/>
          <p:nvPr/>
        </p:nvSpPr>
        <p:spPr>
          <a:xfrm>
            <a:off x="4885605" y="4116751"/>
            <a:ext cx="2127380" cy="2127380"/>
          </a:xfrm>
          <a:prstGeom prst="decagon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980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998101-ECA5-47B8-94FA-DDF98811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181" y="654504"/>
            <a:ext cx="8660364" cy="1772816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solidFill>
                  <a:schemeClr val="accent2">
                    <a:lumMod val="75000"/>
                  </a:schemeClr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นักเรียนชอบการประกอบอาหารแบบไหน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786093B-581D-4826-B067-0AE1AEF0B9D6}"/>
              </a:ext>
            </a:extLst>
          </p:cNvPr>
          <p:cNvSpPr txBox="1">
            <a:spLocks/>
          </p:cNvSpPr>
          <p:nvPr/>
        </p:nvSpPr>
        <p:spPr>
          <a:xfrm>
            <a:off x="3446881" y="2574763"/>
            <a:ext cx="5840964" cy="2094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8800" b="1" dirty="0">
                <a:solidFill>
                  <a:srgbClr val="00B05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ลองฝึกทำนะคะ</a:t>
            </a:r>
          </a:p>
        </p:txBody>
      </p:sp>
      <p:pic>
        <p:nvPicPr>
          <p:cNvPr id="1026" name="Picture 2" descr="Pin on ☆Lineapp&amp;amp;Stickers☆">
            <a:extLst>
              <a:ext uri="{FF2B5EF4-FFF2-40B4-BE49-F238E27FC236}">
                <a16:creationId xmlns:a16="http://schemas.microsoft.com/office/drawing/2014/main" id="{5E0B5421-A8A7-49D4-BA1D-2CF7B2436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042" y="4052693"/>
            <a:ext cx="35242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ไอเดีย Gif so cute 19 รายการ | สติกเกอร์, การ์ตูนตลก, การ์ตูน">
            <a:extLst>
              <a:ext uri="{FF2B5EF4-FFF2-40B4-BE49-F238E27FC236}">
                <a16:creationId xmlns:a16="http://schemas.microsoft.com/office/drawing/2014/main" id="{68D7872A-8785-4F9C-9505-7BFEDBB0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4" y="4019550"/>
            <a:ext cx="3201664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3BB4AA50-AD03-4CE7-B95F-FBAAA6AFE28E}"/>
              </a:ext>
            </a:extLst>
          </p:cNvPr>
          <p:cNvSpPr/>
          <p:nvPr/>
        </p:nvSpPr>
        <p:spPr>
          <a:xfrm>
            <a:off x="3163078" y="2279877"/>
            <a:ext cx="6242180" cy="2729204"/>
          </a:xfrm>
          <a:prstGeom prst="cloud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668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96CFC9-DB1A-4B54-A827-F15931591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75" y="160772"/>
            <a:ext cx="4613300" cy="9500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0" marR="0" lvl="0" indent="0" fontAlgn="auto">
              <a:spcAft>
                <a:spcPts val="0"/>
              </a:spcAft>
              <a:tabLst/>
              <a:defRPr/>
            </a:pPr>
            <a:r>
              <a:rPr kumimoji="0" lang="en-US" sz="4800" b="1" i="0" u="none" strike="noStrike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   </a:t>
            </a:r>
            <a:r>
              <a:rPr kumimoji="0" lang="en-US" sz="6000" b="1" i="0" u="none" strike="noStrike" cap="none" spc="0" normalizeH="0" baseline="0" noProof="0" dirty="0" err="1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การใช้น้ำ</a:t>
            </a:r>
            <a:br>
              <a:rPr kumimoji="0" lang="en-US" sz="4800" b="1" i="0" u="none" strike="noStrike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</a:br>
            <a:endParaRPr lang="en-US" sz="4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หาแหล่งน้ำดิบใหม่ กปน.เล็งที่บางไทร">
            <a:extLst>
              <a:ext uri="{FF2B5EF4-FFF2-40B4-BE49-F238E27FC236}">
                <a16:creationId xmlns:a16="http://schemas.microsoft.com/office/drawing/2014/main" id="{46EFB9A3-3C0F-45BA-B5B2-70AEFFE82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r="27637" b="-2"/>
          <a:stretch/>
        </p:blipFill>
        <p:spPr bwMode="auto">
          <a:xfrm>
            <a:off x="6596063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30B7C6-1EA5-4D89-A140-F5DED3C1A9D2}"/>
              </a:ext>
            </a:extLst>
          </p:cNvPr>
          <p:cNvSpPr txBox="1">
            <a:spLocks/>
          </p:cNvSpPr>
          <p:nvPr/>
        </p:nvSpPr>
        <p:spPr>
          <a:xfrm>
            <a:off x="457201" y="1228335"/>
            <a:ext cx="7208931" cy="824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800" b="1" normalizeH="1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561F4C-14B5-4D80-8580-66EDDF59F123}"/>
              </a:ext>
            </a:extLst>
          </p:cNvPr>
          <p:cNvSpPr txBox="1"/>
          <p:nvPr/>
        </p:nvSpPr>
        <p:spPr>
          <a:xfrm>
            <a:off x="642927" y="1025927"/>
            <a:ext cx="5841763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b="1" dirty="0">
                <a:ln/>
                <a:solidFill>
                  <a:schemeClr val="accent3"/>
                </a:solidFill>
              </a:rPr>
              <a:t>ขณะล้างหน้า หรืออาบน้ำ ไม่ควรเปิดน้ำให้ไหลทิ้งตลอดเวลา ควรปิดน้ำเวลาฟอกสบู่ และเมื่อแปรงฟันให้รองน้ำใส่ภาชนะไว้ใช้โดยไม่ต้องเปิดน้ำ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5F0DA2-36C1-4995-A03B-6D63E7AB628E}"/>
              </a:ext>
            </a:extLst>
          </p:cNvPr>
          <p:cNvSpPr txBox="1"/>
          <p:nvPr/>
        </p:nvSpPr>
        <p:spPr>
          <a:xfrm>
            <a:off x="658487" y="2556413"/>
            <a:ext cx="582620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b="1" dirty="0">
                <a:ln/>
                <a:solidFill>
                  <a:schemeClr val="accent3"/>
                </a:solidFill>
              </a:rPr>
              <a:t>การซักผ้าด้วยมือไม่ควรเปิดน้ำทิ้งไว้ตลอดเวลาที่ซัก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FF6B96-6A0C-4BE6-89DC-7FE2E84392F5}"/>
              </a:ext>
            </a:extLst>
          </p:cNvPr>
          <p:cNvSpPr txBox="1"/>
          <p:nvPr/>
        </p:nvSpPr>
        <p:spPr>
          <a:xfrm>
            <a:off x="642927" y="3216665"/>
            <a:ext cx="5826203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น้ำที่เหลือจากการซักผ้าและถูบ้าน สามารถนำมาใช้รดน้ำต้นไม้ได้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CDA7AD-8D96-412C-B459-4F6C4B139C01}"/>
              </a:ext>
            </a:extLst>
          </p:cNvPr>
          <p:cNvSpPr txBox="1"/>
          <p:nvPr/>
        </p:nvSpPr>
        <p:spPr>
          <a:xfrm>
            <a:off x="658487" y="4319858"/>
            <a:ext cx="5810643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ขณะล้างผักหรือผลไม้ จาน ชาม และแก้วน้ำ ไม่ควรเปิดน้ำทิ้งไว้ตลอดเวลา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C48F41-B4AA-4532-BAFF-09DE32E84EF1}"/>
              </a:ext>
            </a:extLst>
          </p:cNvPr>
          <p:cNvSpPr txBox="1"/>
          <p:nvPr/>
        </p:nvSpPr>
        <p:spPr>
          <a:xfrm>
            <a:off x="658487" y="5434140"/>
            <a:ext cx="5810643" cy="138499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ห</a:t>
            </a:r>
            <a:r>
              <a:rPr lang="th-TH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ากพบการรั่วไหลของน้ำตามท่อน้ำหรือก๊อกน้ำ ถ้าพบรอยรั่วควรบอกผู้ปกครองหรือครูให้รีบซ่อมแซมทันที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F5EA2E-0852-4D78-831C-95DFC8ED3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58" y="3034508"/>
            <a:ext cx="786429" cy="996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DA9C88-593F-4F02-AC26-ADED9761D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29" y="829359"/>
            <a:ext cx="786429" cy="1009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1E5C5D-3A1B-46B6-A35F-D265B3B230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70" y="2369339"/>
            <a:ext cx="786429" cy="988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1251C2-135D-46B3-A143-3D6A2BD6A8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38" y="4160233"/>
            <a:ext cx="786429" cy="992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D03F84-03D9-4471-9532-13C75221C0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49" y="5262554"/>
            <a:ext cx="786429" cy="992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3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CF396-CF59-4555-8765-474B8BFB6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14" y="161481"/>
            <a:ext cx="4404860" cy="19099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</a:rPr>
              <a:t>การใช้ไฟฟ้า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098" name="Picture 2" descr="5 ทริคเลือกเครื่องใช้ไฟฟ้าอย่างไรให้คุ้ม | ข่าวอสังหาริมทรัพย์ |  DDproperty.com">
            <a:extLst>
              <a:ext uri="{FF2B5EF4-FFF2-40B4-BE49-F238E27FC236}">
                <a16:creationId xmlns:a16="http://schemas.microsoft.com/office/drawing/2014/main" id="{42E5AB93-6A52-4242-BD79-9BC89EB92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02" b="-1"/>
          <a:stretch/>
        </p:blipFill>
        <p:spPr bwMode="auto">
          <a:xfrm>
            <a:off x="250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C14593-98B4-47D7-A240-851AE35A7D31}"/>
              </a:ext>
            </a:extLst>
          </p:cNvPr>
          <p:cNvSpPr txBox="1"/>
          <p:nvPr/>
        </p:nvSpPr>
        <p:spPr>
          <a:xfrm>
            <a:off x="5845160" y="1459093"/>
            <a:ext cx="6096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/>
              <a:t>ปิดสวิตช์เครื่องใช้ไฟฟ้าทุกชนิดและเครื่องคอมพิวเตอร์เมื่อไม่ใช้งาน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4B9C7D-FF7E-4163-99F2-0D1068CD30A0}"/>
              </a:ext>
            </a:extLst>
          </p:cNvPr>
          <p:cNvSpPr txBox="1"/>
          <p:nvPr/>
        </p:nvSpPr>
        <p:spPr>
          <a:xfrm>
            <a:off x="5842286" y="2654093"/>
            <a:ext cx="6098874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/>
              <a:t>ไม่ควรเปิดตู้เย็นบ่อย ๆ และห้ามนำของร้อนไปแช่ในตู้เย็น</a:t>
            </a:r>
            <a:br>
              <a:rPr lang="th-TH" dirty="0"/>
            </a:br>
            <a:r>
              <a:rPr lang="th-TH" dirty="0"/>
              <a:t>เพราะจะทำให้ตู้เย็นทำงานหนัก และใช้ไฟฟ้ามากขึ้น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5EC699-FEA2-4314-9B79-8CAE187AC502}"/>
              </a:ext>
            </a:extLst>
          </p:cNvPr>
          <p:cNvSpPr txBox="1"/>
          <p:nvPr/>
        </p:nvSpPr>
        <p:spPr>
          <a:xfrm>
            <a:off x="5842286" y="3846147"/>
            <a:ext cx="609887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/>
              <a:t>เลือกใช้เครื่องใช้ไฟฟ้าที่มีฉลากประหยัดไฟฟ้าเบอร์  ๕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83EE40-392E-4016-8B7A-42AA5E78EB15}"/>
              </a:ext>
            </a:extLst>
          </p:cNvPr>
          <p:cNvSpPr txBox="1"/>
          <p:nvPr/>
        </p:nvSpPr>
        <p:spPr>
          <a:xfrm>
            <a:off x="5842286" y="4607314"/>
            <a:ext cx="6098874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/>
              <a:t>ถอดปลั๊กเครื่องใช้ไฟฟ้าทุกชนิดเมื่อไม่ใช้งาน ยกเว้นตู้เย็น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CAC1BD-7A07-4721-93DB-55F6B906E8A7}"/>
              </a:ext>
            </a:extLst>
          </p:cNvPr>
          <p:cNvSpPr txBox="1"/>
          <p:nvPr/>
        </p:nvSpPr>
        <p:spPr>
          <a:xfrm>
            <a:off x="5842286" y="5368481"/>
            <a:ext cx="6098874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/>
              <a:t>รู้จักซ่อมบำรุงและหมั่นทำความสะอาดเครื่องใช้ไฟฟ้าอยู่เสมอ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C040CB-4F6F-4CAC-B25E-896CD7C7D8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39" y="1170470"/>
            <a:ext cx="927099" cy="1189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C3453F-975E-48D6-89CB-6BD57A35E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50" y="2406838"/>
            <a:ext cx="927100" cy="1164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4B587E-7A65-4801-9CED-A7534D468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60" y="3554564"/>
            <a:ext cx="927099" cy="1175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2578E1-6334-46D3-A3A9-6DAACFEEC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85" y="4364371"/>
            <a:ext cx="927099" cy="1170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D32605-49A6-460C-9158-9BEA2034D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71" y="5084044"/>
            <a:ext cx="927099" cy="1170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1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134">
            <a:extLst>
              <a:ext uri="{FF2B5EF4-FFF2-40B4-BE49-F238E27FC236}">
                <a16:creationId xmlns:a16="http://schemas.microsoft.com/office/drawing/2014/main" id="{EF666E30-6F0A-449A-BEC2-DF5912735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9" name="Rectangle 136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8761A-6C75-4F3E-ABDF-2B8782F8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09" y="211411"/>
            <a:ext cx="5309140" cy="16841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การใช้กระดาษ</a:t>
            </a:r>
            <a:br>
              <a:rPr lang="en-US" sz="5600">
                <a:solidFill>
                  <a:srgbClr val="FFFFFF"/>
                </a:solidFill>
              </a:rPr>
            </a:br>
            <a:endParaRPr lang="en-US" sz="5600" dirty="0">
              <a:solidFill>
                <a:srgbClr val="FFFFFF"/>
              </a:solidFill>
            </a:endParaRPr>
          </a:p>
        </p:txBody>
      </p:sp>
      <p:sp>
        <p:nvSpPr>
          <p:cNvPr id="6150" name="!!plus graphic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151" name="!!dot graphic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152" name="!!circle graphic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5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T.K.S. TECHNOLOGIES PUBLIC COMPANY LIMITED :: Office Paper">
            <a:extLst>
              <a:ext uri="{FF2B5EF4-FFF2-40B4-BE49-F238E27FC236}">
                <a16:creationId xmlns:a16="http://schemas.microsoft.com/office/drawing/2014/main" id="{4CC2F6DC-C378-48F4-9E4D-350917E11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" r="29195" b="2"/>
          <a:stretch/>
        </p:blipFill>
        <p:spPr bwMode="auto">
          <a:xfrm>
            <a:off x="6740358" y="1606410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C10D3F-6858-448E-A0FC-4C4E91C2679A}"/>
              </a:ext>
            </a:extLst>
          </p:cNvPr>
          <p:cNvSpPr txBox="1"/>
          <p:nvPr/>
        </p:nvSpPr>
        <p:spPr>
          <a:xfrm>
            <a:off x="808274" y="1373832"/>
            <a:ext cx="60988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solidFill>
                  <a:schemeClr val="bg1"/>
                </a:solidFill>
              </a:rPr>
              <a:t>กระดาษที่ใช้ไปเพียง ๑ หน้า และกระดาษสมุดเหลือใช้ สามารถนำกลับมาใช้ได้อีก เช่น การใช้ทดเลขหรือเย็บเล่มเป็นสมุดบันทึกได้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F35A6-0E9E-4DB5-8EA5-D0651A020867}"/>
              </a:ext>
            </a:extLst>
          </p:cNvPr>
          <p:cNvSpPr txBox="1"/>
          <p:nvPr/>
        </p:nvSpPr>
        <p:spPr>
          <a:xfrm>
            <a:off x="808274" y="2957374"/>
            <a:ext cx="60988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solidFill>
                  <a:schemeClr val="bg1"/>
                </a:solidFill>
              </a:rPr>
              <a:t>กระดาษหนังสือพิมพ์เก่าที่ไม่ใช้แล้ว สามารถนำกลับมาใช้ประโยชน์ได้ เช่น เช็ดกระจกเงา กระจกหน้าต่าง เป็นวัสดุเหลือใช้ประดิษฐ์เป็นของเล่น ของใช้ และของตกแต่งได้ เช่น สานเป็นตะกร้าหรือกระจาดใช้ใส่ของ ฯลฯ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907B12-F3B3-45DB-8D78-393F5B3BD9E8}"/>
              </a:ext>
            </a:extLst>
          </p:cNvPr>
          <p:cNvSpPr txBox="1"/>
          <p:nvPr/>
        </p:nvSpPr>
        <p:spPr>
          <a:xfrm>
            <a:off x="781409" y="5065584"/>
            <a:ext cx="6098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solidFill>
                  <a:schemeClr val="bg1"/>
                </a:solidFill>
              </a:rPr>
              <a:t>เศษกระดาษที่ไม่ใช้แล้วอย่าทิ้งลงถังขยะ ให้รวบรวมไปขายเพื่อแปรรูปเป็นกระดาษกลับมาใช้อีก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2E8BC3-7492-4B4D-A58B-AFE83DDEF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5" y="1101914"/>
            <a:ext cx="927099" cy="1189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FE23CE-62A5-4B92-BFBB-DE2C42F33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52" y="2700019"/>
            <a:ext cx="927100" cy="1164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7DC35-FE45-465B-A261-D66A879E3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" y="4773256"/>
            <a:ext cx="927099" cy="1175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7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5AD4-9A4B-4B6D-8EE7-8A9D848A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76668" cy="1325563"/>
          </a:xfrm>
        </p:spPr>
        <p:txBody>
          <a:bodyPr>
            <a:normAutofit fontScale="90000"/>
          </a:bodyPr>
          <a:lstStyle/>
          <a:p>
            <a:r>
              <a:rPr lang="th-TH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การใช้วัสดุ อุปกรณ์และเครื่องมือ</a:t>
            </a:r>
            <a:br>
              <a:rPr lang="th-TH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</a:br>
            <a:endParaRPr lang="th-TH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170" name="Picture 2" descr="เทคนิคการใช้งานเครื่องมือช่างที่คุณคาดไม่ถึง | KTW เครื่องมือช่างออนไลน์  เครื่องมือก่อสร้าง อุตสาหกรรม">
            <a:extLst>
              <a:ext uri="{FF2B5EF4-FFF2-40B4-BE49-F238E27FC236}">
                <a16:creationId xmlns:a16="http://schemas.microsoft.com/office/drawing/2014/main" id="{9A1DAE6B-947D-494C-AC61-1737A42C1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03" y="1997394"/>
            <a:ext cx="7913298" cy="48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00BE43-D7F0-4568-A995-F22E00266C46}"/>
              </a:ext>
            </a:extLst>
          </p:cNvPr>
          <p:cNvSpPr txBox="1"/>
          <p:nvPr/>
        </p:nvSpPr>
        <p:spPr>
          <a:xfrm>
            <a:off x="869111" y="1474173"/>
            <a:ext cx="6422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7030A0"/>
                </a:solidFill>
              </a:rPr>
              <a:t>ศึกษาคู่มือการใช้งานวัสดุ อุปกรณ์และเครื่องมือก่อนใช้งานจริง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F014C-5FC5-49EC-9A52-16288AA51703}"/>
              </a:ext>
            </a:extLst>
          </p:cNvPr>
          <p:cNvSpPr txBox="1"/>
          <p:nvPr/>
        </p:nvSpPr>
        <p:spPr>
          <a:xfrm>
            <a:off x="869111" y="2182256"/>
            <a:ext cx="6098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accent2">
                    <a:lumMod val="75000"/>
                  </a:schemeClr>
                </a:solidFill>
              </a:rPr>
              <a:t>ใช้งานวัสดุ อุปกรณ์และเครื่องมือให้เหมาะสมกับงานอย่างถูกวิธีและปลอดภัยตามคำแนะนำในคู่มือ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F4469-5289-48B0-AF61-420CF53A7F13}"/>
              </a:ext>
            </a:extLst>
          </p:cNvPr>
          <p:cNvSpPr txBox="1"/>
          <p:nvPr/>
        </p:nvSpPr>
        <p:spPr>
          <a:xfrm>
            <a:off x="869111" y="3372024"/>
            <a:ext cx="60988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C00000"/>
                </a:solidFill>
              </a:rPr>
              <a:t>หมั่นตรวจสอบสภาพการใช้งานของวัสดุ อุปกรณ์และเครื่องมือ</a:t>
            </a:r>
            <a:br>
              <a:rPr lang="th-TH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C00000"/>
                </a:solidFill>
              </a:rPr>
              <a:t>ถ้าหมดอายุให้ทิ้งไป ถ้าชำรุดควรรีบซ่อมแซม เพื่อไม่ให้ชำรุดมากจนซ่อมแซมไม่ได้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5B2A1A-50E7-437D-BCF3-0BBFF8FD0E15}"/>
              </a:ext>
            </a:extLst>
          </p:cNvPr>
          <p:cNvSpPr txBox="1"/>
          <p:nvPr/>
        </p:nvSpPr>
        <p:spPr>
          <a:xfrm>
            <a:off x="869111" y="4928335"/>
            <a:ext cx="6098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หมั่นดูแลรักษาอุปกรณ์และเครื่องมือเพื่อยืดอายุการใช้งานโดย</a:t>
            </a:r>
            <a:br>
              <a:rPr lang="th-TH" dirty="0">
                <a:solidFill>
                  <a:srgbClr val="FF0000"/>
                </a:solidFill>
              </a:rPr>
            </a:br>
            <a:r>
              <a:rPr lang="th-TH" dirty="0">
                <a:solidFill>
                  <a:srgbClr val="FF0000"/>
                </a:solidFill>
              </a:rPr>
              <a:t>ไม่ต้องซื้อใหม่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BDBA5A-7B94-451B-A2CC-8221C0D24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12"/>
            <a:ext cx="927099" cy="1189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7AC1F1-6341-41F7-83DC-63C3CAEC5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" y="1926349"/>
            <a:ext cx="927100" cy="1164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2FAFB-C749-402F-83DF-A6C4118D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" y="3100582"/>
            <a:ext cx="927099" cy="1175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D71D8-5761-4E2D-883C-81E65F2C38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" y="4671317"/>
            <a:ext cx="927099" cy="1170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08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196" name="Picture 4" descr="วัตถุดิบหลักในการปรุงอาหาร">
            <a:extLst>
              <a:ext uri="{FF2B5EF4-FFF2-40B4-BE49-F238E27FC236}">
                <a16:creationId xmlns:a16="http://schemas.microsoft.com/office/drawing/2014/main" id="{2203D281-3BA6-4505-B798-83BB84B30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r="1246" b="2"/>
          <a:stretch/>
        </p:blipFill>
        <p:spPr bwMode="auto">
          <a:xfrm>
            <a:off x="862088" y="448151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766267A-718D-4C9E-93E6-7357D04D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0956" y="2634936"/>
            <a:ext cx="2698842" cy="1146013"/>
          </a:xfrm>
        </p:spPr>
        <p:txBody>
          <a:bodyPr>
            <a:normAutofit/>
          </a:bodyPr>
          <a:lstStyle/>
          <a:p>
            <a:r>
              <a:rPr lang="th-TH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อาหารสด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1031FA8-5848-41DE-9EDA-10A653BA7522}"/>
              </a:ext>
            </a:extLst>
          </p:cNvPr>
          <p:cNvSpPr txBox="1">
            <a:spLocks/>
          </p:cNvSpPr>
          <p:nvPr/>
        </p:nvSpPr>
        <p:spPr>
          <a:xfrm>
            <a:off x="1959000" y="2021076"/>
            <a:ext cx="4620626" cy="1990203"/>
          </a:xfrm>
          <a:custGeom>
            <a:avLst/>
            <a:gdLst>
              <a:gd name="connsiteX0" fmla="*/ 0 w 4620626"/>
              <a:gd name="connsiteY0" fmla="*/ 0 h 1990203"/>
              <a:gd name="connsiteX1" fmla="*/ 669991 w 4620626"/>
              <a:gd name="connsiteY1" fmla="*/ 0 h 1990203"/>
              <a:gd name="connsiteX2" fmla="*/ 1247569 w 4620626"/>
              <a:gd name="connsiteY2" fmla="*/ 0 h 1990203"/>
              <a:gd name="connsiteX3" fmla="*/ 1686528 w 4620626"/>
              <a:gd name="connsiteY3" fmla="*/ 0 h 1990203"/>
              <a:gd name="connsiteX4" fmla="*/ 2356519 w 4620626"/>
              <a:gd name="connsiteY4" fmla="*/ 0 h 1990203"/>
              <a:gd name="connsiteX5" fmla="*/ 2841685 w 4620626"/>
              <a:gd name="connsiteY5" fmla="*/ 0 h 1990203"/>
              <a:gd name="connsiteX6" fmla="*/ 3326851 w 4620626"/>
              <a:gd name="connsiteY6" fmla="*/ 0 h 1990203"/>
              <a:gd name="connsiteX7" fmla="*/ 3858223 w 4620626"/>
              <a:gd name="connsiteY7" fmla="*/ 0 h 1990203"/>
              <a:gd name="connsiteX8" fmla="*/ 4620626 w 4620626"/>
              <a:gd name="connsiteY8" fmla="*/ 0 h 1990203"/>
              <a:gd name="connsiteX9" fmla="*/ 4620626 w 4620626"/>
              <a:gd name="connsiteY9" fmla="*/ 537355 h 1990203"/>
              <a:gd name="connsiteX10" fmla="*/ 4620626 w 4620626"/>
              <a:gd name="connsiteY10" fmla="*/ 1054808 h 1990203"/>
              <a:gd name="connsiteX11" fmla="*/ 4620626 w 4620626"/>
              <a:gd name="connsiteY11" fmla="*/ 1990203 h 1990203"/>
              <a:gd name="connsiteX12" fmla="*/ 4181667 w 4620626"/>
              <a:gd name="connsiteY12" fmla="*/ 1990203 h 1990203"/>
              <a:gd name="connsiteX13" fmla="*/ 3742707 w 4620626"/>
              <a:gd name="connsiteY13" fmla="*/ 1990203 h 1990203"/>
              <a:gd name="connsiteX14" fmla="*/ 3211335 w 4620626"/>
              <a:gd name="connsiteY14" fmla="*/ 1990203 h 1990203"/>
              <a:gd name="connsiteX15" fmla="*/ 2772376 w 4620626"/>
              <a:gd name="connsiteY15" fmla="*/ 1990203 h 1990203"/>
              <a:gd name="connsiteX16" fmla="*/ 2102385 w 4620626"/>
              <a:gd name="connsiteY16" fmla="*/ 1990203 h 1990203"/>
              <a:gd name="connsiteX17" fmla="*/ 1617219 w 4620626"/>
              <a:gd name="connsiteY17" fmla="*/ 1990203 h 1990203"/>
              <a:gd name="connsiteX18" fmla="*/ 1178260 w 4620626"/>
              <a:gd name="connsiteY18" fmla="*/ 1990203 h 1990203"/>
              <a:gd name="connsiteX19" fmla="*/ 554475 w 4620626"/>
              <a:gd name="connsiteY19" fmla="*/ 1990203 h 1990203"/>
              <a:gd name="connsiteX20" fmla="*/ 0 w 4620626"/>
              <a:gd name="connsiteY20" fmla="*/ 1990203 h 1990203"/>
              <a:gd name="connsiteX21" fmla="*/ 0 w 4620626"/>
              <a:gd name="connsiteY21" fmla="*/ 1492652 h 1990203"/>
              <a:gd name="connsiteX22" fmla="*/ 0 w 4620626"/>
              <a:gd name="connsiteY22" fmla="*/ 975199 h 1990203"/>
              <a:gd name="connsiteX23" fmla="*/ 0 w 4620626"/>
              <a:gd name="connsiteY23" fmla="*/ 437845 h 1990203"/>
              <a:gd name="connsiteX24" fmla="*/ 0 w 4620626"/>
              <a:gd name="connsiteY24" fmla="*/ 0 h 199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20626" h="1990203" fill="none" extrusionOk="0">
                <a:moveTo>
                  <a:pt x="0" y="0"/>
                </a:moveTo>
                <a:cubicBezTo>
                  <a:pt x="154479" y="-49866"/>
                  <a:pt x="393742" y="5344"/>
                  <a:pt x="669991" y="0"/>
                </a:cubicBezTo>
                <a:cubicBezTo>
                  <a:pt x="946240" y="-5344"/>
                  <a:pt x="1131314" y="46066"/>
                  <a:pt x="1247569" y="0"/>
                </a:cubicBezTo>
                <a:cubicBezTo>
                  <a:pt x="1363824" y="-46066"/>
                  <a:pt x="1575938" y="13123"/>
                  <a:pt x="1686528" y="0"/>
                </a:cubicBezTo>
                <a:cubicBezTo>
                  <a:pt x="1797118" y="-13123"/>
                  <a:pt x="2049377" y="78513"/>
                  <a:pt x="2356519" y="0"/>
                </a:cubicBezTo>
                <a:cubicBezTo>
                  <a:pt x="2663661" y="-78513"/>
                  <a:pt x="2714687" y="40340"/>
                  <a:pt x="2841685" y="0"/>
                </a:cubicBezTo>
                <a:cubicBezTo>
                  <a:pt x="2968683" y="-40340"/>
                  <a:pt x="3147865" y="35090"/>
                  <a:pt x="3326851" y="0"/>
                </a:cubicBezTo>
                <a:cubicBezTo>
                  <a:pt x="3505837" y="-35090"/>
                  <a:pt x="3728119" y="23711"/>
                  <a:pt x="3858223" y="0"/>
                </a:cubicBezTo>
                <a:cubicBezTo>
                  <a:pt x="3988327" y="-23711"/>
                  <a:pt x="4292271" y="87000"/>
                  <a:pt x="4620626" y="0"/>
                </a:cubicBezTo>
                <a:cubicBezTo>
                  <a:pt x="4646655" y="140474"/>
                  <a:pt x="4563755" y="317637"/>
                  <a:pt x="4620626" y="537355"/>
                </a:cubicBezTo>
                <a:cubicBezTo>
                  <a:pt x="4677497" y="757073"/>
                  <a:pt x="4592771" y="908854"/>
                  <a:pt x="4620626" y="1054808"/>
                </a:cubicBezTo>
                <a:cubicBezTo>
                  <a:pt x="4648481" y="1200762"/>
                  <a:pt x="4539508" y="1780421"/>
                  <a:pt x="4620626" y="1990203"/>
                </a:cubicBezTo>
                <a:cubicBezTo>
                  <a:pt x="4402496" y="2005800"/>
                  <a:pt x="4350568" y="1987939"/>
                  <a:pt x="4181667" y="1990203"/>
                </a:cubicBezTo>
                <a:cubicBezTo>
                  <a:pt x="4012766" y="1992467"/>
                  <a:pt x="3926933" y="1975988"/>
                  <a:pt x="3742707" y="1990203"/>
                </a:cubicBezTo>
                <a:cubicBezTo>
                  <a:pt x="3558481" y="2004418"/>
                  <a:pt x="3328529" y="1977994"/>
                  <a:pt x="3211335" y="1990203"/>
                </a:cubicBezTo>
                <a:cubicBezTo>
                  <a:pt x="3094141" y="2002412"/>
                  <a:pt x="2955531" y="1982042"/>
                  <a:pt x="2772376" y="1990203"/>
                </a:cubicBezTo>
                <a:cubicBezTo>
                  <a:pt x="2589221" y="1998364"/>
                  <a:pt x="2301342" y="1962953"/>
                  <a:pt x="2102385" y="1990203"/>
                </a:cubicBezTo>
                <a:cubicBezTo>
                  <a:pt x="1903428" y="2017453"/>
                  <a:pt x="1729935" y="1970750"/>
                  <a:pt x="1617219" y="1990203"/>
                </a:cubicBezTo>
                <a:cubicBezTo>
                  <a:pt x="1504503" y="2009656"/>
                  <a:pt x="1370101" y="1947028"/>
                  <a:pt x="1178260" y="1990203"/>
                </a:cubicBezTo>
                <a:cubicBezTo>
                  <a:pt x="986419" y="2033378"/>
                  <a:pt x="815475" y="1987927"/>
                  <a:pt x="554475" y="1990203"/>
                </a:cubicBezTo>
                <a:cubicBezTo>
                  <a:pt x="293476" y="1992479"/>
                  <a:pt x="176832" y="1955098"/>
                  <a:pt x="0" y="1990203"/>
                </a:cubicBezTo>
                <a:cubicBezTo>
                  <a:pt x="-42721" y="1758722"/>
                  <a:pt x="19360" y="1690825"/>
                  <a:pt x="0" y="1492652"/>
                </a:cubicBezTo>
                <a:cubicBezTo>
                  <a:pt x="-19360" y="1294479"/>
                  <a:pt x="50722" y="1160508"/>
                  <a:pt x="0" y="975199"/>
                </a:cubicBezTo>
                <a:cubicBezTo>
                  <a:pt x="-50722" y="789890"/>
                  <a:pt x="22027" y="689158"/>
                  <a:pt x="0" y="437845"/>
                </a:cubicBezTo>
                <a:cubicBezTo>
                  <a:pt x="-22027" y="186532"/>
                  <a:pt x="44258" y="210467"/>
                  <a:pt x="0" y="0"/>
                </a:cubicBezTo>
                <a:close/>
              </a:path>
              <a:path w="4620626" h="1990203" stroke="0" extrusionOk="0">
                <a:moveTo>
                  <a:pt x="0" y="0"/>
                </a:moveTo>
                <a:cubicBezTo>
                  <a:pt x="257799" y="-48081"/>
                  <a:pt x="420962" y="49259"/>
                  <a:pt x="623785" y="0"/>
                </a:cubicBezTo>
                <a:cubicBezTo>
                  <a:pt x="826609" y="-49259"/>
                  <a:pt x="957183" y="53021"/>
                  <a:pt x="1108950" y="0"/>
                </a:cubicBezTo>
                <a:cubicBezTo>
                  <a:pt x="1260717" y="-53021"/>
                  <a:pt x="1412093" y="1822"/>
                  <a:pt x="1640322" y="0"/>
                </a:cubicBezTo>
                <a:cubicBezTo>
                  <a:pt x="1868551" y="-1822"/>
                  <a:pt x="1964164" y="34757"/>
                  <a:pt x="2217900" y="0"/>
                </a:cubicBezTo>
                <a:cubicBezTo>
                  <a:pt x="2471636" y="-34757"/>
                  <a:pt x="2674967" y="5027"/>
                  <a:pt x="2841685" y="0"/>
                </a:cubicBezTo>
                <a:cubicBezTo>
                  <a:pt x="3008403" y="-5027"/>
                  <a:pt x="3230133" y="2592"/>
                  <a:pt x="3465470" y="0"/>
                </a:cubicBezTo>
                <a:cubicBezTo>
                  <a:pt x="3700808" y="-2592"/>
                  <a:pt x="3787085" y="23550"/>
                  <a:pt x="4043048" y="0"/>
                </a:cubicBezTo>
                <a:cubicBezTo>
                  <a:pt x="4299011" y="-23550"/>
                  <a:pt x="4335315" y="41257"/>
                  <a:pt x="4620626" y="0"/>
                </a:cubicBezTo>
                <a:cubicBezTo>
                  <a:pt x="4634095" y="143132"/>
                  <a:pt x="4594138" y="347231"/>
                  <a:pt x="4620626" y="437845"/>
                </a:cubicBezTo>
                <a:cubicBezTo>
                  <a:pt x="4647114" y="528460"/>
                  <a:pt x="4606221" y="670637"/>
                  <a:pt x="4620626" y="895591"/>
                </a:cubicBezTo>
                <a:cubicBezTo>
                  <a:pt x="4635031" y="1120545"/>
                  <a:pt x="4576862" y="1253170"/>
                  <a:pt x="4620626" y="1413044"/>
                </a:cubicBezTo>
                <a:cubicBezTo>
                  <a:pt x="4664390" y="1572918"/>
                  <a:pt x="4594635" y="1827772"/>
                  <a:pt x="4620626" y="1990203"/>
                </a:cubicBezTo>
                <a:cubicBezTo>
                  <a:pt x="4458485" y="2065015"/>
                  <a:pt x="4180987" y="1981867"/>
                  <a:pt x="3996841" y="1990203"/>
                </a:cubicBezTo>
                <a:cubicBezTo>
                  <a:pt x="3812696" y="1998539"/>
                  <a:pt x="3589474" y="1922398"/>
                  <a:pt x="3419263" y="1990203"/>
                </a:cubicBezTo>
                <a:cubicBezTo>
                  <a:pt x="3249052" y="2058008"/>
                  <a:pt x="3034721" y="1969843"/>
                  <a:pt x="2841685" y="1990203"/>
                </a:cubicBezTo>
                <a:cubicBezTo>
                  <a:pt x="2648649" y="2010563"/>
                  <a:pt x="2505160" y="1989030"/>
                  <a:pt x="2264107" y="1990203"/>
                </a:cubicBezTo>
                <a:cubicBezTo>
                  <a:pt x="2023054" y="1991376"/>
                  <a:pt x="1864439" y="1915848"/>
                  <a:pt x="1640322" y="1990203"/>
                </a:cubicBezTo>
                <a:cubicBezTo>
                  <a:pt x="1416205" y="2064558"/>
                  <a:pt x="1160451" y="1971747"/>
                  <a:pt x="1016538" y="1990203"/>
                </a:cubicBezTo>
                <a:cubicBezTo>
                  <a:pt x="872625" y="2008659"/>
                  <a:pt x="732797" y="1989863"/>
                  <a:pt x="577578" y="1990203"/>
                </a:cubicBezTo>
                <a:cubicBezTo>
                  <a:pt x="422359" y="1990543"/>
                  <a:pt x="135321" y="1930980"/>
                  <a:pt x="0" y="1990203"/>
                </a:cubicBezTo>
                <a:cubicBezTo>
                  <a:pt x="-62489" y="1816998"/>
                  <a:pt x="34133" y="1650820"/>
                  <a:pt x="0" y="1452848"/>
                </a:cubicBezTo>
                <a:cubicBezTo>
                  <a:pt x="-34133" y="1254876"/>
                  <a:pt x="38273" y="1197464"/>
                  <a:pt x="0" y="975199"/>
                </a:cubicBezTo>
                <a:cubicBezTo>
                  <a:pt x="-38273" y="752934"/>
                  <a:pt x="52366" y="618689"/>
                  <a:pt x="0" y="517453"/>
                </a:cubicBezTo>
                <a:cubicBezTo>
                  <a:pt x="-52366" y="416217"/>
                  <a:pt x="50985" y="13640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832030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การเลือกวัตถุดิบใน</a:t>
            </a:r>
          </a:p>
          <a:p>
            <a:r>
              <a:rPr lang="th-TH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การประกอบอาหาร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5ED3C8BD-294D-4F82-A827-E581785FD6DE}"/>
              </a:ext>
            </a:extLst>
          </p:cNvPr>
          <p:cNvSpPr txBox="1">
            <a:spLocks/>
          </p:cNvSpPr>
          <p:nvPr/>
        </p:nvSpPr>
        <p:spPr>
          <a:xfrm>
            <a:off x="9340878" y="5881012"/>
            <a:ext cx="2698842" cy="114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อาหารแห้ง</a:t>
            </a:r>
          </a:p>
        </p:txBody>
      </p:sp>
      <p:pic>
        <p:nvPicPr>
          <p:cNvPr id="8198" name="Picture 6" descr="วิธีป้องกันความชื้นและเชื้อราในอาหารแห้ง | จ๊อบส์ดีบี ประเทศไทย">
            <a:extLst>
              <a:ext uri="{FF2B5EF4-FFF2-40B4-BE49-F238E27FC236}">
                <a16:creationId xmlns:a16="http://schemas.microsoft.com/office/drawing/2014/main" id="{25F1004B-CCB7-4B16-AE44-9EF36E40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788" y="3737538"/>
            <a:ext cx="3660935" cy="25379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อาหารสดหมดอายุ ดูอย่างไร? | Lotus&amp;#39;s">
            <a:extLst>
              <a:ext uri="{FF2B5EF4-FFF2-40B4-BE49-F238E27FC236}">
                <a16:creationId xmlns:a16="http://schemas.microsoft.com/office/drawing/2014/main" id="{2B52D97C-3F0F-4D69-A01D-929D80C54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" r="36807" b="4496"/>
          <a:stretch/>
        </p:blipFill>
        <p:spPr bwMode="auto">
          <a:xfrm>
            <a:off x="8145920" y="532771"/>
            <a:ext cx="3795529" cy="25479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0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BBDF-82BB-4659-AB83-868FA64E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581"/>
            <a:ext cx="10515600" cy="76738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การเลือกซื้ออาหารสด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65A543-4A78-4B52-A1DB-E3553396170E}"/>
              </a:ext>
            </a:extLst>
          </p:cNvPr>
          <p:cNvSpPr txBox="1">
            <a:spLocks/>
          </p:cNvSpPr>
          <p:nvPr/>
        </p:nvSpPr>
        <p:spPr>
          <a:xfrm>
            <a:off x="838200" y="1355027"/>
            <a:ext cx="3725411" cy="6065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/>
              <a:t>ประเภทเนื้อสัตว์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2D96B6-3C09-426C-850B-DEE3D3F83ECE}"/>
              </a:ext>
            </a:extLst>
          </p:cNvPr>
          <p:cNvSpPr txBox="1">
            <a:spLocks/>
          </p:cNvSpPr>
          <p:nvPr/>
        </p:nvSpPr>
        <p:spPr>
          <a:xfrm>
            <a:off x="838201" y="2184140"/>
            <a:ext cx="2802622" cy="606598"/>
          </a:xfrm>
          <a:prstGeom prst="rect">
            <a:avLst/>
          </a:prstGeom>
          <a:solidFill>
            <a:srgbClr val="CD93C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เนื้อหมู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7F88B4-B763-4EAE-B624-844D8785A639}"/>
              </a:ext>
            </a:extLst>
          </p:cNvPr>
          <p:cNvSpPr txBox="1">
            <a:spLocks/>
          </p:cNvSpPr>
          <p:nvPr/>
        </p:nvSpPr>
        <p:spPr>
          <a:xfrm>
            <a:off x="4575495" y="2187142"/>
            <a:ext cx="2802621" cy="606598"/>
          </a:xfrm>
          <a:prstGeom prst="rect">
            <a:avLst/>
          </a:prstGeom>
          <a:solidFill>
            <a:srgbClr val="DE82B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เนื้อวัว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F769C4-37C9-4C59-80D0-68CBEC049321}"/>
              </a:ext>
            </a:extLst>
          </p:cNvPr>
          <p:cNvSpPr txBox="1">
            <a:spLocks/>
          </p:cNvSpPr>
          <p:nvPr/>
        </p:nvSpPr>
        <p:spPr>
          <a:xfrm>
            <a:off x="8312788" y="2184140"/>
            <a:ext cx="2802621" cy="606599"/>
          </a:xfrm>
          <a:prstGeom prst="rect">
            <a:avLst/>
          </a:prstGeom>
          <a:solidFill>
            <a:srgbClr val="F26E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เนื้อควาย</a:t>
            </a:r>
          </a:p>
        </p:txBody>
      </p:sp>
      <p:pic>
        <p:nvPicPr>
          <p:cNvPr id="1028" name="Picture 4" descr="อาหารเนื้อสัตว์, ส่วนผสม, เนื้อสัตว์, ยันภาพ PNG และ PSD สำหรับดาวน์โหลดฟรี">
            <a:extLst>
              <a:ext uri="{FF2B5EF4-FFF2-40B4-BE49-F238E27FC236}">
                <a16:creationId xmlns:a16="http://schemas.microsoft.com/office/drawing/2014/main" id="{DCEE4DED-8F18-4830-934E-1E96C7E5E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12236" r="5562" b="11650"/>
          <a:stretch/>
        </p:blipFill>
        <p:spPr bwMode="auto">
          <a:xfrm>
            <a:off x="4971175" y="3013252"/>
            <a:ext cx="1935788" cy="1287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A1648-90B5-40ED-BCF5-D24A45E21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526" y="3013252"/>
            <a:ext cx="1935788" cy="128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D1C97E-E458-4EEE-872B-25887B47C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49" b="12442"/>
          <a:stretch/>
        </p:blipFill>
        <p:spPr>
          <a:xfrm>
            <a:off x="1256892" y="3013252"/>
            <a:ext cx="1935788" cy="1287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721FBEC-9C66-409C-8856-039309056861}"/>
              </a:ext>
            </a:extLst>
          </p:cNvPr>
          <p:cNvSpPr txBox="1">
            <a:spLocks/>
          </p:cNvSpPr>
          <p:nvPr/>
        </p:nvSpPr>
        <p:spPr>
          <a:xfrm>
            <a:off x="838200" y="4503080"/>
            <a:ext cx="2802621" cy="20958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th-TH" sz="2600" b="1" dirty="0"/>
              <a:t>1. เนื้อละเอียด สีชมพู มันสีขาว</a:t>
            </a:r>
          </a:p>
          <a:p>
            <a:pPr>
              <a:lnSpc>
                <a:spcPct val="120000"/>
              </a:lnSpc>
            </a:pPr>
            <a:r>
              <a:rPr lang="th-TH" sz="2600" b="1" dirty="0"/>
              <a:t>2. ใช้นิ้วกดดูจะยืดหยุ่นได้ดี ไม่มีรอยบุ๋ม</a:t>
            </a:r>
          </a:p>
          <a:p>
            <a:pPr>
              <a:lnSpc>
                <a:spcPct val="120000"/>
              </a:lnSpc>
            </a:pPr>
            <a:r>
              <a:rPr lang="th-TH" sz="2600" b="1" dirty="0"/>
              <a:t>3. ไม่มีสีเขียว คล้ำหรือมีความช้ำ</a:t>
            </a:r>
          </a:p>
          <a:p>
            <a:pPr>
              <a:lnSpc>
                <a:spcPct val="120000"/>
              </a:lnSpc>
            </a:pPr>
            <a:r>
              <a:rPr lang="th-TH" sz="2600" b="1" dirty="0"/>
              <a:t>4. มันหมูก็ต้องมีลักษณะขาวใส</a:t>
            </a:r>
          </a:p>
          <a:p>
            <a:pPr>
              <a:lnSpc>
                <a:spcPct val="120000"/>
              </a:lnSpc>
            </a:pPr>
            <a:r>
              <a:rPr lang="th-TH" sz="2600" b="1" dirty="0"/>
              <a:t>5. ดมกลิ่นเเล้ว กลิ่นต้องไม่แรง หรือ เหม็น</a:t>
            </a:r>
          </a:p>
          <a:p>
            <a:pPr>
              <a:lnSpc>
                <a:spcPct val="120000"/>
              </a:lnSpc>
            </a:pPr>
            <a:r>
              <a:rPr lang="th-TH" sz="2600" b="1" dirty="0"/>
              <a:t>6. สังเกตว่ามีพยาธิอยู่ในเนื้อหมูหรือไม่</a:t>
            </a:r>
          </a:p>
          <a:p>
            <a:pPr algn="ctr"/>
            <a:r>
              <a:rPr lang="th-TH" sz="2400" b="1" dirty="0"/>
              <a:t> </a:t>
            </a:r>
            <a:r>
              <a:rPr lang="th-TH" sz="3200" b="1" dirty="0"/>
              <a:t>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BCB7C00-9F1F-4776-B03F-FD2F51B2A37A}"/>
              </a:ext>
            </a:extLst>
          </p:cNvPr>
          <p:cNvSpPr txBox="1">
            <a:spLocks/>
          </p:cNvSpPr>
          <p:nvPr/>
        </p:nvSpPr>
        <p:spPr>
          <a:xfrm>
            <a:off x="8312787" y="4503079"/>
            <a:ext cx="2802621" cy="20958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>
              <a:lnSpc>
                <a:spcPct val="100000"/>
              </a:lnSpc>
            </a:pPr>
            <a:r>
              <a:rPr lang="th-TH" sz="1800" b="1" dirty="0"/>
              <a:t>1. ลายเส้นของกล้ามเนื้อหยาบ สีแดงคล้ำกว่าเนื้อวัว มันสีขาว</a:t>
            </a:r>
          </a:p>
          <a:p>
            <a:pPr algn="thaiDist">
              <a:lnSpc>
                <a:spcPct val="100000"/>
              </a:lnSpc>
            </a:pPr>
            <a:r>
              <a:rPr lang="th-TH" sz="1800" b="1" dirty="0"/>
              <a:t>2. กดดู จะยืดหยุ่น ไม่มีรอยบุ๋ม</a:t>
            </a:r>
          </a:p>
          <a:p>
            <a:pPr algn="thaiDist">
              <a:lnSpc>
                <a:spcPct val="100000"/>
              </a:lnSpc>
            </a:pPr>
            <a:r>
              <a:rPr lang="th-TH" sz="1800" b="1" dirty="0"/>
              <a:t>3. ไม่มีเม็ดสีขาวใสคล้ายเม็ดสาคู เพราะเป็น   ตัวอ่อนของพยาธิตัวตืด</a:t>
            </a:r>
          </a:p>
          <a:p>
            <a:pPr algn="thaiDist">
              <a:lnSpc>
                <a:spcPct val="100000"/>
              </a:lnSpc>
            </a:pPr>
            <a:r>
              <a:rPr lang="th-TH" sz="1800" b="1" dirty="0"/>
              <a:t>4. ไม่มีกลิ่นเหม็นเปรี้ยว ไม่มีเมือก</a:t>
            </a:r>
          </a:p>
          <a:p>
            <a:pPr marL="342900" indent="-342900">
              <a:buAutoNum type="arabicPeriod"/>
            </a:pPr>
            <a:endParaRPr lang="th-TH" sz="18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C3E977-C02D-443A-8CCE-614EBAEC1476}"/>
              </a:ext>
            </a:extLst>
          </p:cNvPr>
          <p:cNvSpPr txBox="1">
            <a:spLocks/>
          </p:cNvSpPr>
          <p:nvPr/>
        </p:nvSpPr>
        <p:spPr>
          <a:xfrm>
            <a:off x="4575495" y="4503079"/>
            <a:ext cx="2802621" cy="20958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th-TH" sz="1800" b="1" dirty="0"/>
              <a:t>1. สีแดงสด เนื้อแน่น ลายเส้นไม่หยาบ</a:t>
            </a:r>
          </a:p>
          <a:p>
            <a:pPr>
              <a:lnSpc>
                <a:spcPct val="100000"/>
              </a:lnSpc>
            </a:pPr>
            <a:r>
              <a:rPr lang="th-TH" sz="1800" b="1" dirty="0"/>
              <a:t>2. กดดู จะยืดหยุ่น ไม่มีรอยบุ๋ม</a:t>
            </a:r>
          </a:p>
          <a:p>
            <a:pPr>
              <a:lnSpc>
                <a:spcPct val="100000"/>
              </a:lnSpc>
            </a:pPr>
            <a:r>
              <a:rPr lang="th-TH" sz="1800" b="1" dirty="0"/>
              <a:t>3. ไม่มีเม็ดสีขาวใสคล้ายเม็ดสาคู เพราะเป็น   ตัวอ่อนของพยาธิตัวตืด</a:t>
            </a:r>
            <a:endParaRPr lang="en-US" sz="1800" b="1" dirty="0"/>
          </a:p>
          <a:p>
            <a:pPr>
              <a:lnSpc>
                <a:spcPct val="100000"/>
              </a:lnSpc>
            </a:pPr>
            <a:r>
              <a:rPr lang="th-TH" sz="1800" b="1" dirty="0"/>
              <a:t>4. ไขมัน แตกง่ายสีออกไปทางครีมอ่อน </a:t>
            </a:r>
          </a:p>
          <a:p>
            <a:pPr>
              <a:lnSpc>
                <a:spcPct val="100000"/>
              </a:lnSpc>
            </a:pPr>
            <a:r>
              <a:rPr lang="th-TH" sz="1800" b="1" dirty="0"/>
              <a:t>5. ไม่มีกลิ่นเหม็นเปรี้ยว ไม่มีเมือก</a:t>
            </a:r>
          </a:p>
          <a:p>
            <a:pPr marL="342900" indent="-342900">
              <a:buAutoNum type="arabicPeriod"/>
            </a:pPr>
            <a:endParaRPr lang="th-TH" sz="1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D809F-8B1A-4181-B344-0C8343E9B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4110" y="4771038"/>
            <a:ext cx="1827890" cy="1827890"/>
          </a:xfrm>
          <a:prstGeom prst="rect">
            <a:avLst/>
          </a:prstGeom>
        </p:spPr>
      </p:pic>
      <p:pic>
        <p:nvPicPr>
          <p:cNvPr id="3074" name="Picture 2" descr="LINE สติ๊กเกอร์ทางการ - บุบบิบ อ้วนน้อยผู้น่ารัก ตัวอย่างภาพเคลื่อนไหว">
            <a:extLst>
              <a:ext uri="{FF2B5EF4-FFF2-40B4-BE49-F238E27FC236}">
                <a16:creationId xmlns:a16="http://schemas.microsoft.com/office/drawing/2014/main" id="{D338FDDD-F41D-44E2-875A-388A26B88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47" y="871671"/>
            <a:ext cx="1833244" cy="158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08F241-683D-4278-8CEF-05F2357A721D}"/>
              </a:ext>
            </a:extLst>
          </p:cNvPr>
          <p:cNvSpPr txBox="1">
            <a:spLocks/>
          </p:cNvSpPr>
          <p:nvPr/>
        </p:nvSpPr>
        <p:spPr>
          <a:xfrm>
            <a:off x="804645" y="489563"/>
            <a:ext cx="2802622" cy="6065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ไก่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FFB181-6637-4356-B3BD-01304539AE92}"/>
              </a:ext>
            </a:extLst>
          </p:cNvPr>
          <p:cNvSpPr txBox="1">
            <a:spLocks/>
          </p:cNvSpPr>
          <p:nvPr/>
        </p:nvSpPr>
        <p:spPr>
          <a:xfrm>
            <a:off x="8584735" y="489563"/>
            <a:ext cx="2802622" cy="6065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กุ้ง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5C464F-0F68-4665-BF45-5C6A5F9DFFD5}"/>
              </a:ext>
            </a:extLst>
          </p:cNvPr>
          <p:cNvSpPr txBox="1">
            <a:spLocks/>
          </p:cNvSpPr>
          <p:nvPr/>
        </p:nvSpPr>
        <p:spPr>
          <a:xfrm>
            <a:off x="4694691" y="489563"/>
            <a:ext cx="2802622" cy="606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/>
              <a:t>ปลา</a:t>
            </a:r>
          </a:p>
        </p:txBody>
      </p:sp>
      <p:pic>
        <p:nvPicPr>
          <p:cNvPr id="1026" name="Picture 2" descr="เก็บเนื้อไก่สดแช่แข็งด้วย เครื่องแพ็คสูญญากาศ ดีอย่างไรมาดูกัน">
            <a:extLst>
              <a:ext uri="{FF2B5EF4-FFF2-40B4-BE49-F238E27FC236}">
                <a16:creationId xmlns:a16="http://schemas.microsoft.com/office/drawing/2014/main" id="{485D1D95-022E-45C0-8609-AD3F53F5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05" y="1262362"/>
            <a:ext cx="1907339" cy="1430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เคล็ดลับการเลือกซื้อปลาสด สำนักพิมพ์แม่บ้าน">
            <a:extLst>
              <a:ext uri="{FF2B5EF4-FFF2-40B4-BE49-F238E27FC236}">
                <a16:creationId xmlns:a16="http://schemas.microsoft.com/office/drawing/2014/main" id="{17E3A543-5306-4589-B7D4-E13ACF93B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22688" r="13087" b="8971"/>
          <a:stretch/>
        </p:blipFill>
        <p:spPr bwMode="auto">
          <a:xfrm>
            <a:off x="5098792" y="1255672"/>
            <a:ext cx="1939839" cy="1430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วิธีเลือกซื้อกุ้ง">
            <a:extLst>
              <a:ext uri="{FF2B5EF4-FFF2-40B4-BE49-F238E27FC236}">
                <a16:creationId xmlns:a16="http://schemas.microsoft.com/office/drawing/2014/main" id="{D7F53657-3AB0-4CEA-910A-6B0A1B5E2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10595" r="6938"/>
          <a:stretch/>
        </p:blipFill>
        <p:spPr bwMode="auto">
          <a:xfrm>
            <a:off x="9042848" y="1258437"/>
            <a:ext cx="1939839" cy="1430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CFFCF19-F230-422C-BCA6-7EFD156EE7E4}"/>
              </a:ext>
            </a:extLst>
          </p:cNvPr>
          <p:cNvSpPr txBox="1">
            <a:spLocks/>
          </p:cNvSpPr>
          <p:nvPr/>
        </p:nvSpPr>
        <p:spPr>
          <a:xfrm>
            <a:off x="804645" y="2905599"/>
            <a:ext cx="2802621" cy="2538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D93C2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>
              <a:lnSpc>
                <a:spcPct val="120000"/>
              </a:lnSpc>
            </a:pPr>
            <a:r>
              <a:rPr lang="th-TH" sz="2600" b="1" dirty="0"/>
              <a:t>1. ควรมีลักษณะเนื้อแน่น ผิวตึงไม่เหี่ยวย่น  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2. ใต้ปีก ขา ตรงลำคอที่ต่อกับลำตัวต้องไม่มีสีคล้ำ ต้องไม่มีจุดเลือดออกหรือตุ่มหนอง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3. ไม่มีแผลตามตัว ก้านคอและรอยเชือดยังสดอยู่ ลูกตาไม่ลึกบุ๋ม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4. ต้องไม่มีกลิ่นเหม็นไม่มีเมือกที่ผิวเนื้อ เนื้อไม่มีลักษณะเหลว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5. เมื่อใช้นิ้วกด ต้องไม่เป็นรอยบุ๋มตามแรงกด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98524F-E068-4302-9F40-E4AC5D2167C3}"/>
              </a:ext>
            </a:extLst>
          </p:cNvPr>
          <p:cNvSpPr txBox="1">
            <a:spLocks/>
          </p:cNvSpPr>
          <p:nvPr/>
        </p:nvSpPr>
        <p:spPr>
          <a:xfrm>
            <a:off x="4694691" y="2908608"/>
            <a:ext cx="2802621" cy="25388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DE82B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th-TH" sz="1600" b="1" dirty="0"/>
          </a:p>
          <a:p>
            <a:pPr algn="thaiDist">
              <a:lnSpc>
                <a:spcPct val="100000"/>
              </a:lnSpc>
            </a:pPr>
            <a:r>
              <a:rPr lang="th-TH" sz="1600" b="1" dirty="0"/>
              <a:t>1. เหงือกจะต้องมีสีสด ไม่ซีด</a:t>
            </a:r>
          </a:p>
          <a:p>
            <a:pPr algn="thaiDist">
              <a:lnSpc>
                <a:spcPct val="100000"/>
              </a:lnSpc>
            </a:pPr>
            <a:r>
              <a:rPr lang="th-TH" sz="1600" b="1" dirty="0"/>
              <a:t>2. ตาของปลาใส ไม่ขุ่นมัว หรือ ตามีสีเหลือง</a:t>
            </a:r>
          </a:p>
          <a:p>
            <a:pPr algn="thaiDist">
              <a:lnSpc>
                <a:spcPct val="100000"/>
              </a:lnSpc>
            </a:pPr>
            <a:r>
              <a:rPr lang="th-TH" sz="1600" b="1" dirty="0"/>
              <a:t>3. เกล็ดและผิวจะต้องใส ไม่คล้ำไม่ขุ่น แต่มันเงา</a:t>
            </a:r>
          </a:p>
          <a:p>
            <a:pPr algn="thaiDist">
              <a:lnSpc>
                <a:spcPct val="100000"/>
              </a:lnSpc>
            </a:pPr>
            <a:r>
              <a:rPr lang="th-TH" sz="1600" b="1" dirty="0"/>
              <a:t>4. เนื้อจะต้องแน่น กดแล้วเด้ง ไม่ยุบ</a:t>
            </a:r>
          </a:p>
          <a:p>
            <a:pPr algn="thaiDist">
              <a:lnSpc>
                <a:spcPct val="100000"/>
              </a:lnSpc>
            </a:pPr>
            <a:r>
              <a:rPr lang="th-TH" sz="1600" b="1" dirty="0"/>
              <a:t>5. หางและ ครีบต้องดูแข็งแรงและชุ่มชื่น ไม่แห้งหรือขาด</a:t>
            </a:r>
          </a:p>
          <a:p>
            <a:pPr algn="thaiDist">
              <a:lnSpc>
                <a:spcPct val="100000"/>
              </a:lnSpc>
            </a:pPr>
            <a:r>
              <a:rPr lang="th-TH" sz="1600" b="1" dirty="0"/>
              <a:t>6. เมื่อดมที่ตัวปลา ไม่มีกลิ่นเหม็น หรือ กลิ่นฉุนของดิน</a:t>
            </a:r>
          </a:p>
          <a:p>
            <a:pPr algn="thaiDist">
              <a:lnSpc>
                <a:spcPct val="100000"/>
              </a:lnSpc>
            </a:pPr>
            <a:r>
              <a:rPr lang="th-TH" sz="1800" b="1" dirty="0"/>
              <a:t> 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7299AF0-426E-4065-BB2B-F7F56F0DD4BA}"/>
              </a:ext>
            </a:extLst>
          </p:cNvPr>
          <p:cNvSpPr txBox="1">
            <a:spLocks/>
          </p:cNvSpPr>
          <p:nvPr/>
        </p:nvSpPr>
        <p:spPr>
          <a:xfrm>
            <a:off x="8584734" y="2905600"/>
            <a:ext cx="2802621" cy="25388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26EA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>
              <a:lnSpc>
                <a:spcPct val="120000"/>
              </a:lnSpc>
            </a:pPr>
            <a:r>
              <a:rPr lang="th-TH" sz="2600" b="1" dirty="0"/>
              <a:t>1. หัวติดแน่นกับลำตัว กุ้งที่สดหัวจะไม่เป็นสีดำ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2. ตาใส เปลือกกุ้งใส มองเห็นสีของมันกุ้งได้ชัดเจน เปลือกไม่แดง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3. เนื้อแน่น เมื่อใช้นิ้วกดจะไม่นุ่ม เละ</a:t>
            </a:r>
          </a:p>
          <a:p>
            <a:pPr algn="thaiDist">
              <a:lnSpc>
                <a:spcPct val="120000"/>
              </a:lnSpc>
            </a:pPr>
            <a:r>
              <a:rPr lang="th-TH" sz="2600" b="1" dirty="0"/>
              <a:t>4. ครีบและหางจะต้องไม่เป็นสีชมพู ยกเว้นกุ้งบางชนิด ซึ่งมีสีชมพูอ่อนตามธรรมชาติ</a:t>
            </a:r>
          </a:p>
          <a:p>
            <a:pPr algn="thaiDist"/>
            <a:r>
              <a:rPr lang="th-TH" sz="2400" b="1" dirty="0"/>
              <a:t> </a:t>
            </a:r>
            <a:r>
              <a:rPr lang="th-TH" sz="3200" b="1" dirty="0"/>
              <a:t> </a:t>
            </a:r>
          </a:p>
        </p:txBody>
      </p:sp>
      <p:pic>
        <p:nvPicPr>
          <p:cNvPr id="2" name="Picture 2" descr="บุบบิบ ป๊อปอัพ 3 | Cute gif, Funny emoji, Animation">
            <a:extLst>
              <a:ext uri="{FF2B5EF4-FFF2-40B4-BE49-F238E27FC236}">
                <a16:creationId xmlns:a16="http://schemas.microsoft.com/office/drawing/2014/main" id="{FF9F813D-A773-4244-BEAF-4F9C8697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4667" l="9778" r="95111">
                        <a14:foregroundMark x1="34222" y1="22222" x2="34222" y2="22222"/>
                        <a14:foregroundMark x1="64444" y1="88000" x2="64444" y2="88000"/>
                        <a14:foregroundMark x1="63556" y1="93778" x2="63556" y2="93778"/>
                        <a14:foregroundMark x1="44889" y1="94667" x2="44889" y2="94667"/>
                        <a14:foregroundMark x1="95111" y1="53333" x2="95111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24" y="45895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099C11-34CF-4CAC-9D04-8C0C4F2F8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49" y="4023457"/>
            <a:ext cx="1531309" cy="153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2933</Words>
  <Application>Microsoft Office PowerPoint</Application>
  <PresentationFormat>Widescreen</PresentationFormat>
  <Paragraphs>180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Angsana New</vt:lpstr>
      <vt:lpstr>Arial</vt:lpstr>
      <vt:lpstr>Calibri</vt:lpstr>
      <vt:lpstr>Calibri Light</vt:lpstr>
      <vt:lpstr>Lucida Grande</vt:lpstr>
      <vt:lpstr>Rockwell</vt:lpstr>
      <vt:lpstr>TH Charmonman</vt:lpstr>
      <vt:lpstr>TH SarabunPSK</vt:lpstr>
      <vt:lpstr>Office Theme</vt:lpstr>
      <vt:lpstr>PowerPoint Presentation</vt:lpstr>
      <vt:lpstr>PowerPoint Presentation</vt:lpstr>
      <vt:lpstr>    การใช้น้ำ </vt:lpstr>
      <vt:lpstr>การใช้ไฟฟ้า </vt:lpstr>
      <vt:lpstr>การใช้กระดาษ </vt:lpstr>
      <vt:lpstr>การใช้วัสดุ อุปกรณ์และเครื่องมือ </vt:lpstr>
      <vt:lpstr>อาหารสด</vt:lpstr>
      <vt:lpstr>การเลือกซื้ออาหารสด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การเลือกซื้ออาหารแห้ง</vt:lpstr>
      <vt:lpstr>       การเลือกซื้ออาหารแห้ง</vt:lpstr>
      <vt:lpstr>       การเลือกซื้ออาหารแห้ง</vt:lpstr>
      <vt:lpstr>       การเลือกซื้ออาหารแห้ง</vt:lpstr>
      <vt:lpstr>        การประกอบอาหาร</vt:lpstr>
      <vt:lpstr>        การประกอบอาหาร</vt:lpstr>
      <vt:lpstr>        การประกอบอาหาร</vt:lpstr>
      <vt:lpstr>        การประกอบอาหาร</vt:lpstr>
      <vt:lpstr>        การประกอบอาหาร</vt:lpstr>
      <vt:lpstr>นักเรียนชอบการประกอบอาหารแบบไหน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Jutharat  Siriwiboonpol</dc:creator>
  <cp:lastModifiedBy>Jutharat  Siriwiboonpol</cp:lastModifiedBy>
  <cp:revision>46</cp:revision>
  <dcterms:created xsi:type="dcterms:W3CDTF">2021-10-29T07:22:37Z</dcterms:created>
  <dcterms:modified xsi:type="dcterms:W3CDTF">2022-01-24T07:07:14Z</dcterms:modified>
</cp:coreProperties>
</file>