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  <p:sldId id="274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9900"/>
    <a:srgbClr val="FF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9853-D855-4E96-A9D9-3391B6BD6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E693E-0206-4222-BE71-20087C42F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64956-32C5-4FCE-B443-13986C7B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3E6F5-6F26-4754-AF80-E761491F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4D26-99A5-4EB0-BA40-62F380024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047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7F8B-628D-4EBF-8E9D-B8CEDED6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9CC45-8AFD-4A7D-A8DC-F5FA92ECB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6AC30-E6B2-4B9E-9179-2824F7BD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34CDB-E33B-4651-A5DC-21A132E9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5E065-BF5B-44B4-B142-0F7278D9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774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ED8F02-47BA-4BC7-A1C5-5D0EC480F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76F1C-F096-4F0C-B72D-4D64A225F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B29A1-1523-42F8-AA59-5E34F056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F8278-5653-4C28-900E-42294569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9331-CD45-4B4E-92D3-4111B702D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314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5430-7DBA-4DFD-9264-FFB1D241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0EC0C-3F53-45CC-B38B-63C900E9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97EA7-88D9-4EB6-89F5-8435681A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DEAFC-93DD-40D8-9F96-EF412BDD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C9E6D-F5B0-4299-8AEB-B46B8706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44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1CD9-5C11-4BAC-BE08-2DB984DE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546A5-D8BA-49E5-A2C2-D1D268B3A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9068-2284-4194-8F5F-63D304D28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EED0-F76A-4915-8ACD-C969601D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B2F7C-09A7-45A9-A146-E5C3EEFFE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39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DABB-ACC5-4F85-8FB5-A74D329A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986D-E4B1-49FF-8900-B1C03CD61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3FF99-ECC6-40D2-9C4A-808C801C1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C6E40-33AA-45CF-841E-B0308447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15191-B8AA-45F6-8F12-609C320C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93326-E9EC-4F9E-ABAE-7C4D8CC5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180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79C2-574E-4093-8640-379DA08D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777AC-5DCE-4EB5-911B-DBC179A3F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7F708-F65B-442B-B91B-A3D1CC14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2C8AE-8C5D-4954-8D67-AD8681D22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6CADE-2EBE-40CA-81CE-8AB591A1B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9C0151-FAB9-4FC8-AE6F-67F718E4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D198FD-745C-4F0E-B256-FF971F9F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F7C67A-9BCB-448A-B308-9192722F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625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8067-003D-4D1C-B4BA-5985368B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6EF9F-C169-4F48-9929-E98FF88C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E574BB-C2A0-44E1-B05D-76186191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D1CB6-DDD5-4C36-B2B4-9453F672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24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D59EF6-DE1E-49BC-8D24-135A43FFD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611D0-8D9A-4881-8B8E-823157CC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B88E4-D5BB-49D8-92A9-4C5C2E4D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90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505-A10C-494C-9EE2-C521E805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8EDF7-F31E-4A2A-B9D0-3168D1700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5367A-5326-47F9-A926-F8311AC7E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5020F-719F-478E-AFCE-8AF3084E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6829B-BE4E-4D71-9D29-F5A8DAF5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97538-D734-4259-99F2-D6BB73A0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322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E45A-959C-4810-AD4F-73006B83D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9A765-3BA0-4788-B127-0A91A5D23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3C1D0-209A-4B63-90C1-083013F8D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3752B-0D88-4E6C-9D65-9305D859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FE4BC-7491-4542-ADCB-041A48C5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D7733-1DC0-4684-8D97-D0AF69DF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567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CB61F-3780-4B67-8C99-71C1047E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DC42F-7D37-4D01-837C-8AE1575C6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F907E-AB21-42F9-908D-8A57ABFD5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F971A-F7E4-4021-9B00-59587087F363}" type="datetimeFigureOut">
              <a:rPr lang="th-TH" smtClean="0"/>
              <a:t>21/02/65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59F01-7F1F-4BC6-A8DE-62D165CC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741E-535E-4BB2-97C0-F7675E553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A3BF2-0969-488E-88D8-7332B6461B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72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4C1B-2069-4AAA-8224-71DF04934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6759"/>
            <a:ext cx="12192000" cy="951345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l"/>
            <a:r>
              <a:rPr lang="th-TH" dirty="0"/>
              <a:t>  </a:t>
            </a:r>
            <a:r>
              <a:rPr lang="th-TH" dirty="0">
                <a:solidFill>
                  <a:schemeClr val="bg1"/>
                </a:solidFill>
              </a:rPr>
              <a:t>มารยาทในการรับประทานอาหารสากล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0CFB1-061C-4876-85CA-E63F72D8F74B}"/>
              </a:ext>
            </a:extLst>
          </p:cNvPr>
          <p:cNvSpPr txBox="1"/>
          <p:nvPr/>
        </p:nvSpPr>
        <p:spPr>
          <a:xfrm>
            <a:off x="0" y="1475658"/>
            <a:ext cx="924227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วิธีรับประทานอาหารด้วยมารยาทแบบฝรั่ง (มารยาทบนโต๊ะอาหารสากล)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EF47C-0322-4BB5-B21B-FFD3312640EC}"/>
              </a:ext>
            </a:extLst>
          </p:cNvPr>
          <p:cNvSpPr txBox="1"/>
          <p:nvPr/>
        </p:nvSpPr>
        <p:spPr>
          <a:xfrm>
            <a:off x="585387" y="2311511"/>
            <a:ext cx="1116508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/>
              <a:t>1. ควรรอให้เจ้าบ้านพาไปนั่งที่โต๊ะ</a:t>
            </a:r>
          </a:p>
          <a:p>
            <a:pPr algn="thaiDist"/>
            <a:r>
              <a:rPr lang="th-TH" dirty="0"/>
              <a:t>ตามธรรมเนียมของชาวตะวันตกนั้น ตำแหน่งในการนั่งโต๊ะรับประทานอาหาร เจ้าภาพหรือเจ้าบ้านจะเป็นผู้เชิญแขกให้นั่ง ทั้งนี้ก็เพราะชาวตะวันตกเชื่อว่าการนั่งรับประทานแขกควรมีความรู้สึกสบายและผ่อนคลายที่สุด ดังนั้นเจ้าบ้านจึงต้องเป็นผู้เลือกตำแหน่งที่นั่งที่เหมาะสมให้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1BF1A-65E7-4D7C-9611-8753D0EF42A7}"/>
              </a:ext>
            </a:extLst>
          </p:cNvPr>
          <p:cNvSpPr txBox="1"/>
          <p:nvPr/>
        </p:nvSpPr>
        <p:spPr>
          <a:xfrm>
            <a:off x="568295" y="4385727"/>
            <a:ext cx="11182172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2. แสดงความมีน้ำใจก่อนนั่งรับประทานอาหาร </a:t>
            </a:r>
          </a:p>
          <a:p>
            <a:pPr algn="thaiDist"/>
            <a:r>
              <a:rPr lang="th-TH" dirty="0"/>
              <a:t>เจ้าบ้านจะเป็นผู้พาแขกมานั่งที่โต๊ะ แต่ตามมารยาทแล้วนั้นแขกจะยังไม่นั่งลงจนกว่าเจ้าบ้านจะกล่าวเชิญและนั่งลง ในช่วงเวลานี้เราจะสามารถให้ความช่วยเหลือหรือแสดงความมีน้ำใจต่อเพื่อนร่วมโต๊ะที่มีอายุหรือสุภาพสตรี เช่น เลื่อนเก้าอี้ให้ หรือช่วยประคอง    การช่วยประคองสุภาพสตรีสูงอายุอย่างสุภาพ ทำได้ด้วยการค่อยๆแตะข้อศอกแล้วขออนุญาตก่อนประคองให้นั่งลง</a:t>
            </a:r>
          </a:p>
        </p:txBody>
      </p:sp>
    </p:spTree>
    <p:extLst>
      <p:ext uri="{BB962C8B-B14F-4D97-AF65-F5344CB8AC3E}">
        <p14:creationId xmlns:p14="http://schemas.microsoft.com/office/powerpoint/2010/main" val="332380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A25E03-D8AE-449C-B627-33E441183F7C}"/>
              </a:ext>
            </a:extLst>
          </p:cNvPr>
          <p:cNvSpPr txBox="1"/>
          <p:nvPr/>
        </p:nvSpPr>
        <p:spPr>
          <a:xfrm>
            <a:off x="0" y="407435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                                                                                             </a:t>
            </a:r>
            <a:r>
              <a:rPr lang="th-TH" sz="4800" b="1" dirty="0"/>
              <a:t>อาหารเช้า</a:t>
            </a:r>
            <a:endParaRPr lang="th-TH" sz="3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4D9772-048F-4302-BD54-61677A6325E1}"/>
              </a:ext>
            </a:extLst>
          </p:cNvPr>
          <p:cNvSpPr/>
          <p:nvPr/>
        </p:nvSpPr>
        <p:spPr>
          <a:xfrm>
            <a:off x="644576" y="1828799"/>
            <a:ext cx="4407108" cy="4362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853E49-D5E5-4F6F-BB62-09092A241986}"/>
              </a:ext>
            </a:extLst>
          </p:cNvPr>
          <p:cNvSpPr txBox="1"/>
          <p:nvPr/>
        </p:nvSpPr>
        <p:spPr>
          <a:xfrm>
            <a:off x="5460420" y="2859005"/>
            <a:ext cx="61825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/>
              <a:t>6. ญี่ปุ่น : ข้าว+ซุปมิโซะ+ผักดอง+ชาร้อน</a:t>
            </a:r>
          </a:p>
          <a:p>
            <a:pPr algn="thaiDist"/>
            <a:r>
              <a:rPr lang="th-TH" sz="3200" b="1" dirty="0"/>
              <a:t>ซุปมิโซะของญี่ปุ่นจะสามารถพบเจอได้เกือบทุกมื้ออาหาร ในตอนเช้า ๆ ชาวญี่ปุ่นก็เลยหยิบซุปมิโซะร้อน ๆ กินคู่กับข้าวสวย และผักดอง เป็นอาหารเช้าแบบง่าย ๆ แต่อิ่มท้อง</a:t>
            </a:r>
          </a:p>
        </p:txBody>
      </p:sp>
      <p:pic>
        <p:nvPicPr>
          <p:cNvPr id="5122" name="Picture 2" descr="FREE TS3 ROOM แจกห้องถาวรฟรีค้าบ Minecraft | PLAYSERVER">
            <a:extLst>
              <a:ext uri="{FF2B5EF4-FFF2-40B4-BE49-F238E27FC236}">
                <a16:creationId xmlns:a16="http://schemas.microsoft.com/office/drawing/2014/main" id="{979C3C31-DD02-4B47-9F79-E2D0450E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885" y="5045108"/>
            <a:ext cx="2026861" cy="18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9F6988-94AF-4D06-BA98-B8346409B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784" y="115407"/>
            <a:ext cx="155461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2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85A82-E0AA-4EFF-BE80-AD714457BA2D}"/>
              </a:ext>
            </a:extLst>
          </p:cNvPr>
          <p:cNvSpPr txBox="1"/>
          <p:nvPr/>
        </p:nvSpPr>
        <p:spPr>
          <a:xfrm>
            <a:off x="0" y="407435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                                                                                         </a:t>
            </a:r>
            <a:r>
              <a:rPr lang="th-TH" sz="4800" b="1" dirty="0"/>
              <a:t>อาหารเย็น</a:t>
            </a:r>
            <a:endParaRPr lang="th-TH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7076F-1179-469E-9B3A-AB8FFC0E531A}"/>
              </a:ext>
            </a:extLst>
          </p:cNvPr>
          <p:cNvSpPr txBox="1"/>
          <p:nvPr/>
        </p:nvSpPr>
        <p:spPr>
          <a:xfrm>
            <a:off x="5456781" y="1801018"/>
            <a:ext cx="618259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/>
              <a:t>สหรัฐอเมริกา</a:t>
            </a:r>
          </a:p>
          <a:p>
            <a:pPr algn="thaiDist"/>
            <a:r>
              <a:rPr lang="th-TH" sz="3200" b="1" dirty="0"/>
              <a:t>ชาวอเมริกันนิยมเริ่มการรับประทานอาหารมื้อค่ำด้วยซุป หรือสลัด จากนั้นจึงจะเป็นอาหารจานหลัก ที่มักเป็นเนื้อสัตว์ ไม่ว่าจะเป็นเนื้อวัว เนื้อหมู หรือปลา โดยมีเครื่องเคียงเป็นผักชนิดต่างๆ และอาจมีการเสิร์ฟสลัดผัก หรือผลไม้ ก่อน หรือหลัง หรือระหว่างการรับประทานอาหารจานหลัก ปิดท้ายของด้วยของหวาน อย่าง เค้ก พาย ไอศกรีม หรือพุดดิ้ง พร้อมกับกาแฟ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48A8F-96B4-4512-AA46-744BFC9B18AB}"/>
              </a:ext>
            </a:extLst>
          </p:cNvPr>
          <p:cNvSpPr/>
          <p:nvPr/>
        </p:nvSpPr>
        <p:spPr>
          <a:xfrm>
            <a:off x="644576" y="1828799"/>
            <a:ext cx="4407108" cy="4362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 descr="FREE TS3 ROOM แจกห้องถาวรฟรีค้าบ Minecraft | PLAYSERVER">
            <a:extLst>
              <a:ext uri="{FF2B5EF4-FFF2-40B4-BE49-F238E27FC236}">
                <a16:creationId xmlns:a16="http://schemas.microsoft.com/office/drawing/2014/main" id="{B9704562-78FF-4386-AC6D-39406A09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86" y="5545931"/>
            <a:ext cx="1410038" cy="13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ไอเดีย กินข้าว 17 รายการ | สติกเกอร์, การ์ตูน, การ์ตูนตลก">
            <a:extLst>
              <a:ext uri="{FF2B5EF4-FFF2-40B4-BE49-F238E27FC236}">
                <a16:creationId xmlns:a16="http://schemas.microsoft.com/office/drawing/2014/main" id="{63B50924-9797-4A45-A564-D3DEE8DB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11" y="79086"/>
            <a:ext cx="1669761" cy="135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9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D52F58-F02B-431A-BC2C-71754772FC67}"/>
              </a:ext>
            </a:extLst>
          </p:cNvPr>
          <p:cNvSpPr txBox="1"/>
          <p:nvPr/>
        </p:nvSpPr>
        <p:spPr>
          <a:xfrm>
            <a:off x="0" y="407435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                                                                                         </a:t>
            </a:r>
            <a:r>
              <a:rPr lang="th-TH" sz="4800" b="1" dirty="0"/>
              <a:t>อาหารเย็น</a:t>
            </a:r>
            <a:endParaRPr lang="th-TH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380E1-DF2C-476D-9AA5-6DCC03F474C8}"/>
              </a:ext>
            </a:extLst>
          </p:cNvPr>
          <p:cNvSpPr txBox="1"/>
          <p:nvPr/>
        </p:nvSpPr>
        <p:spPr>
          <a:xfrm>
            <a:off x="5614555" y="2274838"/>
            <a:ext cx="61825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/>
              <a:t>ญี่ปุ่น</a:t>
            </a:r>
          </a:p>
          <a:p>
            <a:pPr algn="thaiDist"/>
            <a:r>
              <a:rPr lang="th-TH" sz="3200" b="1" dirty="0"/>
              <a:t>อาหารมื้อค่ำของชาวญี่ปุ่น ส่วนใหญ่จะมีซุป และกับข้าว 3 อย่าง เสิร์ฟพร้อมข้าว กับโคโนโมโนะ หรือผักดอง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1FE93F-1AD4-49AD-86BD-1696F6C4D326}"/>
              </a:ext>
            </a:extLst>
          </p:cNvPr>
          <p:cNvSpPr/>
          <p:nvPr/>
        </p:nvSpPr>
        <p:spPr>
          <a:xfrm>
            <a:off x="644576" y="1828799"/>
            <a:ext cx="4407108" cy="4362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 descr="FREE TS3 ROOM แจกห้องถาวรฟรีค้าบ Minecraft | PLAYSERVER">
            <a:extLst>
              <a:ext uri="{FF2B5EF4-FFF2-40B4-BE49-F238E27FC236}">
                <a16:creationId xmlns:a16="http://schemas.microsoft.com/office/drawing/2014/main" id="{FAA7F519-5F24-4D8F-82FD-C8BEA7CC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76" y="4875426"/>
            <a:ext cx="2224824" cy="20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ไอเดีย กินข้าว 17 รายการ | สติกเกอร์, การ์ตูน, การ์ตูนตลก">
            <a:extLst>
              <a:ext uri="{FF2B5EF4-FFF2-40B4-BE49-F238E27FC236}">
                <a16:creationId xmlns:a16="http://schemas.microsoft.com/office/drawing/2014/main" id="{EF858855-C4D4-45A8-AAAB-D573C07D7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56" y="108558"/>
            <a:ext cx="1762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3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BFD64F-94F4-43EC-BAE3-BC156ED134F0}"/>
              </a:ext>
            </a:extLst>
          </p:cNvPr>
          <p:cNvSpPr txBox="1"/>
          <p:nvPr/>
        </p:nvSpPr>
        <p:spPr>
          <a:xfrm>
            <a:off x="0" y="407435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                                                                                         </a:t>
            </a:r>
            <a:r>
              <a:rPr lang="th-TH" sz="4800" b="1" dirty="0"/>
              <a:t>อาหารเย็น</a:t>
            </a:r>
            <a:endParaRPr lang="th-TH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BF15A-E863-41EE-805A-28324B7D6F42}"/>
              </a:ext>
            </a:extLst>
          </p:cNvPr>
          <p:cNvSpPr txBox="1"/>
          <p:nvPr/>
        </p:nvSpPr>
        <p:spPr>
          <a:xfrm>
            <a:off x="5709805" y="2305615"/>
            <a:ext cx="61825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/>
              <a:t>เกาหลี</a:t>
            </a:r>
          </a:p>
          <a:p>
            <a:pPr algn="thaiDist"/>
            <a:r>
              <a:rPr lang="th-TH" sz="3200" b="1" dirty="0"/>
              <a:t>อาหารมื้อค่ำแบบจัดเต็มของชาวเกาหลี จะมีทั้งข้าวสวย  ข้าวต้ม ก๋วยเตี๋ยว  เครื่องเคียง  เหล้าท้องถิ่นที่เรียกว่าโซจู  เค้กข้าว  ซุป สตูว์ อาหารประเภทของตุ๋น  ก่อนจะปิดท้ายมื้อเย็นด้วยชา กับคุกกี้ หรือ ฮังวา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7942C-9899-4573-A5F5-39FABF178AFD}"/>
              </a:ext>
            </a:extLst>
          </p:cNvPr>
          <p:cNvSpPr/>
          <p:nvPr/>
        </p:nvSpPr>
        <p:spPr>
          <a:xfrm>
            <a:off x="644576" y="1828799"/>
            <a:ext cx="4407108" cy="4362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 descr="FREE TS3 ROOM แจกห้องถาวรฟรีค้าบ Minecraft | PLAYSERVER">
            <a:extLst>
              <a:ext uri="{FF2B5EF4-FFF2-40B4-BE49-F238E27FC236}">
                <a16:creationId xmlns:a16="http://schemas.microsoft.com/office/drawing/2014/main" id="{AA04FDC4-2CC8-4DBF-9CD1-F6D616FC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444" y="4969693"/>
            <a:ext cx="2130556" cy="19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ไอเดีย กินข้าว 17 รายการ | สติกเกอร์, การ์ตูน, การ์ตูนตลก">
            <a:extLst>
              <a:ext uri="{FF2B5EF4-FFF2-40B4-BE49-F238E27FC236}">
                <a16:creationId xmlns:a16="http://schemas.microsoft.com/office/drawing/2014/main" id="{C24B9E87-7ABC-46C0-950D-A746EE89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02" y="7457"/>
            <a:ext cx="1938751" cy="157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9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AB81FC-FAE0-43A7-AAC2-426D3EC982F9}"/>
              </a:ext>
            </a:extLst>
          </p:cNvPr>
          <p:cNvSpPr/>
          <p:nvPr/>
        </p:nvSpPr>
        <p:spPr>
          <a:xfrm>
            <a:off x="1190710" y="3866973"/>
            <a:ext cx="2845750" cy="215354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77A5DC-6A54-40A8-AB29-93A37AC878DA}"/>
              </a:ext>
            </a:extLst>
          </p:cNvPr>
          <p:cNvSpPr/>
          <p:nvPr/>
        </p:nvSpPr>
        <p:spPr>
          <a:xfrm>
            <a:off x="4675264" y="868821"/>
            <a:ext cx="2845750" cy="215354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B70E52-D0A6-4BCD-9443-9792C7EDB851}"/>
              </a:ext>
            </a:extLst>
          </p:cNvPr>
          <p:cNvSpPr/>
          <p:nvPr/>
        </p:nvSpPr>
        <p:spPr>
          <a:xfrm>
            <a:off x="1194988" y="853155"/>
            <a:ext cx="2845750" cy="215354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7C2CBD-9CA7-4663-9932-04A533CC22A5}"/>
              </a:ext>
            </a:extLst>
          </p:cNvPr>
          <p:cNvSpPr/>
          <p:nvPr/>
        </p:nvSpPr>
        <p:spPr>
          <a:xfrm>
            <a:off x="4675264" y="3866973"/>
            <a:ext cx="2845750" cy="21535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72EAFE-BC13-48C2-A58B-89040B98F073}"/>
              </a:ext>
            </a:extLst>
          </p:cNvPr>
          <p:cNvSpPr/>
          <p:nvPr/>
        </p:nvSpPr>
        <p:spPr>
          <a:xfrm>
            <a:off x="8155540" y="3864125"/>
            <a:ext cx="2845750" cy="215354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D57B78-3BC0-40BE-A871-1644BFAB8950}"/>
              </a:ext>
            </a:extLst>
          </p:cNvPr>
          <p:cNvSpPr/>
          <p:nvPr/>
        </p:nvSpPr>
        <p:spPr>
          <a:xfrm>
            <a:off x="8155540" y="853155"/>
            <a:ext cx="2845750" cy="215354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2021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E1FE17-2EFA-41C2-92CE-1D46D326A970}"/>
              </a:ext>
            </a:extLst>
          </p:cNvPr>
          <p:cNvSpPr/>
          <p:nvPr/>
        </p:nvSpPr>
        <p:spPr>
          <a:xfrm>
            <a:off x="1042589" y="848882"/>
            <a:ext cx="2845750" cy="215354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D4F178-7BA6-4988-8153-E7BCFDE6A95B}"/>
              </a:ext>
            </a:extLst>
          </p:cNvPr>
          <p:cNvSpPr/>
          <p:nvPr/>
        </p:nvSpPr>
        <p:spPr>
          <a:xfrm>
            <a:off x="1042589" y="3851306"/>
            <a:ext cx="2845750" cy="215354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ACD0A5-6EB4-442D-9994-8BF1D6F13F32}"/>
              </a:ext>
            </a:extLst>
          </p:cNvPr>
          <p:cNvSpPr/>
          <p:nvPr/>
        </p:nvSpPr>
        <p:spPr>
          <a:xfrm>
            <a:off x="4673125" y="3851306"/>
            <a:ext cx="2845750" cy="215354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CF4AA6-AB43-4AF3-BECE-BE6728934B70}"/>
              </a:ext>
            </a:extLst>
          </p:cNvPr>
          <p:cNvSpPr/>
          <p:nvPr/>
        </p:nvSpPr>
        <p:spPr>
          <a:xfrm>
            <a:off x="4673125" y="848882"/>
            <a:ext cx="2845750" cy="21535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BD5364-C771-462B-B376-861EAD1D96B8}"/>
              </a:ext>
            </a:extLst>
          </p:cNvPr>
          <p:cNvSpPr/>
          <p:nvPr/>
        </p:nvSpPr>
        <p:spPr>
          <a:xfrm>
            <a:off x="8303662" y="3851306"/>
            <a:ext cx="2845750" cy="215354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04CC67-647A-4F9D-84CE-F687B9E68C6D}"/>
              </a:ext>
            </a:extLst>
          </p:cNvPr>
          <p:cNvSpPr/>
          <p:nvPr/>
        </p:nvSpPr>
        <p:spPr>
          <a:xfrm>
            <a:off x="8303662" y="853155"/>
            <a:ext cx="2845750" cy="215354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277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BB5FF2-8EC5-48DA-88C7-6CF2AF083C2D}"/>
              </a:ext>
            </a:extLst>
          </p:cNvPr>
          <p:cNvSpPr/>
          <p:nvPr/>
        </p:nvSpPr>
        <p:spPr>
          <a:xfrm>
            <a:off x="1194989" y="880606"/>
            <a:ext cx="2845750" cy="215354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B53029-FD11-460D-A1B5-C4A99A7DCE48}"/>
              </a:ext>
            </a:extLst>
          </p:cNvPr>
          <p:cNvSpPr/>
          <p:nvPr/>
        </p:nvSpPr>
        <p:spPr>
          <a:xfrm>
            <a:off x="1194989" y="3851306"/>
            <a:ext cx="2845750" cy="215354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7A7CEA-52F4-4136-8228-F4F753E6DDDE}"/>
              </a:ext>
            </a:extLst>
          </p:cNvPr>
          <p:cNvSpPr/>
          <p:nvPr/>
        </p:nvSpPr>
        <p:spPr>
          <a:xfrm>
            <a:off x="4852588" y="3851306"/>
            <a:ext cx="2845750" cy="215354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556047-125F-4FF5-AAC1-5ECEB4A0895F}"/>
              </a:ext>
            </a:extLst>
          </p:cNvPr>
          <p:cNvSpPr/>
          <p:nvPr/>
        </p:nvSpPr>
        <p:spPr>
          <a:xfrm>
            <a:off x="8510187" y="3851306"/>
            <a:ext cx="2845750" cy="21535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CCA178-684E-4782-8E5C-1B355FA505F5}"/>
              </a:ext>
            </a:extLst>
          </p:cNvPr>
          <p:cNvSpPr/>
          <p:nvPr/>
        </p:nvSpPr>
        <p:spPr>
          <a:xfrm>
            <a:off x="8510187" y="880606"/>
            <a:ext cx="2845750" cy="215354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6E3DE4-ABC9-40CC-9739-9F83D7ADD8C7}"/>
              </a:ext>
            </a:extLst>
          </p:cNvPr>
          <p:cNvSpPr/>
          <p:nvPr/>
        </p:nvSpPr>
        <p:spPr>
          <a:xfrm>
            <a:off x="4852588" y="880606"/>
            <a:ext cx="2845750" cy="215354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930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DDB28E-A31B-4600-8542-4D77031AF89C}"/>
              </a:ext>
            </a:extLst>
          </p:cNvPr>
          <p:cNvSpPr/>
          <p:nvPr/>
        </p:nvSpPr>
        <p:spPr>
          <a:xfrm>
            <a:off x="2164806" y="982206"/>
            <a:ext cx="2845750" cy="215354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4FA976-9796-4ACD-A14B-F6D6343044B3}"/>
              </a:ext>
            </a:extLst>
          </p:cNvPr>
          <p:cNvSpPr/>
          <p:nvPr/>
        </p:nvSpPr>
        <p:spPr>
          <a:xfrm>
            <a:off x="6690625" y="982206"/>
            <a:ext cx="2845750" cy="215354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CEF572-EBF0-4C52-A780-0F932D307A4F}"/>
              </a:ext>
            </a:extLst>
          </p:cNvPr>
          <p:cNvSpPr/>
          <p:nvPr/>
        </p:nvSpPr>
        <p:spPr>
          <a:xfrm>
            <a:off x="6690625" y="3894812"/>
            <a:ext cx="2845750" cy="215354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5A5362-4D05-475A-88CE-71539E42B366}"/>
              </a:ext>
            </a:extLst>
          </p:cNvPr>
          <p:cNvSpPr/>
          <p:nvPr/>
        </p:nvSpPr>
        <p:spPr>
          <a:xfrm>
            <a:off x="2164806" y="3900897"/>
            <a:ext cx="2845750" cy="215354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238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852D4C-AC8C-43A1-9A7F-53E5FFCDEF64}"/>
              </a:ext>
            </a:extLst>
          </p:cNvPr>
          <p:cNvSpPr txBox="1"/>
          <p:nvPr/>
        </p:nvSpPr>
        <p:spPr>
          <a:xfrm>
            <a:off x="609598" y="1074509"/>
            <a:ext cx="10954327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6000" b="1" dirty="0"/>
              <a:t>นักเรียนชอบ</a:t>
            </a:r>
            <a:r>
              <a:rPr lang="th-TH" sz="6000" b="1" dirty="0">
                <a:solidFill>
                  <a:schemeClr val="accent2">
                    <a:lumMod val="75000"/>
                  </a:schemeClr>
                </a:solidFill>
              </a:rPr>
              <a:t>อาหารคาว</a:t>
            </a:r>
            <a:r>
              <a:rPr lang="th-TH" sz="6000" b="1" dirty="0"/>
              <a:t>/</a:t>
            </a:r>
            <a:r>
              <a:rPr lang="th-TH" sz="6000" b="1" dirty="0">
                <a:solidFill>
                  <a:srgbClr val="FF6699"/>
                </a:solidFill>
              </a:rPr>
              <a:t>อาหารหวาน</a:t>
            </a:r>
            <a:r>
              <a:rPr lang="th-TH" sz="6000" b="1" dirty="0"/>
              <a:t>/</a:t>
            </a:r>
            <a:r>
              <a:rPr lang="th-TH" sz="6000" b="1" dirty="0">
                <a:solidFill>
                  <a:srgbClr val="7030A0"/>
                </a:solidFill>
              </a:rPr>
              <a:t>อาหารว่าง</a:t>
            </a:r>
            <a:r>
              <a:rPr lang="th-TH" sz="6000" b="1" dirty="0"/>
              <a:t>ของประเทศใด(เลือก 1 อย่าง) </a:t>
            </a:r>
          </a:p>
          <a:p>
            <a:pPr algn="ctr"/>
            <a:r>
              <a:rPr lang="th-TH" sz="6000" b="1" dirty="0"/>
              <a:t>ให้ทำแล้ว</a:t>
            </a:r>
            <a:r>
              <a:rPr lang="th-TH" sz="6000" b="1" dirty="0">
                <a:solidFill>
                  <a:srgbClr val="C00000"/>
                </a:solidFill>
              </a:rPr>
              <a:t>ถ่ายคลิป</a:t>
            </a:r>
            <a:r>
              <a:rPr lang="th-TH" sz="6000" b="1" dirty="0"/>
              <a:t>ส่งมาในไลน์ </a:t>
            </a:r>
            <a:r>
              <a:rPr lang="th-TH" sz="6000" b="1" dirty="0">
                <a:solidFill>
                  <a:srgbClr val="0070C0"/>
                </a:solidFill>
              </a:rPr>
              <a:t>การงานอาชีพ</a:t>
            </a:r>
            <a:r>
              <a:rPr lang="th-TH" sz="6000" b="1" dirty="0"/>
              <a:t>นะคะ</a:t>
            </a:r>
            <a:endParaRPr lang="th-TH" sz="4000" b="1" dirty="0"/>
          </a:p>
        </p:txBody>
      </p:sp>
      <p:pic>
        <p:nvPicPr>
          <p:cNvPr id="1028" name="Picture 4" descr="พี่หมี ดุ๊กดิ๊ก | สติกเกอร์, ภาพขำๆ, น่ารัก">
            <a:extLst>
              <a:ext uri="{FF2B5EF4-FFF2-40B4-BE49-F238E27FC236}">
                <a16:creationId xmlns:a16="http://schemas.microsoft.com/office/drawing/2014/main" id="{0CA607F4-2CFF-407C-B52D-B918164F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48" y="4170796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ไอเดีย กินข้าว 17 รายการ | สติกเกอร์, การ์ตูน, การ์ตูนตลก">
            <a:extLst>
              <a:ext uri="{FF2B5EF4-FFF2-40B4-BE49-F238E27FC236}">
                <a16:creationId xmlns:a16="http://schemas.microsoft.com/office/drawing/2014/main" id="{2FA25792-EBC5-4F2E-9C03-DD47DBB5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2" y="4860161"/>
            <a:ext cx="2395368" cy="199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2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07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571F64-6794-44F9-83D4-50EEE5487867}"/>
              </a:ext>
            </a:extLst>
          </p:cNvPr>
          <p:cNvSpPr txBox="1"/>
          <p:nvPr/>
        </p:nvSpPr>
        <p:spPr>
          <a:xfrm>
            <a:off x="0" y="381798"/>
            <a:ext cx="924227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วิธีรับประทานอาหารด้วยมารยาทแบบฝรั่ง (มารยาทบนโต๊ะอาหารสากล)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8C148-B5B5-402B-A905-0300345C06CA}"/>
              </a:ext>
            </a:extLst>
          </p:cNvPr>
          <p:cNvSpPr txBox="1"/>
          <p:nvPr/>
        </p:nvSpPr>
        <p:spPr>
          <a:xfrm>
            <a:off x="514884" y="1489880"/>
            <a:ext cx="10953571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3. ไม่ควรลากเก้าอี้ขณะนั่ง</a:t>
            </a:r>
          </a:p>
          <a:p>
            <a:pPr algn="thaiDist"/>
            <a:r>
              <a:rPr lang="th-TH" dirty="0"/>
              <a:t>เมื่อเจ้าบ้านเชิญนั่งสิ่งที่ควรทำคือ ค่อยๆเคลื่อนเก้าอี้ออกจากตัวโต๊ะและขณะนั่งควรขยับเก้าอี้เข้าหาโต๊ะด้วยการยก อย่าดึงหรือลากเก้าอี้จนเกิดเสียงดังเด็ดขาด จากนั้นหยิบผ้าเช็ดปากมาวางไว้บนตัก ควรนั่งตัวตรงและไม่ควรวางข้อศอกไว้บนโต๊ะ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92E7CB-AFB8-4330-8EB4-F756AB973BE7}"/>
              </a:ext>
            </a:extLst>
          </p:cNvPr>
          <p:cNvSpPr txBox="1"/>
          <p:nvPr/>
        </p:nvSpPr>
        <p:spPr>
          <a:xfrm>
            <a:off x="514884" y="3752159"/>
            <a:ext cx="1095357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/>
              <a:t>4. รักษาความเร็วในการรับประทาน</a:t>
            </a:r>
          </a:p>
          <a:p>
            <a:r>
              <a:rPr lang="th-TH" dirty="0"/>
              <a:t>ไม่รีบรับประทานจนหมดจานในขณะที่เจ้าบ้านยังเหลืออาหารเกินครึ่งอยู่บนจาน เพราะจะทำให้ดูไม่มีมารยาทและดูไม่ดี จึงควรรักษาความเร็วในการรับประทานให้พอดี และรู้สึกดีกับรสชาติอาหาร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738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0E7DDC-08A5-4D1F-8FD5-7EBE91848DA3}"/>
              </a:ext>
            </a:extLst>
          </p:cNvPr>
          <p:cNvSpPr txBox="1"/>
          <p:nvPr/>
        </p:nvSpPr>
        <p:spPr>
          <a:xfrm>
            <a:off x="0" y="364706"/>
            <a:ext cx="924227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/>
              <a:t>  วิธีรับประทานอาหารด้วยมารยาทแบบฝรั่ง (มารยาทบนโต๊ะอาหารสากล)</a:t>
            </a:r>
            <a:endParaRPr lang="th-TH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92526-1AC0-47DA-957C-F217D6B72D8A}"/>
              </a:ext>
            </a:extLst>
          </p:cNvPr>
          <p:cNvSpPr txBox="1"/>
          <p:nvPr/>
        </p:nvSpPr>
        <p:spPr>
          <a:xfrm>
            <a:off x="549067" y="1227252"/>
            <a:ext cx="1134712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/>
              <a:t>5. ควรใช้ช้อน-ส้อม(มีด)ตามลำดับให้ถูกต้อง</a:t>
            </a:r>
          </a:p>
          <a:p>
            <a:r>
              <a:rPr lang="th-TH" dirty="0"/>
              <a:t>หากบนโต๊ะอาหารมีชุดช้อนส้อมหรือมีดมากกว่าหนึ่งชุด ควรใช้เรียงลำดับให้ถูกต้อง โดยเริ่มจากคู่ช้อนส้อมหรือมีดที่อยู่ด้านนอกสุดไล่เข้ามาด้านใน</a:t>
            </a:r>
          </a:p>
        </p:txBody>
      </p:sp>
      <p:pic>
        <p:nvPicPr>
          <p:cNvPr id="1026" name="Picture 2" descr="มารยาทบนโต๊ะอาหารสากล ทั้งเทคนิคการวางอุปกรณ์ทานอาหาร ลำดับการเสิร์ฟ  ข้อควรรู้ - Kruaof.com">
            <a:extLst>
              <a:ext uri="{FF2B5EF4-FFF2-40B4-BE49-F238E27FC236}">
                <a16:creationId xmlns:a16="http://schemas.microsoft.com/office/drawing/2014/main" id="{57F9ACBD-9476-4CC3-B6F3-7092A8125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37780" r="4613" b="4520"/>
          <a:stretch/>
        </p:blipFill>
        <p:spPr bwMode="auto">
          <a:xfrm>
            <a:off x="549067" y="2890018"/>
            <a:ext cx="5988768" cy="37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มารยาทบนโต๊ะอาหารสากล ทั้งเทคนิคการวางอุปกรณ์ทานอาหาร ลำดับการเสิร์ฟ  ข้อควรรู้ - Kruaof.com">
            <a:extLst>
              <a:ext uri="{FF2B5EF4-FFF2-40B4-BE49-F238E27FC236}">
                <a16:creationId xmlns:a16="http://schemas.microsoft.com/office/drawing/2014/main" id="{8AC0CC32-0089-415D-BBAA-40E45D0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r="4123" b="61909"/>
          <a:stretch/>
        </p:blipFill>
        <p:spPr bwMode="auto">
          <a:xfrm>
            <a:off x="6588363" y="3429000"/>
            <a:ext cx="5307828" cy="25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6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5C162F-E6AD-4BAD-969C-F63E57DC378D}"/>
              </a:ext>
            </a:extLst>
          </p:cNvPr>
          <p:cNvSpPr txBox="1"/>
          <p:nvPr/>
        </p:nvSpPr>
        <p:spPr>
          <a:xfrm>
            <a:off x="0" y="433073"/>
            <a:ext cx="924227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วิธีรับประทานอาหารด้วยมารยาทแบบฝรั่ง (มารยาทบนโต๊ะอาหารสากล)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29B2A-B9A2-4354-A4F1-8F9B4882F825}"/>
              </a:ext>
            </a:extLst>
          </p:cNvPr>
          <p:cNvSpPr txBox="1"/>
          <p:nvPr/>
        </p:nvSpPr>
        <p:spPr>
          <a:xfrm>
            <a:off x="489526" y="1387508"/>
            <a:ext cx="10991273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6. ระมัดระวังกริยาบนโต๊ะอาหาร</a:t>
            </a:r>
          </a:p>
          <a:p>
            <a:pPr algn="thaiDist"/>
            <a:r>
              <a:rPr lang="th-TH" dirty="0"/>
              <a:t>ระหว่างการรับประทานอาหารหากไม่แน่ใจว่าสิ่งไหนทำได้หรือทำไม่ได้ เช่น การเอื้อมมือไปตักอาหาร แนะนำว่า อย่าทำ หากคุณไม่อยากขายหน้าบนโต๊ะอาหาร  รับประทานคำอาหารเล็กๆ ไม่เคี้ยวอาหารปากกว้าง ไม่พูดขณะมีอาหารอยู่ในปาก และอย่าเท้าศอกบนโต๊ะอาหาร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05DEF-D0B3-4F74-9B6E-C56F71E4AEFB}"/>
              </a:ext>
            </a:extLst>
          </p:cNvPr>
          <p:cNvSpPr txBox="1"/>
          <p:nvPr/>
        </p:nvSpPr>
        <p:spPr>
          <a:xfrm>
            <a:off x="489526" y="3607242"/>
            <a:ext cx="10991273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/>
              <a:t>7. ต้องรู้การส่งจานอาหารที่ถูกต้อง</a:t>
            </a:r>
          </a:p>
          <a:p>
            <a:pPr algn="thaiDist"/>
            <a:r>
              <a:rPr lang="th-TH" dirty="0"/>
              <a:t>ขณะรับประทานอาหารหากเพื่อนร่วมโต๊ะเอ่ยขอจานอาหารที่อยู่ไกลตัว ให้หยิบอาหารจานนั้น (เฉพาะเมื่อเราเป็นคนที่อยู่ใกล้อาหารจานนั้นที่สุด) แล้วส่งให้ข้างๆคนที่นั่งอยู่ถัดไป (ไม่ควรลุกขึ้นแล้วยื่นจานข้ามโต๊ะไปให้) แล้วคนข้างๆจะส่งจานอาหารนั้นต่อๆไปด้วยวิธีเดียวกันจนกว่าจะถึงตัวผู้ขอ</a:t>
            </a:r>
          </a:p>
          <a:p>
            <a:pPr algn="thaiDist"/>
            <a:r>
              <a:rPr lang="th-TH" dirty="0"/>
              <a:t>  ไม่ควรแอบตักอาหารระหว่างส่งต่อให้เพื่อนร่วมโต๊ะ ควรรอให้อาหารจานนั้นถูกส่งจนถึงผู้ขอก่อน แล้วจึงค่อยเอ่ยปากขออาหารจานนั้น</a:t>
            </a:r>
          </a:p>
        </p:txBody>
      </p:sp>
    </p:spTree>
    <p:extLst>
      <p:ext uri="{BB962C8B-B14F-4D97-AF65-F5344CB8AC3E}">
        <p14:creationId xmlns:p14="http://schemas.microsoft.com/office/powerpoint/2010/main" val="394583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C6023D-0B75-49DB-91AC-A3122AB51E74}"/>
              </a:ext>
            </a:extLst>
          </p:cNvPr>
          <p:cNvSpPr txBox="1"/>
          <p:nvPr/>
        </p:nvSpPr>
        <p:spPr>
          <a:xfrm>
            <a:off x="0" y="361255"/>
            <a:ext cx="924227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วิธีรับประทานอาหารด้วยมารยาทแบบฝรั่ง (มารยาทบนโต๊ะอาหารสากล)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0C2B2-4072-455A-B5B1-E448898D63D5}"/>
              </a:ext>
            </a:extLst>
          </p:cNvPr>
          <p:cNvSpPr txBox="1"/>
          <p:nvPr/>
        </p:nvSpPr>
        <p:spPr>
          <a:xfrm>
            <a:off x="544945" y="1168849"/>
            <a:ext cx="10963564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8. ขนมปังควรกินแค่พอดีคำ</a:t>
            </a:r>
          </a:p>
          <a:p>
            <a:pPr algn="thaiDist"/>
            <a:r>
              <a:rPr lang="th-TH" dirty="0"/>
              <a:t>หากมีการเสิร์ฟขนมปัง ควรหยิบแล้วนำมาวางไว้บนจานเปล่าข้างตัว (ที่มีการวางไว้ให้) จากนั้นรอจนกว่าเนยจะถูกส่งต่อมาถึงเรา จึงค่อยใช้มีดตัดเนยตัดเนยขึ้นมาวางไว้ในจานขนมปัง วิธีรับประทานควรบิขนมปังเป็นคำๆแล้วทาด้วยเนยเฉพาะส่วนที่จะรับประทาน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A3E2A-F749-41A4-B2C6-EDD87D7A9A3D}"/>
              </a:ext>
            </a:extLst>
          </p:cNvPr>
          <p:cNvSpPr txBox="1"/>
          <p:nvPr/>
        </p:nvSpPr>
        <p:spPr>
          <a:xfrm>
            <a:off x="544945" y="3234579"/>
            <a:ext cx="10963563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9. แสดงมารยาทด้วยการตักอาหารคำเล็กๆแม้จะไม่ถูกปาก</a:t>
            </a:r>
          </a:p>
          <a:p>
            <a:pPr algn="thaiDist"/>
            <a:r>
              <a:rPr lang="th-TH" dirty="0"/>
              <a:t>ขณะรับประทานอาหาร หากมีเพื่อนร่วมโต๊ะแนะนำอาหารจานใดจานหนึ่งกับเราถึงจะไม่ถูกปาก ก็ควรตักอาหารจานนั้นบ้างแม้จะเป็นคำเล็กๆเพื่อเป็นการตอบแทนน้ำใจและรักษามารยาท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46099-8835-4712-BF6B-0BF51D4A49B9}"/>
              </a:ext>
            </a:extLst>
          </p:cNvPr>
          <p:cNvSpPr txBox="1"/>
          <p:nvPr/>
        </p:nvSpPr>
        <p:spPr>
          <a:xfrm>
            <a:off x="544944" y="4870569"/>
            <a:ext cx="10963563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dirty="0"/>
              <a:t>10. วางผ้าเช็ดปากลงข้างจานเมื่อรับประทานเสร็จ</a:t>
            </a:r>
          </a:p>
          <a:p>
            <a:r>
              <a:rPr lang="th-TH" dirty="0"/>
              <a:t>เมื่อเจ้าบ้านแสดงท่าทางว่าอาหารมื้อนี้กำลังจะสิ้นสุดลง หากเราต้องการกลับให้ลุกขึ้นแล้ววางผ้าเช็ดปากไว้ข้างจาน เพื่อเป็นสัญญาณว่ารับประทานอาหารเสร็จเรียบร้อยแล้ว และอย่าลืมกล่าวขอบคุณเจ้าของบ้านสำหรับอาหารนั้นก่อนจะลากลับ</a:t>
            </a:r>
          </a:p>
        </p:txBody>
      </p:sp>
    </p:spTree>
    <p:extLst>
      <p:ext uri="{BB962C8B-B14F-4D97-AF65-F5344CB8AC3E}">
        <p14:creationId xmlns:p14="http://schemas.microsoft.com/office/powerpoint/2010/main" val="2610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141068-5F69-45CF-9813-CA759A730336}"/>
              </a:ext>
            </a:extLst>
          </p:cNvPr>
          <p:cNvSpPr txBox="1"/>
          <p:nvPr/>
        </p:nvSpPr>
        <p:spPr>
          <a:xfrm>
            <a:off x="0" y="407435"/>
            <a:ext cx="924227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วิธีรับประทานอาหารด้วยมารยาทแบบฝรั่ง (มารยาทบนโต๊ะอาหารสากล)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3C2163-382C-424A-A19A-4B15017B53DA}"/>
              </a:ext>
            </a:extLst>
          </p:cNvPr>
          <p:cNvSpPr/>
          <p:nvPr/>
        </p:nvSpPr>
        <p:spPr>
          <a:xfrm>
            <a:off x="914400" y="1447800"/>
            <a:ext cx="6714835" cy="479598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684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859FA9-5A31-430B-A58F-45C655EA5F09}"/>
              </a:ext>
            </a:extLst>
          </p:cNvPr>
          <p:cNvSpPr txBox="1"/>
          <p:nvPr/>
        </p:nvSpPr>
        <p:spPr>
          <a:xfrm>
            <a:off x="0" y="407435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                                                                                              </a:t>
            </a:r>
            <a:r>
              <a:rPr lang="th-TH" sz="4800" b="1" dirty="0"/>
              <a:t>อาหารเช้า</a:t>
            </a:r>
            <a:endParaRPr lang="th-TH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491EAB-FDAD-47E1-B491-74B09AC64B15}"/>
              </a:ext>
            </a:extLst>
          </p:cNvPr>
          <p:cNvSpPr/>
          <p:nvPr/>
        </p:nvSpPr>
        <p:spPr>
          <a:xfrm>
            <a:off x="644576" y="1828799"/>
            <a:ext cx="4407108" cy="4362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D58ED-E361-4210-86ED-5434DB0C283F}"/>
              </a:ext>
            </a:extLst>
          </p:cNvPr>
          <p:cNvSpPr txBox="1"/>
          <p:nvPr/>
        </p:nvSpPr>
        <p:spPr>
          <a:xfrm>
            <a:off x="5564332" y="2149401"/>
            <a:ext cx="61825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thaiDist">
              <a:buAutoNum type="arabicPeriod"/>
            </a:pPr>
            <a:r>
              <a:rPr lang="th-TH" sz="3600" b="1" dirty="0"/>
              <a:t>อเมริกา : แพนเค้ก+เบคอน+ไข่เจียว+น้ำส้ม</a:t>
            </a:r>
          </a:p>
          <a:p>
            <a:pPr algn="thaiDist"/>
            <a:r>
              <a:rPr lang="th-TH" sz="3600" b="1" dirty="0"/>
              <a:t>นิยมชมชอบกินแพนเค้กนิ่มๆ เป็นอาหารเช้า อาจจะราดน้ำผึ้งหรือไซรัปอื่นๆลงไปสักหน่อย เคียงคู่มากับเบคอนทอดกรอบๆ และไข่เจียว ส่วนเครื่องดื่มจะนิยมดื่มน้ำส้ม ถือว่าอร่อยเข้ากันได้ดีเลยทีเดียว</a:t>
            </a:r>
          </a:p>
        </p:txBody>
      </p:sp>
      <p:pic>
        <p:nvPicPr>
          <p:cNvPr id="8194" name="Picture 2" descr="FREE TS3 ROOM แจกห้องถาวรฟรีค้าบ Minecraft | PLAYSERVER">
            <a:extLst>
              <a:ext uri="{FF2B5EF4-FFF2-40B4-BE49-F238E27FC236}">
                <a16:creationId xmlns:a16="http://schemas.microsoft.com/office/drawing/2014/main" id="{A5448096-2203-4D1A-8488-EB12A43D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88" y="5476562"/>
            <a:ext cx="1533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very morning pls | Animação, Imagens gif, Caricas">
            <a:extLst>
              <a:ext uri="{FF2B5EF4-FFF2-40B4-BE49-F238E27FC236}">
                <a16:creationId xmlns:a16="http://schemas.microsoft.com/office/drawing/2014/main" id="{F2EFD7E5-3FD4-4E88-9320-7C21B6CAC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940" y="159227"/>
            <a:ext cx="1557497" cy="13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3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60BD60-F054-4E30-83A9-1FAEA3FDCC78}"/>
              </a:ext>
            </a:extLst>
          </p:cNvPr>
          <p:cNvSpPr txBox="1"/>
          <p:nvPr/>
        </p:nvSpPr>
        <p:spPr>
          <a:xfrm>
            <a:off x="0" y="407435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                                                                                             </a:t>
            </a:r>
            <a:r>
              <a:rPr lang="th-TH" sz="4800" b="1" dirty="0"/>
              <a:t>อาหารเช้า</a:t>
            </a:r>
            <a:endParaRPr lang="th-TH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DF4F4B-F850-45EA-B51A-4C9D49382409}"/>
              </a:ext>
            </a:extLst>
          </p:cNvPr>
          <p:cNvSpPr/>
          <p:nvPr/>
        </p:nvSpPr>
        <p:spPr>
          <a:xfrm>
            <a:off x="644576" y="1828799"/>
            <a:ext cx="4407108" cy="4362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67C86-A6B8-46C5-9B70-87073232046E}"/>
              </a:ext>
            </a:extLst>
          </p:cNvPr>
          <p:cNvSpPr txBox="1"/>
          <p:nvPr/>
        </p:nvSpPr>
        <p:spPr>
          <a:xfrm>
            <a:off x="5481203" y="2294555"/>
            <a:ext cx="61825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/>
              <a:t>2. อังกฤษ : มะเขือเทศย่าง+ไส้กรอก+เบคอน+ไข่ดาว+ชาร้อน</a:t>
            </a:r>
          </a:p>
          <a:p>
            <a:pPr algn="thaiDist"/>
            <a:r>
              <a:rPr lang="th-TH" sz="3200" b="1" dirty="0"/>
              <a:t>อังกฤษจะกินอาหารเช้าคล้าย ๆ กับคนอเมริกา แต่จะไม่นิยมกินแพนเค้ก ส่วนมากก็จะมีไส้กรอกทอดหรือย่าง เบคอนทอด ไข่ดาว แล้วเพิ่มผักอย่าง มะเขือเทศย่าง เข้ามาเติมรสชาติอีกสักหน่อย ส่วนเครื่องดื่มจะเป็นชาอังกฤษร้อนๆ</a:t>
            </a:r>
          </a:p>
        </p:txBody>
      </p:sp>
      <p:pic>
        <p:nvPicPr>
          <p:cNvPr id="7170" name="Picture 2" descr="FREE TS3 ROOM แจกห้องถาวรฟรีค้าบ Minecraft | PLAYSERVER">
            <a:extLst>
              <a:ext uri="{FF2B5EF4-FFF2-40B4-BE49-F238E27FC236}">
                <a16:creationId xmlns:a16="http://schemas.microsoft.com/office/drawing/2014/main" id="{0856C73B-639C-4E90-A2DA-DB7B0E42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29" y="5490918"/>
            <a:ext cx="1501797" cy="13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3B8B43-8E16-44B2-B347-6C66B52C9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212" y="77838"/>
            <a:ext cx="155461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1183EA-E65C-4BBF-994F-0B8BBF070D9B}"/>
              </a:ext>
            </a:extLst>
          </p:cNvPr>
          <p:cNvSpPr txBox="1"/>
          <p:nvPr/>
        </p:nvSpPr>
        <p:spPr>
          <a:xfrm>
            <a:off x="0" y="407435"/>
            <a:ext cx="12192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/>
              <a:t>                                                                                                </a:t>
            </a:r>
            <a:r>
              <a:rPr lang="th-TH" sz="4800" b="1" dirty="0"/>
              <a:t>อาหารเช้า</a:t>
            </a:r>
            <a:endParaRPr lang="th-TH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E2154-D041-411B-9F96-B92F7E6EFB72}"/>
              </a:ext>
            </a:extLst>
          </p:cNvPr>
          <p:cNvSpPr txBox="1"/>
          <p:nvPr/>
        </p:nvSpPr>
        <p:spPr>
          <a:xfrm>
            <a:off x="5593773" y="2419244"/>
            <a:ext cx="61825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dirty="0"/>
              <a:t>3. เยอรมนี : ขนมปังก้อน+ไส้กรอก+ไข่ต้มสุก+กาแฟดำ</a:t>
            </a:r>
          </a:p>
          <a:p>
            <a:pPr algn="thaiDist"/>
            <a:r>
              <a:rPr lang="th-TH" sz="3200" b="1" dirty="0"/>
              <a:t>เยอรมัน  จะชอบกินขนมปังก้อนกลมๆ เล็กๆ (</a:t>
            </a:r>
            <a:r>
              <a:rPr lang="en-US" sz="3200" b="1" dirty="0"/>
              <a:t>Roll Bread) </a:t>
            </a:r>
            <a:r>
              <a:rPr lang="th-TH" sz="3200" b="1" dirty="0"/>
              <a:t>เนื้อเหนียวๆ นุ่มๆ หน่อย คู่กับของคาวอย่างไส้กรอกทอด หรือย่าง พร้อมด้วยไข่ต้มสุก ส่วนเครื่องดื่มจะเป็นกาแฟดำร้อนๆ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AF14ED-3EE8-42EA-AC8A-02824F5BB93F}"/>
              </a:ext>
            </a:extLst>
          </p:cNvPr>
          <p:cNvSpPr/>
          <p:nvPr/>
        </p:nvSpPr>
        <p:spPr>
          <a:xfrm>
            <a:off x="644576" y="1828799"/>
            <a:ext cx="4407108" cy="43621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6" name="Picture 2" descr="FREE TS3 ROOM แจกห้องถาวรฟรีค้าบ Minecraft | PLAYSERVER">
            <a:extLst>
              <a:ext uri="{FF2B5EF4-FFF2-40B4-BE49-F238E27FC236}">
                <a16:creationId xmlns:a16="http://schemas.microsoft.com/office/drawing/2014/main" id="{7D6E8C10-4608-414B-875A-21AD1281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699" y="5215707"/>
            <a:ext cx="1762728" cy="16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9385C3-03FC-4E89-860D-C39C07C98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797" y="62725"/>
            <a:ext cx="155461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7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1246</Words>
  <Application>Microsoft Office PowerPoint</Application>
  <PresentationFormat>Widescreen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 มารยาทในการรับประทานอาหารสากล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มารยาทในการรับประทานอาหารสากล</dc:title>
  <dc:creator>Jutharat  Siriwiboonpol</dc:creator>
  <cp:lastModifiedBy>Jutharat  Siriwiboonpol</cp:lastModifiedBy>
  <cp:revision>9</cp:revision>
  <dcterms:created xsi:type="dcterms:W3CDTF">2022-02-11T07:50:30Z</dcterms:created>
  <dcterms:modified xsi:type="dcterms:W3CDTF">2022-02-21T03:58:52Z</dcterms:modified>
</cp:coreProperties>
</file>