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73" r:id="rId4"/>
    <p:sldId id="272" r:id="rId5"/>
    <p:sldId id="259" r:id="rId6"/>
    <p:sldId id="271" r:id="rId7"/>
    <p:sldId id="274" r:id="rId8"/>
    <p:sldId id="275" r:id="rId9"/>
    <p:sldId id="276" r:id="rId10"/>
    <p:sldId id="277" r:id="rId11"/>
    <p:sldId id="260" r:id="rId12"/>
    <p:sldId id="263" r:id="rId13"/>
    <p:sldId id="278" r:id="rId14"/>
    <p:sldId id="279" r:id="rId15"/>
    <p:sldId id="280" r:id="rId16"/>
    <p:sldId id="282" r:id="rId17"/>
    <p:sldId id="281" r:id="rId18"/>
    <p:sldId id="283" r:id="rId19"/>
    <p:sldId id="284" r:id="rId20"/>
    <p:sldId id="261" r:id="rId21"/>
    <p:sldId id="285" r:id="rId22"/>
    <p:sldId id="258" r:id="rId23"/>
    <p:sldId id="286" r:id="rId24"/>
    <p:sldId id="287" r:id="rId25"/>
    <p:sldId id="268" r:id="rId26"/>
    <p:sldId id="262" r:id="rId27"/>
    <p:sldId id="288" r:id="rId28"/>
    <p:sldId id="289" r:id="rId29"/>
    <p:sldId id="267" r:id="rId30"/>
    <p:sldId id="269" r:id="rId31"/>
    <p:sldId id="270" r:id="rId32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Cordia New" panose="020B0304020202020204" pitchFamily="34" charset="-34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8161"/>
    <a:srgbClr val="00FF00"/>
    <a:srgbClr val="FF3300"/>
    <a:srgbClr val="FF3399"/>
    <a:srgbClr val="99FF33"/>
    <a:srgbClr val="FF99FF"/>
    <a:srgbClr val="B8E5FA"/>
    <a:srgbClr val="CC0000"/>
    <a:srgbClr val="6717CE"/>
    <a:srgbClr val="287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1" autoAdjust="0"/>
    <p:restoredTop sz="94291" autoAdjust="0"/>
  </p:normalViewPr>
  <p:slideViewPr>
    <p:cSldViewPr snapToGrid="0" showGuides="1">
      <p:cViewPr varScale="1">
        <p:scale>
          <a:sx n="66" d="100"/>
          <a:sy n="66" d="100"/>
        </p:scale>
        <p:origin x="72" y="48"/>
      </p:cViewPr>
      <p:guideLst>
        <p:guide orient="horz" pos="2184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0A8E1-5DAB-4E38-BBB2-1C615392E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EE98AA-F862-430D-B2D9-E6FE85C4B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39E0A-E99E-4E9F-A444-AB458A756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15DA-0F31-40B5-BCD3-ED94B051CA2B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94819-A11A-4B1D-8DD5-274D02116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22555-D585-47A2-8993-1B59A704E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86CF-5C94-4DBE-A039-FABDBBFC4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6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2C3A0-0582-4CBD-8110-5B17DE747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85B856-6F7F-4AB0-835D-E616B13E2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1682E-2521-42BD-8037-10EBF6798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15DA-0F31-40B5-BCD3-ED94B051CA2B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B57E1-C224-4C85-AF27-9EE0CF035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027EA-2D5D-4585-B8FB-6B77F71CA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86CF-5C94-4DBE-A039-FABDBBFC4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1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660B7C-1F26-4100-8763-D86429FBD4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8CC675-2011-4F62-8D6A-4D350D8B0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BF25F-3BF7-4BED-8C58-57D7E6FBF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15DA-0F31-40B5-BCD3-ED94B051CA2B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E4154-DC58-4199-91AA-51EAB1C82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20827-AEE5-4354-9B7F-3B35E7F15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86CF-5C94-4DBE-A039-FABDBBFC4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3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F881A-909C-4818-8743-727DF3CB8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A3EF6-B9E5-4B05-AA5E-B1F52ECAA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E0C87-7DCF-4CAD-A27B-481F076BC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15DA-0F31-40B5-BCD3-ED94B051CA2B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51254-58B1-4201-8D92-AA4BF5B34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52027-E9AB-4AB3-BBB8-35A239A05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86CF-5C94-4DBE-A039-FABDBBFC4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1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DA78E-BDB6-4E13-A18E-094B56D4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E05C5-A7C0-468E-9223-94F5E1117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58045-9AD3-4215-84E2-990148B1D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15DA-0F31-40B5-BCD3-ED94B051CA2B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0D90F-F806-4569-B9C2-7200A1D64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A981C-55E6-4166-8FCF-3674E71D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86CF-5C94-4DBE-A039-FABDBBFC4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1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23E3E-B288-4A47-9F82-F73D59DB4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2332-ADD4-4CCD-96A0-9BD9DFBB1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50D77E-B0C6-4DAE-ADB3-782E18AC4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725B3-66E1-4B99-8E3C-522B56D5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15DA-0F31-40B5-BCD3-ED94B051CA2B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36321-F520-4080-AB2E-915D1D290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95D92-1972-443C-ACDC-4CA4155BE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86CF-5C94-4DBE-A039-FABDBBFC4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5749B-97AC-44B0-BFA4-B7CC733A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F4AE3-A054-4999-9E5C-12D8B2F5B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49BEB1-6C3C-4B8A-8C84-965AC1399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C972BE-3464-4AA1-989C-092467E750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5D930A-DAA2-40F7-803D-72934ECC46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01D257-8084-42F8-A519-35F378748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15DA-0F31-40B5-BCD3-ED94B051CA2B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36BF64-CE22-42B8-9E81-8AD5AEFF7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8712D2-094B-41F9-BA1A-E9AF3BEF7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86CF-5C94-4DBE-A039-FABDBBFC4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1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65D77-15F4-44EC-A3FD-A9B0E82B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A80C05-2ED1-4B73-AB37-8B67754B3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15DA-0F31-40B5-BCD3-ED94B051CA2B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B43E2-DDA8-4F2D-A196-8F2C14AE0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A0295-8D6E-4B6C-BD58-E9F82BB28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86CF-5C94-4DBE-A039-FABDBBFC4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44E06-A3E1-4944-A2BA-24681FFD0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15DA-0F31-40B5-BCD3-ED94B051CA2B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5A66F-9629-4824-A0AB-78E85BEC3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A912C-639F-4359-A5E8-E6977FFE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86CF-5C94-4DBE-A039-FABDBBFC4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6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6837C-AC11-46A2-95E6-B767E9C4A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5F8E5-F5CA-40EA-8730-20EA360A4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B7B36A-F4C3-4983-A78A-613929B05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9F1C0-CF3A-44F1-8F80-90361F0F7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15DA-0F31-40B5-BCD3-ED94B051CA2B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92F14-CF28-4B97-BFDE-693559794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99296-DCB0-4DD1-9881-A66920452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86CF-5C94-4DBE-A039-FABDBBFC4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2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87891-420F-4961-9799-667E7BC98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4655A5-2DD9-43AE-9DEF-64C09AC377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1869FE-DDDB-4BD6-9F3C-91BFB3611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6D25B-DBE4-4F96-956D-CFA4F7578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15DA-0F31-40B5-BCD3-ED94B051CA2B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38CEB-8E61-481C-9B42-58643465A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20BA4B-0ABF-4EE4-965E-DAFA6AAE8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86CF-5C94-4DBE-A039-FABDBBFC4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8A30F-865F-4081-B076-C7AF6B4DA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3801E-2FDC-4149-A703-673D9A5FD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56CDF-D065-4A1D-85C4-2DFBAF0386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E15DA-0F31-40B5-BCD3-ED94B051CA2B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84DD1-712F-46EC-9624-4EC386EE3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B1F11-527F-4182-89CB-53D1EE0E7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E86CF-5C94-4DBE-A039-FABDBBFC4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1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18.jpg"/><Relationship Id="rId7" Type="http://schemas.openxmlformats.org/officeDocument/2006/relationships/image" Target="../media/image38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image" Target="../media/image19.gif"/><Relationship Id="rId9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4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61.jpeg"/><Relationship Id="rId7" Type="http://schemas.openxmlformats.org/officeDocument/2006/relationships/image" Target="../media/image65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gif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gif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gif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gif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gif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gif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8.gif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6.png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gif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gif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gif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gif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gif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BF2BFF-E2C9-421D-BDBC-6E4D8C8715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6" b="5156"/>
          <a:stretch/>
        </p:blipFill>
        <p:spPr>
          <a:xfrm>
            <a:off x="2222633" y="0"/>
            <a:ext cx="9969366" cy="685800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6CF0EC0-1976-4850-A2D5-1EAE23F5CE07}"/>
              </a:ext>
            </a:extLst>
          </p:cNvPr>
          <p:cNvSpPr/>
          <p:nvPr/>
        </p:nvSpPr>
        <p:spPr>
          <a:xfrm>
            <a:off x="0" y="0"/>
            <a:ext cx="3397679" cy="6858000"/>
          </a:xfrm>
          <a:custGeom>
            <a:avLst/>
            <a:gdLst>
              <a:gd name="connsiteX0" fmla="*/ 0 w 2510270"/>
              <a:gd name="connsiteY0" fmla="*/ 0 h 6858000"/>
              <a:gd name="connsiteX1" fmla="*/ 2510270 w 2510270"/>
              <a:gd name="connsiteY1" fmla="*/ 0 h 6858000"/>
              <a:gd name="connsiteX2" fmla="*/ 1648007 w 2510270"/>
              <a:gd name="connsiteY2" fmla="*/ 6858000 h 6858000"/>
              <a:gd name="connsiteX3" fmla="*/ 0 w 2510270"/>
              <a:gd name="connsiteY3" fmla="*/ 6858000 h 6858000"/>
              <a:gd name="connsiteX4" fmla="*/ 0 w 251027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0270" h="6858000">
                <a:moveTo>
                  <a:pt x="0" y="0"/>
                </a:moveTo>
                <a:lnTo>
                  <a:pt x="2510270" y="0"/>
                </a:lnTo>
                <a:lnTo>
                  <a:pt x="164800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6000">
                <a:srgbClr val="6717CE"/>
              </a:gs>
              <a:gs pos="62000">
                <a:srgbClr val="2872FA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6F060A1-F9CC-42F0-96BA-27F69E23C5A2}"/>
              </a:ext>
            </a:extLst>
          </p:cNvPr>
          <p:cNvGrpSpPr/>
          <p:nvPr/>
        </p:nvGrpSpPr>
        <p:grpSpPr>
          <a:xfrm>
            <a:off x="351187" y="46367"/>
            <a:ext cx="2333637" cy="2245895"/>
            <a:chOff x="167578" y="127088"/>
            <a:chExt cx="2333637" cy="224589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173FD06-E849-4768-A1B9-FBA0AA60BE55}"/>
                </a:ext>
              </a:extLst>
            </p:cNvPr>
            <p:cNvSpPr/>
            <p:nvPr/>
          </p:nvSpPr>
          <p:spPr>
            <a:xfrm>
              <a:off x="410967" y="286742"/>
              <a:ext cx="1933941" cy="19339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D3D740B-6DD3-488B-94B2-A7EDA593D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78" y="127088"/>
              <a:ext cx="2333637" cy="2245895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9644CDF-AA79-4F79-972F-9204AC6BA61A}"/>
              </a:ext>
            </a:extLst>
          </p:cNvPr>
          <p:cNvSpPr txBox="1"/>
          <p:nvPr/>
        </p:nvSpPr>
        <p:spPr>
          <a:xfrm>
            <a:off x="2501214" y="5934670"/>
            <a:ext cx="9690785" cy="923330"/>
          </a:xfrm>
          <a:prstGeom prst="rect">
            <a:avLst/>
          </a:prstGeom>
          <a:gradFill>
            <a:gsLst>
              <a:gs pos="4000">
                <a:schemeClr val="bg1">
                  <a:alpha val="0"/>
                </a:schemeClr>
              </a:gs>
              <a:gs pos="72000">
                <a:srgbClr val="84BA26"/>
              </a:gs>
            </a:gsLst>
            <a:lin ang="0" scaled="0"/>
          </a:gradFill>
        </p:spPr>
        <p:txBody>
          <a:bodyPr wrap="square" rIns="274320" rtlCol="0">
            <a:spAutoFit/>
          </a:bodyPr>
          <a:lstStyle/>
          <a:p>
            <a:pPr algn="r"/>
            <a:r>
              <a:rPr lang="th-TH" sz="5400" b="1" dirty="0"/>
              <a:t>การงานอาชีพ</a:t>
            </a:r>
            <a:endParaRPr lang="en-US" sz="5400" b="1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5FCCCD4-782C-411D-B5C8-5FD3E5739DB4}"/>
              </a:ext>
            </a:extLst>
          </p:cNvPr>
          <p:cNvSpPr/>
          <p:nvPr/>
        </p:nvSpPr>
        <p:spPr>
          <a:xfrm flipH="1">
            <a:off x="-3742" y="4565738"/>
            <a:ext cx="6126480" cy="1188720"/>
          </a:xfrm>
          <a:custGeom>
            <a:avLst/>
            <a:gdLst>
              <a:gd name="connsiteX0" fmla="*/ 4892842 w 4892842"/>
              <a:gd name="connsiteY0" fmla="*/ 0 h 923330"/>
              <a:gd name="connsiteX1" fmla="*/ 4431177 w 4892842"/>
              <a:gd name="connsiteY1" fmla="*/ 0 h 923330"/>
              <a:gd name="connsiteX2" fmla="*/ 4220930 w 4892842"/>
              <a:gd name="connsiteY2" fmla="*/ 0 h 923330"/>
              <a:gd name="connsiteX3" fmla="*/ 0 w 4892842"/>
              <a:gd name="connsiteY3" fmla="*/ 0 h 923330"/>
              <a:gd name="connsiteX4" fmla="*/ 461665 w 4892842"/>
              <a:gd name="connsiteY4" fmla="*/ 461665 h 923330"/>
              <a:gd name="connsiteX5" fmla="*/ 0 w 4892842"/>
              <a:gd name="connsiteY5" fmla="*/ 923330 h 923330"/>
              <a:gd name="connsiteX6" fmla="*/ 4220930 w 4892842"/>
              <a:gd name="connsiteY6" fmla="*/ 923330 h 923330"/>
              <a:gd name="connsiteX7" fmla="*/ 4431177 w 4892842"/>
              <a:gd name="connsiteY7" fmla="*/ 923330 h 923330"/>
              <a:gd name="connsiteX8" fmla="*/ 4892842 w 4892842"/>
              <a:gd name="connsiteY8" fmla="*/ 923330 h 923330"/>
              <a:gd name="connsiteX9" fmla="*/ 4892842 w 4892842"/>
              <a:gd name="connsiteY9" fmla="*/ 461665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92842" h="923330">
                <a:moveTo>
                  <a:pt x="4892842" y="0"/>
                </a:moveTo>
                <a:lnTo>
                  <a:pt x="4431177" y="0"/>
                </a:lnTo>
                <a:lnTo>
                  <a:pt x="4220930" y="0"/>
                </a:lnTo>
                <a:lnTo>
                  <a:pt x="0" y="0"/>
                </a:lnTo>
                <a:lnTo>
                  <a:pt x="461665" y="461665"/>
                </a:lnTo>
                <a:lnTo>
                  <a:pt x="0" y="923330"/>
                </a:lnTo>
                <a:lnTo>
                  <a:pt x="4220930" y="923330"/>
                </a:lnTo>
                <a:lnTo>
                  <a:pt x="4431177" y="923330"/>
                </a:lnTo>
                <a:lnTo>
                  <a:pt x="4892842" y="923330"/>
                </a:lnTo>
                <a:lnTo>
                  <a:pt x="4892842" y="461665"/>
                </a:lnTo>
                <a:close/>
              </a:path>
            </a:pathLst>
          </a:cu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>
                <a:solidFill>
                  <a:schemeClr val="tx1"/>
                </a:solidFill>
              </a:rPr>
              <a:t> ชั้นประถมศึกษาปีที่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B4F9D1-E302-4A20-91BA-9C66C30D8B92}"/>
              </a:ext>
            </a:extLst>
          </p:cNvPr>
          <p:cNvSpPr txBox="1"/>
          <p:nvPr/>
        </p:nvSpPr>
        <p:spPr>
          <a:xfrm>
            <a:off x="4271604" y="4639229"/>
            <a:ext cx="1272190" cy="92333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th-TH" sz="17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๒</a:t>
            </a:r>
            <a:endParaRPr lang="en-US" sz="173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3051E4-AA5A-4CC0-AFB9-5150F722AAB7}"/>
              </a:ext>
            </a:extLst>
          </p:cNvPr>
          <p:cNvSpPr txBox="1"/>
          <p:nvPr/>
        </p:nvSpPr>
        <p:spPr>
          <a:xfrm>
            <a:off x="5293893" y="5380672"/>
            <a:ext cx="6898106" cy="553998"/>
          </a:xfrm>
          <a:prstGeom prst="rect">
            <a:avLst/>
          </a:prstGeom>
          <a:noFill/>
        </p:spPr>
        <p:txBody>
          <a:bodyPr wrap="square" rIns="274320" rtlCol="0">
            <a:spAutoFit/>
          </a:bodyPr>
          <a:lstStyle/>
          <a:p>
            <a:pPr algn="r"/>
            <a:r>
              <a:rPr lang="th-TH" sz="3000" b="1" dirty="0"/>
              <a:t>หนังสือเรียนรายวิชาพื้นฐาน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06930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0E66BDC3-4363-4333-A080-A7229B4BB071}"/>
              </a:ext>
            </a:extLst>
          </p:cNvPr>
          <p:cNvSpPr txBox="1"/>
          <p:nvPr/>
        </p:nvSpPr>
        <p:spPr>
          <a:xfrm>
            <a:off x="2501214" y="6424943"/>
            <a:ext cx="9690785" cy="461665"/>
          </a:xfrm>
          <a:prstGeom prst="rect">
            <a:avLst/>
          </a:prstGeom>
          <a:gradFill>
            <a:gsLst>
              <a:gs pos="4000">
                <a:schemeClr val="bg1">
                  <a:alpha val="0"/>
                </a:schemeClr>
              </a:gs>
              <a:gs pos="72000">
                <a:srgbClr val="FF9933"/>
              </a:gs>
            </a:gsLst>
            <a:lin ang="0" scaled="0"/>
          </a:gradFill>
        </p:spPr>
        <p:txBody>
          <a:bodyPr wrap="square" rIns="274320" rtlCol="0">
            <a:spAutoFit/>
          </a:bodyPr>
          <a:lstStyle/>
          <a:p>
            <a:pPr algn="r"/>
            <a:r>
              <a:rPr lang="th-TH" sz="2400" b="1" dirty="0"/>
              <a:t>การงานอาชีพ ชั้นประถมศึกษาปีที่ ๒</a:t>
            </a:r>
            <a:endParaRPr lang="en-US" sz="2400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27A8AB9-1CB8-46A6-9520-D19556B6C787}"/>
              </a:ext>
            </a:extLst>
          </p:cNvPr>
          <p:cNvGrpSpPr/>
          <p:nvPr/>
        </p:nvGrpSpPr>
        <p:grpSpPr>
          <a:xfrm>
            <a:off x="3523296" y="175476"/>
            <a:ext cx="6667499" cy="731520"/>
            <a:chOff x="2563773" y="1064961"/>
            <a:chExt cx="3773444" cy="731520"/>
          </a:xfrm>
          <a:solidFill>
            <a:srgbClr val="FF0066"/>
          </a:solidFill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636102E5-AA08-4AE8-8CA3-EDDC70138C41}"/>
                </a:ext>
              </a:extLst>
            </p:cNvPr>
            <p:cNvSpPr/>
            <p:nvPr/>
          </p:nvSpPr>
          <p:spPr>
            <a:xfrm rot="5400000" flipH="1">
              <a:off x="5846702" y="1168011"/>
              <a:ext cx="500409" cy="480621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A87E532-BC3D-49FD-A551-B55557D6E9BC}"/>
                </a:ext>
              </a:extLst>
            </p:cNvPr>
            <p:cNvSpPr txBox="1"/>
            <p:nvPr/>
          </p:nvSpPr>
          <p:spPr>
            <a:xfrm>
              <a:off x="2563773" y="1064961"/>
              <a:ext cx="3517540" cy="731520"/>
            </a:xfrm>
            <a:prstGeom prst="rect">
              <a:avLst/>
            </a:prstGeom>
            <a:grpFill/>
            <a:ln w="38100"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tIns="91440" rIns="91440" bIns="91440" rtlCol="0" anchor="ctr">
              <a:noAutofit/>
            </a:bodyPr>
            <a:lstStyle/>
            <a:p>
              <a:pPr algn="ctr" defTabSz="512763">
                <a:lnSpc>
                  <a:spcPct val="90000"/>
                </a:lnSpc>
              </a:pPr>
              <a:r>
                <a:rPr lang="th-TH" sz="4400" b="1" dirty="0">
                  <a:solidFill>
                    <a:sysClr val="windowText" lastClr="000000"/>
                  </a:solidFill>
                </a:rPr>
                <a:t>วัสดุอุปกรณ์ที่ใช้ในการกวาดบ้าน</a:t>
              </a:r>
              <a:endParaRPr lang="en-US" sz="4400" b="1" dirty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27841EA4-7C75-4AA7-91E5-D06BA6FB03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795" y="45318"/>
            <a:ext cx="1831110" cy="17459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C631F2-2BF0-419A-A893-74ACFF8F79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92" t="-14748" r="-14159" b="-15503"/>
          <a:stretch/>
        </p:blipFill>
        <p:spPr>
          <a:xfrm>
            <a:off x="437714" y="556628"/>
            <a:ext cx="1855414" cy="255839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99"/>
            </a:solidFill>
            <a:prstDash val="solid"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42FF9-001F-4073-B75D-CF72E9AF3D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056"/>
          <a:stretch/>
        </p:blipFill>
        <p:spPr>
          <a:xfrm>
            <a:off x="437714" y="3618592"/>
            <a:ext cx="1882839" cy="255839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99"/>
            </a:solidFill>
            <a:prstDash val="solid"/>
          </a:ln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48079C0D-0DC6-4C29-B38A-26D2CCE69EF6}"/>
              </a:ext>
            </a:extLst>
          </p:cNvPr>
          <p:cNvSpPr txBox="1"/>
          <p:nvPr/>
        </p:nvSpPr>
        <p:spPr>
          <a:xfrm>
            <a:off x="2760002" y="1279348"/>
            <a:ext cx="3163261" cy="54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FF339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 anchor="t">
            <a:noAutofit/>
          </a:bodyPr>
          <a:lstStyle/>
          <a:p>
            <a:pPr algn="ctr"/>
            <a:r>
              <a:rPr lang="th-TH" sz="2800" b="1" dirty="0">
                <a:solidFill>
                  <a:schemeClr val="tx1"/>
                </a:solidFill>
              </a:rPr>
              <a:t>ไม้กวาดดอกหญ้า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DAA315E-B849-4C80-AC46-BD13DEE23A46}"/>
              </a:ext>
            </a:extLst>
          </p:cNvPr>
          <p:cNvGrpSpPr/>
          <p:nvPr/>
        </p:nvGrpSpPr>
        <p:grpSpPr>
          <a:xfrm>
            <a:off x="2760002" y="1835826"/>
            <a:ext cx="3219778" cy="1968624"/>
            <a:chOff x="2760002" y="1835826"/>
            <a:chExt cx="3219778" cy="1968624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448EB31-9E2A-4D2E-B7E9-B5880AB956F1}"/>
                </a:ext>
              </a:extLst>
            </p:cNvPr>
            <p:cNvSpPr/>
            <p:nvPr/>
          </p:nvSpPr>
          <p:spPr>
            <a:xfrm>
              <a:off x="2760002" y="1835826"/>
              <a:ext cx="3163261" cy="1828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88E69DB-5A29-40D7-9221-9773B17B612D}"/>
                </a:ext>
              </a:extLst>
            </p:cNvPr>
            <p:cNvSpPr/>
            <p:nvPr/>
          </p:nvSpPr>
          <p:spPr>
            <a:xfrm>
              <a:off x="2815599" y="1842070"/>
              <a:ext cx="2752727" cy="54864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t"/>
            <a:lstStyle/>
            <a:p>
              <a:pPr marL="457200" indent="-457200">
                <a:buClr>
                  <a:srgbClr val="C00000"/>
                </a:buClr>
                <a:buSzPct val="90000"/>
                <a:buFont typeface="Wingdings" panose="05000000000000000000" pitchFamily="2" charset="2"/>
                <a:buChar char="µ"/>
              </a:pPr>
              <a:r>
                <a:rPr lang="th-TH" sz="2800" b="1" dirty="0">
                  <a:solidFill>
                    <a:srgbClr val="C00000"/>
                  </a:solidFill>
                </a:rPr>
                <a:t>วิธีใช้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6193B4C-6AB1-4BC1-90AF-B39C325008E0}"/>
                </a:ext>
              </a:extLst>
            </p:cNvPr>
            <p:cNvSpPr/>
            <p:nvPr/>
          </p:nvSpPr>
          <p:spPr>
            <a:xfrm>
              <a:off x="3227053" y="2258874"/>
              <a:ext cx="2752727" cy="1545576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t"/>
            <a:lstStyle/>
            <a:p>
              <a:r>
                <a:rPr lang="th-TH" sz="2800" b="1" dirty="0">
                  <a:solidFill>
                    <a:sysClr val="windowText" lastClr="000000"/>
                  </a:solidFill>
                </a:rPr>
                <a:t>ใช้กวาดพื้นไม้</a:t>
              </a:r>
            </a:p>
            <a:p>
              <a:r>
                <a:rPr lang="th-TH" sz="2800" b="1" dirty="0">
                  <a:solidFill>
                    <a:sysClr val="windowText" lastClr="000000"/>
                  </a:solidFill>
                </a:rPr>
                <a:t>พื้นกระเบื้องและ</a:t>
              </a:r>
            </a:p>
            <a:p>
              <a:r>
                <a:rPr lang="th-TH" sz="2800" b="1" dirty="0">
                  <a:solidFill>
                    <a:sysClr val="windowText" lastClr="000000"/>
                  </a:solidFill>
                </a:rPr>
                <a:t>พื้นปูนซีเมนต์ขัดเรียบ</a:t>
              </a:r>
              <a:endParaRPr lang="en-US" sz="28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8CBDFA-01FF-40C5-A6CC-AF8E91717F9E}"/>
              </a:ext>
            </a:extLst>
          </p:cNvPr>
          <p:cNvGrpSpPr/>
          <p:nvPr/>
        </p:nvGrpSpPr>
        <p:grpSpPr>
          <a:xfrm>
            <a:off x="6225220" y="1835826"/>
            <a:ext cx="5758585" cy="1968624"/>
            <a:chOff x="6263320" y="1835826"/>
            <a:chExt cx="5758585" cy="1968624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93F75BA-D8E7-4672-B5F3-C879B3F0EB1B}"/>
                </a:ext>
              </a:extLst>
            </p:cNvPr>
            <p:cNvSpPr/>
            <p:nvPr/>
          </p:nvSpPr>
          <p:spPr>
            <a:xfrm>
              <a:off x="6263320" y="1835826"/>
              <a:ext cx="5758585" cy="1828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CACF78E-B0AD-43E4-911A-FC1B0ABC8F2D}"/>
                </a:ext>
              </a:extLst>
            </p:cNvPr>
            <p:cNvSpPr/>
            <p:nvPr/>
          </p:nvSpPr>
          <p:spPr>
            <a:xfrm>
              <a:off x="6318917" y="1842070"/>
              <a:ext cx="2752727" cy="54864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t"/>
            <a:lstStyle/>
            <a:p>
              <a:pPr marL="457200" indent="-457200">
                <a:buClr>
                  <a:srgbClr val="C00000"/>
                </a:buClr>
                <a:buSzPct val="90000"/>
                <a:buFont typeface="Wingdings" panose="05000000000000000000" pitchFamily="2" charset="2"/>
                <a:buChar char="µ"/>
              </a:pPr>
              <a:r>
                <a:rPr lang="th-TH" sz="2800" b="1" dirty="0">
                  <a:solidFill>
                    <a:srgbClr val="C00000"/>
                  </a:solidFill>
                </a:rPr>
                <a:t>การดูแลรักษาและจัดเก็บ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B596A9A-8A7F-454A-9186-1D5FB6CC00D6}"/>
                </a:ext>
              </a:extLst>
            </p:cNvPr>
            <p:cNvSpPr/>
            <p:nvPr/>
          </p:nvSpPr>
          <p:spPr>
            <a:xfrm>
              <a:off x="6730371" y="2258874"/>
              <a:ext cx="5291534" cy="1545576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t"/>
            <a:lstStyle/>
            <a:p>
              <a:r>
                <a:rPr lang="th-TH" sz="2800" b="1" dirty="0">
                  <a:solidFill>
                    <a:sysClr val="windowText" lastClr="000000"/>
                  </a:solidFill>
                </a:rPr>
                <a:t>หลังการใช้งาน เคาะฝุ่นหรือเศษผงออกให้หมด </a:t>
              </a:r>
              <a:br>
                <a:rPr lang="th-TH" sz="2800" b="1" dirty="0">
                  <a:solidFill>
                    <a:sysClr val="windowText" lastClr="000000"/>
                  </a:solidFill>
                </a:rPr>
              </a:br>
              <a:r>
                <a:rPr lang="th-TH" sz="2800" b="1" dirty="0">
                  <a:solidFill>
                    <a:sysClr val="windowText" lastClr="000000"/>
                  </a:solidFill>
                </a:rPr>
                <a:t>จากนั้นนำไปแขวนไว้ที่ตะปูแขวนหรือเก็บไว้</a:t>
              </a:r>
            </a:p>
            <a:p>
              <a:r>
                <a:rPr lang="th-TH" sz="2800" b="1" dirty="0">
                  <a:solidFill>
                    <a:sysClr val="windowText" lastClr="000000"/>
                  </a:solidFill>
                </a:rPr>
                <a:t>ในที่เหมาะสม โดยให้ด้ามไม้กวาดวางตั้งบนพื้น</a:t>
              </a:r>
              <a:endParaRPr lang="en-US" sz="2800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9FC555EE-2DDF-496A-AA07-DE62E5ADF25D}"/>
              </a:ext>
            </a:extLst>
          </p:cNvPr>
          <p:cNvSpPr txBox="1"/>
          <p:nvPr/>
        </p:nvSpPr>
        <p:spPr>
          <a:xfrm>
            <a:off x="2760002" y="4165576"/>
            <a:ext cx="3163261" cy="54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FF339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 anchor="t">
            <a:noAutofit/>
          </a:bodyPr>
          <a:lstStyle/>
          <a:p>
            <a:pPr algn="ctr"/>
            <a:r>
              <a:rPr lang="th-TH" sz="2800" b="1" dirty="0">
                <a:solidFill>
                  <a:schemeClr val="tx1"/>
                </a:solidFill>
              </a:rPr>
              <a:t>ไม้กวาดทางมะพร้าว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FA5AF56-252E-4C02-8D27-A4B71B106451}"/>
              </a:ext>
            </a:extLst>
          </p:cNvPr>
          <p:cNvGrpSpPr/>
          <p:nvPr/>
        </p:nvGrpSpPr>
        <p:grpSpPr>
          <a:xfrm>
            <a:off x="2760002" y="4703342"/>
            <a:ext cx="3219778" cy="1968624"/>
            <a:chOff x="2760002" y="4703342"/>
            <a:chExt cx="3219778" cy="1968624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31EACE1-B4DE-428C-832C-95F370BFDFE7}"/>
                </a:ext>
              </a:extLst>
            </p:cNvPr>
            <p:cNvSpPr/>
            <p:nvPr/>
          </p:nvSpPr>
          <p:spPr>
            <a:xfrm>
              <a:off x="2760002" y="4703342"/>
              <a:ext cx="3163261" cy="1828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9267520-B776-4699-8B27-927BA2E99B22}"/>
                </a:ext>
              </a:extLst>
            </p:cNvPr>
            <p:cNvSpPr/>
            <p:nvPr/>
          </p:nvSpPr>
          <p:spPr>
            <a:xfrm>
              <a:off x="2815599" y="4709586"/>
              <a:ext cx="2752727" cy="54864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t"/>
            <a:lstStyle/>
            <a:p>
              <a:pPr marL="457200" indent="-457200">
                <a:buClr>
                  <a:srgbClr val="C00000"/>
                </a:buClr>
                <a:buSzPct val="90000"/>
                <a:buFont typeface="Wingdings" panose="05000000000000000000" pitchFamily="2" charset="2"/>
                <a:buChar char="µ"/>
              </a:pPr>
              <a:r>
                <a:rPr lang="th-TH" sz="2800" b="1" dirty="0">
                  <a:solidFill>
                    <a:srgbClr val="C00000"/>
                  </a:solidFill>
                </a:rPr>
                <a:t>วิธีใช้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6555DCD-B56E-4E19-A888-AD4899D8F52F}"/>
                </a:ext>
              </a:extLst>
            </p:cNvPr>
            <p:cNvSpPr/>
            <p:nvPr/>
          </p:nvSpPr>
          <p:spPr>
            <a:xfrm>
              <a:off x="3227053" y="5126390"/>
              <a:ext cx="2752727" cy="1545576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t"/>
            <a:lstStyle/>
            <a:p>
              <a:r>
                <a:rPr lang="th-TH" sz="2800" b="1" dirty="0">
                  <a:solidFill>
                    <a:sysClr val="windowText" lastClr="000000"/>
                  </a:solidFill>
                </a:rPr>
                <a:t>ใช้กวาดพื้นปูนซีเมนต์</a:t>
              </a:r>
            </a:p>
            <a:p>
              <a:r>
                <a:rPr lang="th-TH" sz="2800" b="1" dirty="0">
                  <a:solidFill>
                    <a:sysClr val="windowText" lastClr="000000"/>
                  </a:solidFill>
                </a:rPr>
                <a:t>ขัดหยาบ</a:t>
              </a:r>
              <a:endParaRPr lang="en-US" sz="28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E232E44-4CE6-4925-8F56-C4E857B62D9D}"/>
              </a:ext>
            </a:extLst>
          </p:cNvPr>
          <p:cNvGrpSpPr/>
          <p:nvPr/>
        </p:nvGrpSpPr>
        <p:grpSpPr>
          <a:xfrm>
            <a:off x="6225220" y="4474742"/>
            <a:ext cx="5758585" cy="1968624"/>
            <a:chOff x="6263320" y="4474742"/>
            <a:chExt cx="5758585" cy="196862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AD0F3E4-1776-4DE0-AA08-77E515D8BD23}"/>
                </a:ext>
              </a:extLst>
            </p:cNvPr>
            <p:cNvSpPr/>
            <p:nvPr/>
          </p:nvSpPr>
          <p:spPr>
            <a:xfrm>
              <a:off x="6263320" y="4474742"/>
              <a:ext cx="5758585" cy="1828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AC365D2-783F-4864-9243-666A673BADD0}"/>
                </a:ext>
              </a:extLst>
            </p:cNvPr>
            <p:cNvSpPr/>
            <p:nvPr/>
          </p:nvSpPr>
          <p:spPr>
            <a:xfrm>
              <a:off x="6318917" y="4480986"/>
              <a:ext cx="2752727" cy="54864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t"/>
            <a:lstStyle/>
            <a:p>
              <a:pPr marL="457200" indent="-457200">
                <a:buClr>
                  <a:srgbClr val="C00000"/>
                </a:buClr>
                <a:buSzPct val="90000"/>
                <a:buFont typeface="Wingdings" panose="05000000000000000000" pitchFamily="2" charset="2"/>
                <a:buChar char="µ"/>
              </a:pPr>
              <a:r>
                <a:rPr lang="th-TH" sz="2800" b="1" dirty="0">
                  <a:solidFill>
                    <a:srgbClr val="C00000"/>
                  </a:solidFill>
                </a:rPr>
                <a:t>การดูแลรักษาและจัดเก็บ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237E84C-2D30-4983-9D86-99E8AEDA21B7}"/>
                </a:ext>
              </a:extLst>
            </p:cNvPr>
            <p:cNvSpPr/>
            <p:nvPr/>
          </p:nvSpPr>
          <p:spPr>
            <a:xfrm>
              <a:off x="6730371" y="4897790"/>
              <a:ext cx="5291534" cy="1545576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t"/>
            <a:lstStyle/>
            <a:p>
              <a:r>
                <a:rPr lang="th-TH" sz="2800" b="1" dirty="0">
                  <a:solidFill>
                    <a:sysClr val="windowText" lastClr="000000"/>
                  </a:solidFill>
                </a:rPr>
                <a:t>หลังการใช้งาน เคาะเศษผงออกให้หมด </a:t>
              </a:r>
              <a:br>
                <a:rPr lang="th-TH" sz="2800" b="1" dirty="0">
                  <a:solidFill>
                    <a:sysClr val="windowText" lastClr="000000"/>
                  </a:solidFill>
                </a:rPr>
              </a:br>
              <a:r>
                <a:rPr lang="th-TH" sz="2800" b="1" dirty="0">
                  <a:solidFill>
                    <a:sysClr val="windowText" lastClr="000000"/>
                  </a:solidFill>
                </a:rPr>
                <a:t>จากนั้นนำไปแขวนไว้ที่แขวนหรือเก็บไว้</a:t>
              </a:r>
            </a:p>
            <a:p>
              <a:r>
                <a:rPr lang="th-TH" sz="2800" b="1" dirty="0">
                  <a:solidFill>
                    <a:sysClr val="windowText" lastClr="000000"/>
                  </a:solidFill>
                </a:rPr>
                <a:t>ในที่เหมาะสม โดยให้ด้ามไม้กวาดวางตั้งบนพื้น</a:t>
              </a:r>
              <a:endParaRPr lang="en-US" sz="2800" b="1" dirty="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BF2E6C8-E399-41B5-9B2B-D820EB953524}"/>
              </a:ext>
            </a:extLst>
          </p:cNvPr>
          <p:cNvCxnSpPr>
            <a:cxnSpLocks/>
          </p:cNvCxnSpPr>
          <p:nvPr/>
        </p:nvCxnSpPr>
        <p:spPr>
          <a:xfrm flipV="1">
            <a:off x="2307832" y="1553668"/>
            <a:ext cx="452170" cy="4404"/>
          </a:xfrm>
          <a:prstGeom prst="straightConnector1">
            <a:avLst/>
          </a:prstGeom>
          <a:ln w="57150">
            <a:solidFill>
              <a:srgbClr val="FF339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62DBE97-44D6-4C26-8486-B4BB81A94A9D}"/>
              </a:ext>
            </a:extLst>
          </p:cNvPr>
          <p:cNvCxnSpPr>
            <a:cxnSpLocks/>
          </p:cNvCxnSpPr>
          <p:nvPr/>
        </p:nvCxnSpPr>
        <p:spPr>
          <a:xfrm flipV="1">
            <a:off x="2307832" y="4449356"/>
            <a:ext cx="452170" cy="4404"/>
          </a:xfrm>
          <a:prstGeom prst="straightConnector1">
            <a:avLst/>
          </a:prstGeom>
          <a:ln w="57150">
            <a:solidFill>
              <a:srgbClr val="FF339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7FBED36-2F84-45F4-A595-0C6E6F5A04DB}"/>
              </a:ext>
            </a:extLst>
          </p:cNvPr>
          <p:cNvCxnSpPr>
            <a:cxnSpLocks/>
          </p:cNvCxnSpPr>
          <p:nvPr/>
        </p:nvCxnSpPr>
        <p:spPr>
          <a:xfrm flipV="1">
            <a:off x="5927065" y="2604374"/>
            <a:ext cx="274320" cy="4404"/>
          </a:xfrm>
          <a:prstGeom prst="straightConnector1">
            <a:avLst/>
          </a:prstGeom>
          <a:ln w="57150">
            <a:solidFill>
              <a:srgbClr val="FF339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F35EF1F-EB29-4178-8E1C-621F2B352189}"/>
              </a:ext>
            </a:extLst>
          </p:cNvPr>
          <p:cNvCxnSpPr>
            <a:cxnSpLocks/>
          </p:cNvCxnSpPr>
          <p:nvPr/>
        </p:nvCxnSpPr>
        <p:spPr>
          <a:xfrm flipV="1">
            <a:off x="5927065" y="5500062"/>
            <a:ext cx="274320" cy="4404"/>
          </a:xfrm>
          <a:prstGeom prst="straightConnector1">
            <a:avLst/>
          </a:prstGeom>
          <a:ln w="57150">
            <a:solidFill>
              <a:srgbClr val="FF339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43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0E66BDC3-4363-4333-A080-A7229B4BB071}"/>
              </a:ext>
            </a:extLst>
          </p:cNvPr>
          <p:cNvSpPr txBox="1"/>
          <p:nvPr/>
        </p:nvSpPr>
        <p:spPr>
          <a:xfrm>
            <a:off x="2501214" y="6424943"/>
            <a:ext cx="9690785" cy="461665"/>
          </a:xfrm>
          <a:prstGeom prst="rect">
            <a:avLst/>
          </a:prstGeom>
          <a:gradFill>
            <a:gsLst>
              <a:gs pos="4000">
                <a:schemeClr val="bg1">
                  <a:alpha val="0"/>
                </a:schemeClr>
              </a:gs>
              <a:gs pos="72000">
                <a:srgbClr val="FF9933"/>
              </a:gs>
            </a:gsLst>
            <a:lin ang="0" scaled="0"/>
          </a:gradFill>
        </p:spPr>
        <p:txBody>
          <a:bodyPr wrap="square" rIns="274320" rtlCol="0">
            <a:spAutoFit/>
          </a:bodyPr>
          <a:lstStyle/>
          <a:p>
            <a:pPr algn="r"/>
            <a:r>
              <a:rPr lang="th-TH" sz="2400" b="1" dirty="0"/>
              <a:t>การงานอาชีพ ชั้นประถมศึกษาปีที่ ๒</a:t>
            </a:r>
            <a:endParaRPr lang="en-US" sz="2400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27A8AB9-1CB8-46A6-9520-D19556B6C787}"/>
              </a:ext>
            </a:extLst>
          </p:cNvPr>
          <p:cNvGrpSpPr/>
          <p:nvPr/>
        </p:nvGrpSpPr>
        <p:grpSpPr>
          <a:xfrm>
            <a:off x="3523296" y="175476"/>
            <a:ext cx="6667499" cy="731520"/>
            <a:chOff x="2563773" y="1064961"/>
            <a:chExt cx="3773444" cy="731520"/>
          </a:xfrm>
          <a:solidFill>
            <a:schemeClr val="accent5"/>
          </a:solidFill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636102E5-AA08-4AE8-8CA3-EDDC70138C41}"/>
                </a:ext>
              </a:extLst>
            </p:cNvPr>
            <p:cNvSpPr/>
            <p:nvPr/>
          </p:nvSpPr>
          <p:spPr>
            <a:xfrm rot="5400000" flipH="1">
              <a:off x="5846702" y="1168011"/>
              <a:ext cx="500409" cy="480621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A87E532-BC3D-49FD-A551-B55557D6E9BC}"/>
                </a:ext>
              </a:extLst>
            </p:cNvPr>
            <p:cNvSpPr txBox="1"/>
            <p:nvPr/>
          </p:nvSpPr>
          <p:spPr>
            <a:xfrm>
              <a:off x="2563773" y="1064961"/>
              <a:ext cx="3517540" cy="731520"/>
            </a:xfrm>
            <a:prstGeom prst="rect">
              <a:avLst/>
            </a:prstGeom>
            <a:grpFill/>
            <a:ln w="38100"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tIns="91440" rIns="91440" bIns="91440" rtlCol="0" anchor="ctr">
              <a:noAutofit/>
            </a:bodyPr>
            <a:lstStyle/>
            <a:p>
              <a:pPr algn="ctr" defTabSz="512763">
                <a:lnSpc>
                  <a:spcPct val="90000"/>
                </a:lnSpc>
              </a:pPr>
              <a:r>
                <a:rPr lang="th-TH" sz="4400" b="1" dirty="0">
                  <a:solidFill>
                    <a:sysClr val="windowText" lastClr="000000"/>
                  </a:solidFill>
                </a:rPr>
                <a:t>วัสดุอุปกรณ์ที่ใช้ในการกวาดบ้าน</a:t>
              </a:r>
              <a:endParaRPr lang="en-US" sz="4400" b="1" dirty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27841EA4-7C75-4AA7-91E5-D06BA6FB03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40582" y="102055"/>
            <a:ext cx="1831110" cy="17459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C631F2-2BF0-419A-A893-74ACFF8F79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13" b="-26213"/>
          <a:stretch/>
        </p:blipFill>
        <p:spPr>
          <a:xfrm>
            <a:off x="437714" y="681012"/>
            <a:ext cx="1855414" cy="230962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solid"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B42FF9-001F-4073-B75D-CF72E9AF3D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68" t="-17168" r="-17168" b="-17168"/>
          <a:stretch/>
        </p:blipFill>
        <p:spPr>
          <a:xfrm>
            <a:off x="231171" y="3429000"/>
            <a:ext cx="2295926" cy="293758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solid"/>
          </a:ln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48079C0D-0DC6-4C29-B38A-26D2CCE69EF6}"/>
              </a:ext>
            </a:extLst>
          </p:cNvPr>
          <p:cNvSpPr txBox="1"/>
          <p:nvPr/>
        </p:nvSpPr>
        <p:spPr>
          <a:xfrm>
            <a:off x="2760002" y="1293203"/>
            <a:ext cx="3163261" cy="5486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 anchor="t">
            <a:noAutofit/>
          </a:bodyPr>
          <a:lstStyle/>
          <a:p>
            <a:pPr algn="ctr"/>
            <a:r>
              <a:rPr lang="th-TH" sz="2800" b="1" dirty="0">
                <a:solidFill>
                  <a:schemeClr val="tx1"/>
                </a:solidFill>
              </a:rPr>
              <a:t>ที่ตักผง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DAA315E-B849-4C80-AC46-BD13DEE23A46}"/>
              </a:ext>
            </a:extLst>
          </p:cNvPr>
          <p:cNvGrpSpPr/>
          <p:nvPr/>
        </p:nvGrpSpPr>
        <p:grpSpPr>
          <a:xfrm>
            <a:off x="2760002" y="1835826"/>
            <a:ext cx="3219778" cy="1968624"/>
            <a:chOff x="2760002" y="1835826"/>
            <a:chExt cx="3219778" cy="1968624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448EB31-9E2A-4D2E-B7E9-B5880AB956F1}"/>
                </a:ext>
              </a:extLst>
            </p:cNvPr>
            <p:cNvSpPr/>
            <p:nvPr/>
          </p:nvSpPr>
          <p:spPr>
            <a:xfrm>
              <a:off x="2760002" y="1835826"/>
              <a:ext cx="3163261" cy="1828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88E69DB-5A29-40D7-9221-9773B17B612D}"/>
                </a:ext>
              </a:extLst>
            </p:cNvPr>
            <p:cNvSpPr/>
            <p:nvPr/>
          </p:nvSpPr>
          <p:spPr>
            <a:xfrm>
              <a:off x="2815599" y="1842070"/>
              <a:ext cx="2752727" cy="54864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t"/>
            <a:lstStyle/>
            <a:p>
              <a:pPr marL="457200" indent="-457200">
                <a:buClr>
                  <a:srgbClr val="C00000"/>
                </a:buClr>
                <a:buSzPct val="90000"/>
                <a:buFont typeface="Wingdings" panose="05000000000000000000" pitchFamily="2" charset="2"/>
                <a:buChar char="µ"/>
              </a:pPr>
              <a:r>
                <a:rPr lang="th-TH" sz="2800" b="1" dirty="0">
                  <a:solidFill>
                    <a:srgbClr val="C00000"/>
                  </a:solidFill>
                </a:rPr>
                <a:t>วิธีใช้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6193B4C-6AB1-4BC1-90AF-B39C325008E0}"/>
                </a:ext>
              </a:extLst>
            </p:cNvPr>
            <p:cNvSpPr/>
            <p:nvPr/>
          </p:nvSpPr>
          <p:spPr>
            <a:xfrm>
              <a:off x="3227053" y="2258874"/>
              <a:ext cx="2752727" cy="1545576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t"/>
            <a:lstStyle/>
            <a:p>
              <a:r>
                <a:rPr lang="th-TH" sz="2800" b="1" dirty="0">
                  <a:solidFill>
                    <a:sysClr val="windowText" lastClr="000000"/>
                  </a:solidFill>
                </a:rPr>
                <a:t>ใช้ตักฝุ่นละอองหรือ</a:t>
              </a:r>
            </a:p>
            <a:p>
              <a:r>
                <a:rPr lang="th-TH" sz="2800" b="1" dirty="0">
                  <a:solidFill>
                    <a:sysClr val="windowText" lastClr="000000"/>
                  </a:solidFill>
                </a:rPr>
                <a:t>เศษผงที่กวาดรวมกัน</a:t>
              </a:r>
            </a:p>
            <a:p>
              <a:r>
                <a:rPr lang="th-TH" sz="2800" b="1" dirty="0">
                  <a:solidFill>
                    <a:sysClr val="windowText" lastClr="000000"/>
                  </a:solidFill>
                </a:rPr>
                <a:t>ไปทิ้งถังขยะ</a:t>
              </a:r>
              <a:endParaRPr lang="en-US" sz="28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8CBDFA-01FF-40C5-A6CC-AF8E91717F9E}"/>
              </a:ext>
            </a:extLst>
          </p:cNvPr>
          <p:cNvGrpSpPr/>
          <p:nvPr/>
        </p:nvGrpSpPr>
        <p:grpSpPr>
          <a:xfrm>
            <a:off x="6225220" y="1835826"/>
            <a:ext cx="5758585" cy="1968624"/>
            <a:chOff x="6263320" y="1835826"/>
            <a:chExt cx="5758585" cy="1968624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93F75BA-D8E7-4672-B5F3-C879B3F0EB1B}"/>
                </a:ext>
              </a:extLst>
            </p:cNvPr>
            <p:cNvSpPr/>
            <p:nvPr/>
          </p:nvSpPr>
          <p:spPr>
            <a:xfrm>
              <a:off x="6263320" y="1835826"/>
              <a:ext cx="5758585" cy="1828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CACF78E-B0AD-43E4-911A-FC1B0ABC8F2D}"/>
                </a:ext>
              </a:extLst>
            </p:cNvPr>
            <p:cNvSpPr/>
            <p:nvPr/>
          </p:nvSpPr>
          <p:spPr>
            <a:xfrm>
              <a:off x="6318917" y="1842070"/>
              <a:ext cx="2752727" cy="54864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t"/>
            <a:lstStyle/>
            <a:p>
              <a:pPr marL="457200" indent="-457200">
                <a:buClr>
                  <a:srgbClr val="C00000"/>
                </a:buClr>
                <a:buSzPct val="90000"/>
                <a:buFont typeface="Wingdings" panose="05000000000000000000" pitchFamily="2" charset="2"/>
                <a:buChar char="µ"/>
              </a:pPr>
              <a:r>
                <a:rPr lang="th-TH" sz="2800" b="1" dirty="0">
                  <a:solidFill>
                    <a:srgbClr val="C00000"/>
                  </a:solidFill>
                </a:rPr>
                <a:t>การดูแลรักษาและจัดเก็บ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B596A9A-8A7F-454A-9186-1D5FB6CC00D6}"/>
                </a:ext>
              </a:extLst>
            </p:cNvPr>
            <p:cNvSpPr/>
            <p:nvPr/>
          </p:nvSpPr>
          <p:spPr>
            <a:xfrm>
              <a:off x="6730371" y="2258874"/>
              <a:ext cx="5291534" cy="1545576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t"/>
            <a:lstStyle/>
            <a:p>
              <a:r>
                <a:rPr lang="th-TH" sz="2800" b="1" dirty="0">
                  <a:solidFill>
                    <a:sysClr val="windowText" lastClr="000000"/>
                  </a:solidFill>
                </a:rPr>
                <a:t>หลังการใช้งาน ล้างให้สะอาดคว่ำไว้ให้แห้ง </a:t>
              </a:r>
            </a:p>
            <a:p>
              <a:r>
                <a:rPr lang="th-TH" sz="2800" b="1" dirty="0">
                  <a:solidFill>
                    <a:sysClr val="windowText" lastClr="000000"/>
                  </a:solidFill>
                </a:rPr>
                <a:t>จากนั้นนำมาแขวนหรือตั้งไว้ที่มุมห้อง</a:t>
              </a:r>
              <a:endParaRPr lang="en-US" sz="2800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9FC555EE-2DDF-496A-AA07-DE62E5ADF25D}"/>
              </a:ext>
            </a:extLst>
          </p:cNvPr>
          <p:cNvSpPr txBox="1"/>
          <p:nvPr/>
        </p:nvSpPr>
        <p:spPr>
          <a:xfrm>
            <a:off x="2760002" y="4165576"/>
            <a:ext cx="3163261" cy="5486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 anchor="t">
            <a:noAutofit/>
          </a:bodyPr>
          <a:lstStyle/>
          <a:p>
            <a:pPr algn="ctr"/>
            <a:r>
              <a:rPr lang="th-TH" sz="2800" b="1" dirty="0">
                <a:solidFill>
                  <a:schemeClr val="tx1"/>
                </a:solidFill>
              </a:rPr>
              <a:t>ถังขยะ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FA5AF56-252E-4C02-8D27-A4B71B106451}"/>
              </a:ext>
            </a:extLst>
          </p:cNvPr>
          <p:cNvGrpSpPr/>
          <p:nvPr/>
        </p:nvGrpSpPr>
        <p:grpSpPr>
          <a:xfrm>
            <a:off x="2760002" y="4703342"/>
            <a:ext cx="3219778" cy="1968624"/>
            <a:chOff x="2760002" y="4703342"/>
            <a:chExt cx="3219778" cy="1968624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31EACE1-B4DE-428C-832C-95F370BFDFE7}"/>
                </a:ext>
              </a:extLst>
            </p:cNvPr>
            <p:cNvSpPr/>
            <p:nvPr/>
          </p:nvSpPr>
          <p:spPr>
            <a:xfrm>
              <a:off x="2760002" y="4703342"/>
              <a:ext cx="3163261" cy="1828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9267520-B776-4699-8B27-927BA2E99B22}"/>
                </a:ext>
              </a:extLst>
            </p:cNvPr>
            <p:cNvSpPr/>
            <p:nvPr/>
          </p:nvSpPr>
          <p:spPr>
            <a:xfrm>
              <a:off x="2815599" y="4709586"/>
              <a:ext cx="2752727" cy="54864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t"/>
            <a:lstStyle/>
            <a:p>
              <a:pPr marL="457200" indent="-457200">
                <a:buClr>
                  <a:srgbClr val="C00000"/>
                </a:buClr>
                <a:buSzPct val="90000"/>
                <a:buFont typeface="Wingdings" panose="05000000000000000000" pitchFamily="2" charset="2"/>
                <a:buChar char="µ"/>
              </a:pPr>
              <a:r>
                <a:rPr lang="th-TH" sz="2800" b="1" dirty="0">
                  <a:solidFill>
                    <a:srgbClr val="C00000"/>
                  </a:solidFill>
                </a:rPr>
                <a:t>วิธีใช้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6555DCD-B56E-4E19-A888-AD4899D8F52F}"/>
                </a:ext>
              </a:extLst>
            </p:cNvPr>
            <p:cNvSpPr/>
            <p:nvPr/>
          </p:nvSpPr>
          <p:spPr>
            <a:xfrm>
              <a:off x="3227053" y="5126390"/>
              <a:ext cx="2752727" cy="1545576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t"/>
            <a:lstStyle/>
            <a:p>
              <a:r>
                <a:rPr lang="th-TH" sz="2800" b="1" dirty="0">
                  <a:solidFill>
                    <a:sysClr val="windowText" lastClr="000000"/>
                  </a:solidFill>
                </a:rPr>
                <a:t>ใช้รองรับขยะประเภท</a:t>
              </a:r>
            </a:p>
            <a:p>
              <a:r>
                <a:rPr lang="th-TH" sz="2800" b="1" dirty="0">
                  <a:solidFill>
                    <a:sysClr val="windowText" lastClr="000000"/>
                  </a:solidFill>
                </a:rPr>
                <a:t>ต่าง ๆ ภายในบ้าน</a:t>
              </a:r>
              <a:endParaRPr lang="en-US" sz="28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E232E44-4CE6-4925-8F56-C4E857B62D9D}"/>
              </a:ext>
            </a:extLst>
          </p:cNvPr>
          <p:cNvGrpSpPr/>
          <p:nvPr/>
        </p:nvGrpSpPr>
        <p:grpSpPr>
          <a:xfrm>
            <a:off x="6225220" y="4474742"/>
            <a:ext cx="5758585" cy="1968624"/>
            <a:chOff x="6263320" y="4474742"/>
            <a:chExt cx="5758585" cy="196862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AD0F3E4-1776-4DE0-AA08-77E515D8BD23}"/>
                </a:ext>
              </a:extLst>
            </p:cNvPr>
            <p:cNvSpPr/>
            <p:nvPr/>
          </p:nvSpPr>
          <p:spPr>
            <a:xfrm>
              <a:off x="6263320" y="4474742"/>
              <a:ext cx="5758585" cy="1828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AC365D2-783F-4864-9243-666A673BADD0}"/>
                </a:ext>
              </a:extLst>
            </p:cNvPr>
            <p:cNvSpPr/>
            <p:nvPr/>
          </p:nvSpPr>
          <p:spPr>
            <a:xfrm>
              <a:off x="6318917" y="4480986"/>
              <a:ext cx="2752727" cy="54864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t"/>
            <a:lstStyle/>
            <a:p>
              <a:pPr marL="457200" indent="-457200">
                <a:buClr>
                  <a:srgbClr val="C00000"/>
                </a:buClr>
                <a:buSzPct val="90000"/>
                <a:buFont typeface="Wingdings" panose="05000000000000000000" pitchFamily="2" charset="2"/>
                <a:buChar char="µ"/>
              </a:pPr>
              <a:r>
                <a:rPr lang="th-TH" sz="2800" b="1" dirty="0">
                  <a:solidFill>
                    <a:srgbClr val="C00000"/>
                  </a:solidFill>
                </a:rPr>
                <a:t>การดูแลรักษาและจัดเก็บ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237E84C-2D30-4983-9D86-99E8AEDA21B7}"/>
                </a:ext>
              </a:extLst>
            </p:cNvPr>
            <p:cNvSpPr/>
            <p:nvPr/>
          </p:nvSpPr>
          <p:spPr>
            <a:xfrm>
              <a:off x="6730371" y="4897790"/>
              <a:ext cx="5291534" cy="1545576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t"/>
            <a:lstStyle/>
            <a:p>
              <a:r>
                <a:rPr lang="th-TH" sz="2800" b="1" dirty="0">
                  <a:solidFill>
                    <a:sysClr val="windowText" lastClr="000000"/>
                  </a:solidFill>
                </a:rPr>
                <a:t>เมื่อขยะเต็มถังให้นำขยะไปทิ้งในที่ที่ชุมชน</a:t>
              </a:r>
              <a:br>
                <a:rPr lang="th-TH" sz="2800" b="1" dirty="0">
                  <a:solidFill>
                    <a:sysClr val="windowText" lastClr="000000"/>
                  </a:solidFill>
                </a:rPr>
              </a:br>
              <a:r>
                <a:rPr lang="th-TH" sz="2800" b="1" dirty="0">
                  <a:solidFill>
                    <a:sysClr val="windowText" lastClr="000000"/>
                  </a:solidFill>
                </a:rPr>
                <a:t>จัดไว้ให้จากนั้นล้างถังขยะให้สะอาด คว่ำให้แห้ง</a:t>
              </a:r>
              <a:br>
                <a:rPr lang="th-TH" sz="2800" b="1" dirty="0">
                  <a:solidFill>
                    <a:sysClr val="windowText" lastClr="000000"/>
                  </a:solidFill>
                </a:rPr>
              </a:br>
              <a:r>
                <a:rPr lang="th-TH" sz="2800" b="1" dirty="0">
                  <a:solidFill>
                    <a:sysClr val="windowText" lastClr="000000"/>
                  </a:solidFill>
                </a:rPr>
                <a:t>แล้วค่อยนำมาใช้อีกครั้ง</a:t>
              </a:r>
              <a:endParaRPr lang="en-US" sz="2800" b="1" dirty="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BF2E6C8-E399-41B5-9B2B-D820EB953524}"/>
              </a:ext>
            </a:extLst>
          </p:cNvPr>
          <p:cNvCxnSpPr>
            <a:cxnSpLocks/>
          </p:cNvCxnSpPr>
          <p:nvPr/>
        </p:nvCxnSpPr>
        <p:spPr>
          <a:xfrm flipV="1">
            <a:off x="2307832" y="1553668"/>
            <a:ext cx="452170" cy="4404"/>
          </a:xfrm>
          <a:prstGeom prst="straightConnector1">
            <a:avLst/>
          </a:prstGeom>
          <a:ln w="5715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62DBE97-44D6-4C26-8486-B4BB81A94A9D}"/>
              </a:ext>
            </a:extLst>
          </p:cNvPr>
          <p:cNvCxnSpPr>
            <a:cxnSpLocks/>
          </p:cNvCxnSpPr>
          <p:nvPr/>
        </p:nvCxnSpPr>
        <p:spPr>
          <a:xfrm>
            <a:off x="2501214" y="4449356"/>
            <a:ext cx="258788" cy="0"/>
          </a:xfrm>
          <a:prstGeom prst="straightConnector1">
            <a:avLst/>
          </a:prstGeom>
          <a:ln w="5715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7FBED36-2F84-45F4-A595-0C6E6F5A04DB}"/>
              </a:ext>
            </a:extLst>
          </p:cNvPr>
          <p:cNvCxnSpPr>
            <a:cxnSpLocks/>
          </p:cNvCxnSpPr>
          <p:nvPr/>
        </p:nvCxnSpPr>
        <p:spPr>
          <a:xfrm flipV="1">
            <a:off x="5927065" y="2604374"/>
            <a:ext cx="274320" cy="4404"/>
          </a:xfrm>
          <a:prstGeom prst="straightConnector1">
            <a:avLst/>
          </a:prstGeom>
          <a:ln w="5715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F35EF1F-EB29-4178-8E1C-621F2B352189}"/>
              </a:ext>
            </a:extLst>
          </p:cNvPr>
          <p:cNvCxnSpPr>
            <a:cxnSpLocks/>
          </p:cNvCxnSpPr>
          <p:nvPr/>
        </p:nvCxnSpPr>
        <p:spPr>
          <a:xfrm flipV="1">
            <a:off x="5927065" y="5500062"/>
            <a:ext cx="274320" cy="4404"/>
          </a:xfrm>
          <a:prstGeom prst="straightConnector1">
            <a:avLst/>
          </a:prstGeom>
          <a:ln w="5715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90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F755824-8CD4-427A-86B8-845935E9835B}"/>
              </a:ext>
            </a:extLst>
          </p:cNvPr>
          <p:cNvSpPr txBox="1"/>
          <p:nvPr/>
        </p:nvSpPr>
        <p:spPr>
          <a:xfrm>
            <a:off x="2501214" y="6424943"/>
            <a:ext cx="9690785" cy="461665"/>
          </a:xfrm>
          <a:prstGeom prst="rect">
            <a:avLst/>
          </a:prstGeom>
          <a:gradFill>
            <a:gsLst>
              <a:gs pos="4000">
                <a:schemeClr val="bg1">
                  <a:alpha val="0"/>
                </a:schemeClr>
              </a:gs>
              <a:gs pos="72000">
                <a:srgbClr val="FF9933"/>
              </a:gs>
            </a:gsLst>
            <a:lin ang="0" scaled="0"/>
          </a:gradFill>
        </p:spPr>
        <p:txBody>
          <a:bodyPr wrap="square" rIns="274320" rtlCol="0">
            <a:spAutoFit/>
          </a:bodyPr>
          <a:lstStyle/>
          <a:p>
            <a:pPr algn="r"/>
            <a:r>
              <a:rPr lang="th-TH" sz="2400" b="1" dirty="0"/>
              <a:t>การงานอาชีพ ชั้นประถมศึกษาปีที่ ๒</a:t>
            </a:r>
            <a:endParaRPr lang="en-US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FA81FD-F4AE-4220-9661-CA8B8F42A15A}"/>
              </a:ext>
            </a:extLst>
          </p:cNvPr>
          <p:cNvSpPr txBox="1"/>
          <p:nvPr/>
        </p:nvSpPr>
        <p:spPr>
          <a:xfrm>
            <a:off x="1034733" y="1227525"/>
            <a:ext cx="9111005" cy="996127"/>
          </a:xfrm>
          <a:prstGeom prst="rect">
            <a:avLst/>
          </a:prstGeom>
          <a:gradFill flip="none" rotWithShape="1">
            <a:gsLst>
              <a:gs pos="0">
                <a:srgbClr val="FFC4AA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38100">
            <a:solidFill>
              <a:srgbClr val="FF669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tIns="91440" rIns="91440" bIns="91440" rtlCol="0" anchor="ctr">
            <a:noAutofit/>
          </a:bodyPr>
          <a:lstStyle/>
          <a:p>
            <a:pPr algn="thaiDist" defTabSz="512763">
              <a:lnSpc>
                <a:spcPct val="90000"/>
              </a:lnSpc>
            </a:pPr>
            <a:r>
              <a:rPr lang="th-TH" sz="3000" b="1" dirty="0">
                <a:solidFill>
                  <a:sysClr val="windowText" lastClr="000000"/>
                </a:solidFill>
              </a:rPr>
              <a:t> วิธีการกวาดบ้านตามชนิดของพื้น</a:t>
            </a:r>
          </a:p>
          <a:p>
            <a:pPr algn="thaiDist" defTabSz="512763">
              <a:lnSpc>
                <a:spcPct val="90000"/>
              </a:lnSpc>
            </a:pPr>
            <a:r>
              <a:rPr lang="th-TH" sz="3000" b="1" dirty="0">
                <a:solidFill>
                  <a:sysClr val="windowText" lastClr="000000"/>
                </a:solidFill>
              </a:rPr>
              <a:t>      ๑. การกวาดพื้นไม้ พื้นกระเบื้อง และพื้นปูนซีเมนต์ขัดเรียบภายในบ้าน</a:t>
            </a:r>
            <a:endParaRPr lang="en-US" sz="30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2C4A002-E94E-42F6-A706-6880C32090E3}"/>
              </a:ext>
            </a:extLst>
          </p:cNvPr>
          <p:cNvGrpSpPr/>
          <p:nvPr/>
        </p:nvGrpSpPr>
        <p:grpSpPr>
          <a:xfrm>
            <a:off x="356845" y="118666"/>
            <a:ext cx="3910355" cy="994560"/>
            <a:chOff x="1537945" y="161335"/>
            <a:chExt cx="3910355" cy="994560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41F8B40B-ABF0-4C72-8887-C9A0244A57F1}"/>
                </a:ext>
              </a:extLst>
            </p:cNvPr>
            <p:cNvSpPr/>
            <p:nvPr/>
          </p:nvSpPr>
          <p:spPr>
            <a:xfrm rot="16200000">
              <a:off x="1662144" y="37138"/>
              <a:ext cx="429491" cy="677886"/>
            </a:xfrm>
            <a:prstGeom prst="triangle">
              <a:avLst/>
            </a:prstGeom>
            <a:solidFill>
              <a:srgbClr val="FF00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11BE883-7C5E-41CC-823F-548B95049F10}"/>
                </a:ext>
              </a:extLst>
            </p:cNvPr>
            <p:cNvSpPr/>
            <p:nvPr/>
          </p:nvSpPr>
          <p:spPr>
            <a:xfrm flipH="1">
              <a:off x="1537945" y="376082"/>
              <a:ext cx="3910355" cy="779813"/>
            </a:xfrm>
            <a:custGeom>
              <a:avLst/>
              <a:gdLst>
                <a:gd name="connsiteX0" fmla="*/ 0 w 4654135"/>
                <a:gd name="connsiteY0" fmla="*/ 0 h 794876"/>
                <a:gd name="connsiteX1" fmla="*/ 4086100 w 4654135"/>
                <a:gd name="connsiteY1" fmla="*/ 0 h 794876"/>
                <a:gd name="connsiteX2" fmla="*/ 4419090 w 4654135"/>
                <a:gd name="connsiteY2" fmla="*/ 0 h 794876"/>
                <a:gd name="connsiteX3" fmla="*/ 4654135 w 4654135"/>
                <a:gd name="connsiteY3" fmla="*/ 0 h 794876"/>
                <a:gd name="connsiteX4" fmla="*/ 4654135 w 4654135"/>
                <a:gd name="connsiteY4" fmla="*/ 397438 h 794876"/>
                <a:gd name="connsiteX5" fmla="*/ 4654135 w 4654135"/>
                <a:gd name="connsiteY5" fmla="*/ 794876 h 794876"/>
                <a:gd name="connsiteX6" fmla="*/ 4419090 w 4654135"/>
                <a:gd name="connsiteY6" fmla="*/ 794876 h 794876"/>
                <a:gd name="connsiteX7" fmla="*/ 4086100 w 4654135"/>
                <a:gd name="connsiteY7" fmla="*/ 794876 h 794876"/>
                <a:gd name="connsiteX8" fmla="*/ 0 w 4654135"/>
                <a:gd name="connsiteY8" fmla="*/ 794876 h 794876"/>
                <a:gd name="connsiteX9" fmla="*/ 235045 w 4654135"/>
                <a:gd name="connsiteY9" fmla="*/ 397438 h 79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54135" h="794876">
                  <a:moveTo>
                    <a:pt x="0" y="0"/>
                  </a:moveTo>
                  <a:lnTo>
                    <a:pt x="4086100" y="0"/>
                  </a:lnTo>
                  <a:lnTo>
                    <a:pt x="4419090" y="0"/>
                  </a:lnTo>
                  <a:lnTo>
                    <a:pt x="4654135" y="0"/>
                  </a:lnTo>
                  <a:lnTo>
                    <a:pt x="4654135" y="397438"/>
                  </a:lnTo>
                  <a:lnTo>
                    <a:pt x="4654135" y="794876"/>
                  </a:lnTo>
                  <a:lnTo>
                    <a:pt x="4419090" y="794876"/>
                  </a:lnTo>
                  <a:lnTo>
                    <a:pt x="4086100" y="794876"/>
                  </a:lnTo>
                  <a:lnTo>
                    <a:pt x="0" y="794876"/>
                  </a:lnTo>
                  <a:lnTo>
                    <a:pt x="235045" y="397438"/>
                  </a:ln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A75EB5-EDCC-4A7D-92D3-ACEBCF8B23A1}"/>
                </a:ext>
              </a:extLst>
            </p:cNvPr>
            <p:cNvSpPr txBox="1"/>
            <p:nvPr/>
          </p:nvSpPr>
          <p:spPr>
            <a:xfrm>
              <a:off x="2106593" y="386454"/>
              <a:ext cx="294343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4400" b="1" dirty="0"/>
                <a:t>วิธีการกวาดบ้าน</a:t>
              </a:r>
              <a:endParaRPr lang="en-US" sz="4400" b="1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3A81D02-3735-498F-B5FF-971C18557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94" y="2733697"/>
            <a:ext cx="3113414" cy="2190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23FBB3-40B0-4A9D-BADA-95E62AE09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411" y="2733697"/>
            <a:ext cx="2810390" cy="21905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D65900-976B-4A07-B5CE-2A2E698D1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916" y="2733697"/>
            <a:ext cx="2746517" cy="219057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9B7969E-AC71-41DA-B0C8-DE4711158F9E}"/>
              </a:ext>
            </a:extLst>
          </p:cNvPr>
          <p:cNvSpPr txBox="1"/>
          <p:nvPr/>
        </p:nvSpPr>
        <p:spPr>
          <a:xfrm>
            <a:off x="381307" y="4919633"/>
            <a:ext cx="3657600" cy="11887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tIns="91440" rIns="91440" bIns="0" rtlCol="0" anchor="t">
            <a:noAutofit/>
          </a:bodyPr>
          <a:lstStyle/>
          <a:p>
            <a:pPr algn="thaiDist" defTabSz="512763">
              <a:lnSpc>
                <a:spcPct val="90000"/>
              </a:lnSpc>
              <a:buClr>
                <a:schemeClr val="accent2"/>
              </a:buClr>
              <a:buSzPct val="90000"/>
              <a:buFont typeface="Wingdings" panose="05000000000000000000" pitchFamily="2" charset="2"/>
              <a:buChar char="µ"/>
              <a:tabLst>
                <a:tab pos="400050" algn="l"/>
              </a:tabLst>
            </a:pPr>
            <a:r>
              <a:rPr lang="th-TH" sz="26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 	ใช้ไม้กวาดดอกหญ้า กวาดฝุ่นผงโดยเริ่มจากมุมห้องหรือใต้โต๊ะก่อน</a:t>
            </a:r>
            <a:endParaRPr lang="en-US" sz="2600" b="1" dirty="0">
              <a:solidFill>
                <a:sysClr val="windowText" lastClr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FFFF5BF-388B-4B33-A0C6-1BF2F696682A}"/>
              </a:ext>
            </a:extLst>
          </p:cNvPr>
          <p:cNvSpPr/>
          <p:nvPr/>
        </p:nvSpPr>
        <p:spPr>
          <a:xfrm>
            <a:off x="356845" y="2446109"/>
            <a:ext cx="164592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82880" bIns="91440" rtlCol="0" anchor="ctr"/>
          <a:lstStyle/>
          <a:p>
            <a:pPr algn="ctr"/>
            <a:r>
              <a:rPr lang="th-TH" sz="3200" b="1" dirty="0"/>
              <a:t>ขั้นตอนที่ ๑</a:t>
            </a:r>
            <a:endParaRPr lang="en-US" sz="32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79E4788-FD3F-4276-8845-CC642F5238E4}"/>
              </a:ext>
            </a:extLst>
          </p:cNvPr>
          <p:cNvSpPr txBox="1"/>
          <p:nvPr/>
        </p:nvSpPr>
        <p:spPr>
          <a:xfrm>
            <a:off x="4267200" y="4919633"/>
            <a:ext cx="3657600" cy="1554480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tIns="91440" rIns="91440" bIns="0" rtlCol="0" anchor="t">
            <a:noAutofit/>
          </a:bodyPr>
          <a:lstStyle/>
          <a:p>
            <a:pPr algn="thaiDist" defTabSz="512763">
              <a:lnSpc>
                <a:spcPct val="90000"/>
              </a:lnSpc>
              <a:buClr>
                <a:srgbClr val="FFC000"/>
              </a:buClr>
              <a:buSzPct val="90000"/>
              <a:buFont typeface="Wingdings" panose="05000000000000000000" pitchFamily="2" charset="2"/>
              <a:buChar char="µ"/>
              <a:tabLst>
                <a:tab pos="457200" algn="l"/>
              </a:tabLst>
            </a:pPr>
            <a:r>
              <a:rPr lang="th-TH" sz="26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 	กวาดฝุ่นผงไปในทางเดียวกัน แล้วรวมให้เป็นกองเดียวถ้าเป็น</a:t>
            </a:r>
            <a:br>
              <a:rPr lang="th-TH" sz="26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</a:br>
            <a:r>
              <a:rPr lang="th-TH" sz="26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พื้นไม้ให้กวาดตามแนวยาวของไม้ โดยกวาดไปในทางเดียวกัน</a:t>
            </a:r>
            <a:endParaRPr lang="en-US" sz="2600" b="1" dirty="0">
              <a:solidFill>
                <a:sysClr val="windowText" lastClr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2F13793-12FC-4133-BF6D-4C64FC64298E}"/>
              </a:ext>
            </a:extLst>
          </p:cNvPr>
          <p:cNvSpPr/>
          <p:nvPr/>
        </p:nvSpPr>
        <p:spPr>
          <a:xfrm>
            <a:off x="4242738" y="2446109"/>
            <a:ext cx="164592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82880" bIns="91440" rtlCol="0" anchor="ctr"/>
          <a:lstStyle/>
          <a:p>
            <a:pPr algn="ctr"/>
            <a:r>
              <a:rPr lang="th-TH" sz="3200" b="1" dirty="0"/>
              <a:t>ขั้นตอนที่ ๒</a:t>
            </a:r>
            <a:endParaRPr lang="en-US" sz="32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29DF981-2F22-4DE5-B5BD-FE7D8741FDBD}"/>
              </a:ext>
            </a:extLst>
          </p:cNvPr>
          <p:cNvSpPr txBox="1"/>
          <p:nvPr/>
        </p:nvSpPr>
        <p:spPr>
          <a:xfrm>
            <a:off x="8170833" y="4919634"/>
            <a:ext cx="3657600" cy="822960"/>
          </a:xfrm>
          <a:prstGeom prst="rect">
            <a:avLst/>
          </a:prstGeom>
          <a:solidFill>
            <a:schemeClr val="bg1"/>
          </a:solidFill>
          <a:ln w="28575">
            <a:solidFill>
              <a:srgbClr val="99FF3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tIns="91440" rIns="91440" bIns="0" rtlCol="0" anchor="t">
            <a:noAutofit/>
          </a:bodyPr>
          <a:lstStyle/>
          <a:p>
            <a:pPr algn="thaiDist" defTabSz="512763">
              <a:lnSpc>
                <a:spcPct val="90000"/>
              </a:lnSpc>
              <a:buClr>
                <a:srgbClr val="99FF33"/>
              </a:buClr>
              <a:buSzPct val="90000"/>
              <a:buFont typeface="Wingdings" panose="05000000000000000000" pitchFamily="2" charset="2"/>
              <a:buChar char="µ"/>
            </a:pPr>
            <a:r>
              <a:rPr lang="th-TH" sz="26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  กวาดกองฝุ่นผงใส่ในที่ตักผง แล้วนำไปทิ้งลงในถังขยะ</a:t>
            </a:r>
            <a:endParaRPr lang="en-US" sz="2600" b="1" dirty="0">
              <a:solidFill>
                <a:sysClr val="windowText" lastClr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CCF035F-861D-466E-9CD3-C79889760BB6}"/>
              </a:ext>
            </a:extLst>
          </p:cNvPr>
          <p:cNvSpPr/>
          <p:nvPr/>
        </p:nvSpPr>
        <p:spPr>
          <a:xfrm>
            <a:off x="8146371" y="2446109"/>
            <a:ext cx="1645920" cy="457200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82880" bIns="91440" rtlCol="0" anchor="ctr"/>
          <a:lstStyle/>
          <a:p>
            <a:pPr algn="ctr"/>
            <a:r>
              <a:rPr lang="th-TH" sz="3200" b="1" dirty="0"/>
              <a:t>ขั้นตอนที่ ๓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32115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36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2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F755824-8CD4-427A-86B8-845935E9835B}"/>
              </a:ext>
            </a:extLst>
          </p:cNvPr>
          <p:cNvSpPr txBox="1"/>
          <p:nvPr/>
        </p:nvSpPr>
        <p:spPr>
          <a:xfrm>
            <a:off x="2501214" y="6424943"/>
            <a:ext cx="9690785" cy="461665"/>
          </a:xfrm>
          <a:prstGeom prst="rect">
            <a:avLst/>
          </a:prstGeom>
          <a:gradFill>
            <a:gsLst>
              <a:gs pos="4000">
                <a:schemeClr val="bg1">
                  <a:alpha val="0"/>
                </a:schemeClr>
              </a:gs>
              <a:gs pos="72000">
                <a:srgbClr val="FF9933"/>
              </a:gs>
            </a:gsLst>
            <a:lin ang="0" scaled="0"/>
          </a:gradFill>
        </p:spPr>
        <p:txBody>
          <a:bodyPr wrap="square" rIns="274320" rtlCol="0">
            <a:spAutoFit/>
          </a:bodyPr>
          <a:lstStyle/>
          <a:p>
            <a:pPr algn="r"/>
            <a:r>
              <a:rPr lang="th-TH" sz="2400" b="1" dirty="0"/>
              <a:t>การงานอาชีพ ชั้นประถมศึกษาปีที่ ๒</a:t>
            </a:r>
            <a:endParaRPr lang="en-US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FA81FD-F4AE-4220-9661-CA8B8F42A15A}"/>
              </a:ext>
            </a:extLst>
          </p:cNvPr>
          <p:cNvSpPr txBox="1"/>
          <p:nvPr/>
        </p:nvSpPr>
        <p:spPr>
          <a:xfrm>
            <a:off x="379179" y="1499505"/>
            <a:ext cx="4077593" cy="1386754"/>
          </a:xfrm>
          <a:prstGeom prst="rect">
            <a:avLst/>
          </a:prstGeom>
          <a:gradFill flip="none" rotWithShape="1">
            <a:gsLst>
              <a:gs pos="0">
                <a:srgbClr val="FFC4AA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38100">
            <a:solidFill>
              <a:srgbClr val="FF669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tIns="91440" rIns="91440" bIns="91440" rtlCol="0" anchor="t">
            <a:noAutofit/>
          </a:bodyPr>
          <a:lstStyle/>
          <a:p>
            <a:pPr algn="thaiDist" defTabSz="512763">
              <a:lnSpc>
                <a:spcPct val="90000"/>
              </a:lnSpc>
            </a:pPr>
            <a:r>
              <a:rPr lang="th-TH" sz="3000" b="1" dirty="0">
                <a:solidFill>
                  <a:sysClr val="windowText" lastClr="000000"/>
                </a:solidFill>
              </a:rPr>
              <a:t> วิธีการกวาดบ้านตามชนิดของพื้น</a:t>
            </a:r>
          </a:p>
          <a:p>
            <a:pPr algn="thaiDist" defTabSz="512763">
              <a:lnSpc>
                <a:spcPct val="90000"/>
              </a:lnSpc>
            </a:pPr>
            <a:r>
              <a:rPr lang="th-TH" sz="3000" b="1" dirty="0">
                <a:solidFill>
                  <a:sysClr val="windowText" lastClr="000000"/>
                </a:solidFill>
              </a:rPr>
              <a:t>       ๒. การกวาดพื้นปูนซีเมนต์</a:t>
            </a:r>
            <a:br>
              <a:rPr lang="en-US" sz="3000" b="1" dirty="0">
                <a:solidFill>
                  <a:sysClr val="windowText" lastClr="000000"/>
                </a:solidFill>
              </a:rPr>
            </a:br>
            <a:r>
              <a:rPr lang="th-TH" sz="3000" b="1" dirty="0">
                <a:solidFill>
                  <a:sysClr val="windowText" lastClr="000000"/>
                </a:solidFill>
              </a:rPr>
              <a:t>ขัดหยาบภายนอกบ้าน </a:t>
            </a:r>
            <a:endParaRPr lang="en-US" sz="30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2C4A002-E94E-42F6-A706-6880C32090E3}"/>
              </a:ext>
            </a:extLst>
          </p:cNvPr>
          <p:cNvGrpSpPr/>
          <p:nvPr/>
        </p:nvGrpSpPr>
        <p:grpSpPr>
          <a:xfrm>
            <a:off x="356845" y="336820"/>
            <a:ext cx="3910355" cy="994560"/>
            <a:chOff x="1537945" y="161335"/>
            <a:chExt cx="3910355" cy="994560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41F8B40B-ABF0-4C72-8887-C9A0244A57F1}"/>
                </a:ext>
              </a:extLst>
            </p:cNvPr>
            <p:cNvSpPr/>
            <p:nvPr/>
          </p:nvSpPr>
          <p:spPr>
            <a:xfrm rot="16200000">
              <a:off x="1662144" y="37138"/>
              <a:ext cx="429491" cy="677886"/>
            </a:xfrm>
            <a:prstGeom prst="triangle">
              <a:avLst/>
            </a:prstGeom>
            <a:solidFill>
              <a:srgbClr val="FF00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11BE883-7C5E-41CC-823F-548B95049F10}"/>
                </a:ext>
              </a:extLst>
            </p:cNvPr>
            <p:cNvSpPr/>
            <p:nvPr/>
          </p:nvSpPr>
          <p:spPr>
            <a:xfrm flipH="1">
              <a:off x="1537945" y="376082"/>
              <a:ext cx="3910355" cy="779813"/>
            </a:xfrm>
            <a:custGeom>
              <a:avLst/>
              <a:gdLst>
                <a:gd name="connsiteX0" fmla="*/ 0 w 4654135"/>
                <a:gd name="connsiteY0" fmla="*/ 0 h 794876"/>
                <a:gd name="connsiteX1" fmla="*/ 4086100 w 4654135"/>
                <a:gd name="connsiteY1" fmla="*/ 0 h 794876"/>
                <a:gd name="connsiteX2" fmla="*/ 4419090 w 4654135"/>
                <a:gd name="connsiteY2" fmla="*/ 0 h 794876"/>
                <a:gd name="connsiteX3" fmla="*/ 4654135 w 4654135"/>
                <a:gd name="connsiteY3" fmla="*/ 0 h 794876"/>
                <a:gd name="connsiteX4" fmla="*/ 4654135 w 4654135"/>
                <a:gd name="connsiteY4" fmla="*/ 397438 h 794876"/>
                <a:gd name="connsiteX5" fmla="*/ 4654135 w 4654135"/>
                <a:gd name="connsiteY5" fmla="*/ 794876 h 794876"/>
                <a:gd name="connsiteX6" fmla="*/ 4419090 w 4654135"/>
                <a:gd name="connsiteY6" fmla="*/ 794876 h 794876"/>
                <a:gd name="connsiteX7" fmla="*/ 4086100 w 4654135"/>
                <a:gd name="connsiteY7" fmla="*/ 794876 h 794876"/>
                <a:gd name="connsiteX8" fmla="*/ 0 w 4654135"/>
                <a:gd name="connsiteY8" fmla="*/ 794876 h 794876"/>
                <a:gd name="connsiteX9" fmla="*/ 235045 w 4654135"/>
                <a:gd name="connsiteY9" fmla="*/ 397438 h 79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54135" h="794876">
                  <a:moveTo>
                    <a:pt x="0" y="0"/>
                  </a:moveTo>
                  <a:lnTo>
                    <a:pt x="4086100" y="0"/>
                  </a:lnTo>
                  <a:lnTo>
                    <a:pt x="4419090" y="0"/>
                  </a:lnTo>
                  <a:lnTo>
                    <a:pt x="4654135" y="0"/>
                  </a:lnTo>
                  <a:lnTo>
                    <a:pt x="4654135" y="397438"/>
                  </a:lnTo>
                  <a:lnTo>
                    <a:pt x="4654135" y="794876"/>
                  </a:lnTo>
                  <a:lnTo>
                    <a:pt x="4419090" y="794876"/>
                  </a:lnTo>
                  <a:lnTo>
                    <a:pt x="4086100" y="794876"/>
                  </a:lnTo>
                  <a:lnTo>
                    <a:pt x="0" y="794876"/>
                  </a:lnTo>
                  <a:lnTo>
                    <a:pt x="235045" y="397438"/>
                  </a:ln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A75EB5-EDCC-4A7D-92D3-ACEBCF8B23A1}"/>
                </a:ext>
              </a:extLst>
            </p:cNvPr>
            <p:cNvSpPr txBox="1"/>
            <p:nvPr/>
          </p:nvSpPr>
          <p:spPr>
            <a:xfrm>
              <a:off x="2106593" y="386454"/>
              <a:ext cx="294343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4400" b="1" dirty="0"/>
                <a:t>วิธีการกวาดบ้าน</a:t>
              </a:r>
              <a:endParaRPr lang="en-US" sz="4400" b="1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3A81D02-3735-498F-B5FF-971C18557C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91" y="3240725"/>
            <a:ext cx="2006413" cy="3017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23FBB3-40B0-4A9D-BADA-95E62AE09F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906" y="2036617"/>
            <a:ext cx="2006414" cy="301752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9B7969E-AC71-41DA-B0C8-DE4711158F9E}"/>
              </a:ext>
            </a:extLst>
          </p:cNvPr>
          <p:cNvSpPr txBox="1"/>
          <p:nvPr/>
        </p:nvSpPr>
        <p:spPr>
          <a:xfrm>
            <a:off x="2387504" y="4703929"/>
            <a:ext cx="3666789" cy="155431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tIns="91440" rIns="91440" bIns="0" rtlCol="0" anchor="t">
            <a:noAutofit/>
          </a:bodyPr>
          <a:lstStyle/>
          <a:p>
            <a:pPr algn="thaiDist" defTabSz="512763">
              <a:lnSpc>
                <a:spcPct val="90000"/>
              </a:lnSpc>
              <a:buClr>
                <a:schemeClr val="accent2"/>
              </a:buClr>
              <a:buSzPct val="90000"/>
              <a:buFont typeface="Wingdings" panose="05000000000000000000" pitchFamily="2" charset="2"/>
              <a:buChar char="µ"/>
              <a:tabLst>
                <a:tab pos="400050" algn="l"/>
              </a:tabLst>
            </a:pPr>
            <a:r>
              <a:rPr lang="th-TH" sz="26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 	กวาดฝุ่นผงและใบไม้บนพื้นปูนซีเมนต์ขัดหยาบด้วยไม้กวาดทางมะพร้าวไปในทางเดียวกัน โดยกวาดรวมฝุ่นผงให้เป็นกองเดียว</a:t>
            </a:r>
            <a:endParaRPr lang="en-US" sz="2600" b="1" dirty="0">
              <a:solidFill>
                <a:sysClr val="windowText" lastClr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FFFF5BF-388B-4B33-A0C6-1BF2F696682A}"/>
              </a:ext>
            </a:extLst>
          </p:cNvPr>
          <p:cNvSpPr/>
          <p:nvPr/>
        </p:nvSpPr>
        <p:spPr>
          <a:xfrm>
            <a:off x="2377007" y="4240197"/>
            <a:ext cx="164592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82880" bIns="91440" rtlCol="0" anchor="ctr"/>
          <a:lstStyle/>
          <a:p>
            <a:pPr algn="ctr"/>
            <a:r>
              <a:rPr lang="th-TH" sz="3200" b="1" dirty="0"/>
              <a:t>ขั้นตอนที่ ๑</a:t>
            </a:r>
            <a:endParaRPr lang="en-US" sz="32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79E4788-FD3F-4276-8845-CC642F5238E4}"/>
              </a:ext>
            </a:extLst>
          </p:cNvPr>
          <p:cNvSpPr txBox="1"/>
          <p:nvPr/>
        </p:nvSpPr>
        <p:spPr>
          <a:xfrm>
            <a:off x="6231906" y="5083904"/>
            <a:ext cx="3657600" cy="1174341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tIns="91440" rIns="91440" bIns="0" rtlCol="0" anchor="t">
            <a:noAutofit/>
          </a:bodyPr>
          <a:lstStyle/>
          <a:p>
            <a:pPr algn="thaiDist" defTabSz="512763">
              <a:lnSpc>
                <a:spcPct val="90000"/>
              </a:lnSpc>
              <a:buClr>
                <a:srgbClr val="FFC000"/>
              </a:buClr>
              <a:buSzPct val="90000"/>
              <a:buFont typeface="Wingdings" panose="05000000000000000000" pitchFamily="2" charset="2"/>
              <a:buChar char="µ"/>
              <a:tabLst>
                <a:tab pos="457200" algn="l"/>
              </a:tabLst>
            </a:pPr>
            <a:r>
              <a:rPr lang="th-TH" sz="26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 	ใช้ไม้กวาดทางมะพร้าวกวาดฝุ่นผงและใบไม้ที่กองรวมกันใส่ใน</a:t>
            </a:r>
            <a:br>
              <a:rPr lang="th-TH" sz="26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</a:br>
            <a:r>
              <a:rPr lang="th-TH" sz="26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ที่ตักผงแล้วนำไปทิ้งในถังขยะ</a:t>
            </a:r>
            <a:endParaRPr lang="en-US" sz="2600" b="1" dirty="0">
              <a:solidFill>
                <a:sysClr val="windowText" lastClr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2F13793-12FC-4133-BF6D-4C64FC64298E}"/>
              </a:ext>
            </a:extLst>
          </p:cNvPr>
          <p:cNvSpPr/>
          <p:nvPr/>
        </p:nvSpPr>
        <p:spPr>
          <a:xfrm>
            <a:off x="8243586" y="4626704"/>
            <a:ext cx="164592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82880" bIns="91440" rtlCol="0" anchor="ctr"/>
          <a:lstStyle/>
          <a:p>
            <a:pPr algn="ctr"/>
            <a:r>
              <a:rPr lang="th-TH" sz="3200" b="1" dirty="0"/>
              <a:t>ขั้นตอนที่ ๒</a:t>
            </a:r>
            <a:endParaRPr lang="en-US" sz="3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E2E196-9311-40E1-914B-1E11254B6376}"/>
              </a:ext>
            </a:extLst>
          </p:cNvPr>
          <p:cNvSpPr txBox="1"/>
          <p:nvPr/>
        </p:nvSpPr>
        <p:spPr>
          <a:xfrm>
            <a:off x="9561139" y="1387807"/>
            <a:ext cx="2428777" cy="1828800"/>
          </a:xfrm>
          <a:prstGeom prst="wedgeRectCallout">
            <a:avLst>
              <a:gd name="adj1" fmla="val -6001"/>
              <a:gd name="adj2" fmla="val 64824"/>
            </a:avLst>
          </a:prstGeom>
          <a:solidFill>
            <a:schemeClr val="bg1"/>
          </a:solidFill>
          <a:ln w="28575">
            <a:solidFill>
              <a:srgbClr val="CC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tIns="91440" rIns="91440" bIns="0" rtlCol="0" anchor="t">
            <a:noAutofit/>
          </a:bodyPr>
          <a:lstStyle/>
          <a:p>
            <a:pPr algn="thaiDist" defTabSz="512763">
              <a:lnSpc>
                <a:spcPct val="90000"/>
              </a:lnSpc>
              <a:buClr>
                <a:srgbClr val="FFC000"/>
              </a:buClr>
              <a:buSzPct val="90000"/>
              <a:tabLst>
                <a:tab pos="457200" algn="l"/>
              </a:tabLst>
            </a:pPr>
            <a:r>
              <a:rPr lang="th-TH" sz="20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     เพื่อนๆ ที่แพ้ฝุ่นละออง ขณะกวาดบ้านควรสวมผ้าปิดปากและจมูก และควรกวาดเบา ๆ ไปในทิศทางเดียวกัน เพื่อไม่ให้ฝุ่นฟุ้งกระจายไปทั่วบริเวณ</a:t>
            </a:r>
            <a:endParaRPr lang="en-US" sz="2000" b="1" dirty="0">
              <a:solidFill>
                <a:sysClr val="windowText" lastClr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EB54C3-2966-459E-84FB-4E52C13F92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12" t="-34786" r="-4912" b="-34786"/>
          <a:stretch/>
        </p:blipFill>
        <p:spPr>
          <a:xfrm>
            <a:off x="8208368" y="236913"/>
            <a:ext cx="1716355" cy="1716355"/>
          </a:xfrm>
          <a:prstGeom prst="ellipse">
            <a:avLst/>
          </a:prstGeom>
          <a:solidFill>
            <a:schemeClr val="bg1"/>
          </a:solidFill>
          <a:ln w="28575">
            <a:solidFill>
              <a:srgbClr val="CC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4C4CD7-2C9A-4794-8BE1-C4E4751C54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535" y="3383305"/>
            <a:ext cx="1355381" cy="292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7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36" grpId="0" animBg="1"/>
      <p:bldP spid="38" grpId="0" animBg="1"/>
      <p:bldP spid="39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C5AF14-03E6-4AAD-B305-7753D7992F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7" t="2440" r="15000"/>
          <a:stretch/>
        </p:blipFill>
        <p:spPr>
          <a:xfrm>
            <a:off x="8912308" y="1292242"/>
            <a:ext cx="2800613" cy="2798083"/>
          </a:xfrm>
          <a:prstGeom prst="ellipse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7D61E6C-3C2C-4F22-A365-5C1BC37DC75D}"/>
              </a:ext>
            </a:extLst>
          </p:cNvPr>
          <p:cNvGrpSpPr/>
          <p:nvPr/>
        </p:nvGrpSpPr>
        <p:grpSpPr>
          <a:xfrm>
            <a:off x="32458" y="-21643"/>
            <a:ext cx="10715753" cy="1194237"/>
            <a:chOff x="291178" y="-21643"/>
            <a:chExt cx="11900821" cy="13263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0B04D08-C40B-444F-B95E-FE4DBA23A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2992" y="-21643"/>
              <a:ext cx="1326309" cy="132630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6149B7F-A16F-41E0-8A21-6E253C3F4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806" y="-21643"/>
              <a:ext cx="1326309" cy="132630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D2BB901-4183-4C60-A1F4-63E7525E8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6620" y="-21643"/>
              <a:ext cx="1326309" cy="132630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13E5289-71DB-4006-B3D7-22E1004C1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8434" y="-21643"/>
              <a:ext cx="1326309" cy="132630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A9906BF-DAC7-4370-97BB-B363A0089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248" y="-21643"/>
              <a:ext cx="1326309" cy="132630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A90B235-0301-47F7-8232-7AA058231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2062" y="-21643"/>
              <a:ext cx="1326309" cy="132630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4B35DA3-4C0C-4090-AA43-6B50AD45C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3876" y="-21643"/>
              <a:ext cx="1326309" cy="132630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240810E-5022-4410-A553-C33438081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5690" y="-21643"/>
              <a:ext cx="1326309" cy="132630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2A626A2-22FB-4465-AE2B-A2A6E9A31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178" y="-21643"/>
              <a:ext cx="1326309" cy="1326309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855EE6D-A5E5-4A4F-B10E-AF2D55D357FB}"/>
              </a:ext>
            </a:extLst>
          </p:cNvPr>
          <p:cNvSpPr txBox="1"/>
          <p:nvPr/>
        </p:nvSpPr>
        <p:spPr>
          <a:xfrm>
            <a:off x="2501214" y="6424943"/>
            <a:ext cx="9690785" cy="461665"/>
          </a:xfrm>
          <a:prstGeom prst="rect">
            <a:avLst/>
          </a:prstGeom>
          <a:gradFill>
            <a:gsLst>
              <a:gs pos="4000">
                <a:schemeClr val="bg1">
                  <a:alpha val="0"/>
                </a:schemeClr>
              </a:gs>
              <a:gs pos="72000">
                <a:srgbClr val="FF9933"/>
              </a:gs>
            </a:gsLst>
            <a:lin ang="0" scaled="0"/>
          </a:gradFill>
        </p:spPr>
        <p:txBody>
          <a:bodyPr wrap="square" rIns="274320" rtlCol="0">
            <a:spAutoFit/>
          </a:bodyPr>
          <a:lstStyle/>
          <a:p>
            <a:pPr algn="r"/>
            <a:r>
              <a:rPr lang="th-TH" sz="2400" b="1" dirty="0"/>
              <a:t>การงานอาชีพ ชั้นประถมศึกษาปีที่ ๒</a:t>
            </a:r>
            <a:endParaRPr lang="en-US" sz="2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4BCE56-BECD-4F2A-AAAF-2A4516F2DB28}"/>
              </a:ext>
            </a:extLst>
          </p:cNvPr>
          <p:cNvSpPr txBox="1"/>
          <p:nvPr/>
        </p:nvSpPr>
        <p:spPr>
          <a:xfrm>
            <a:off x="5319715" y="-21643"/>
            <a:ext cx="6872284" cy="132630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61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tIns="91440" rIns="91440" bIns="91440" rtlCol="0" anchor="ctr">
            <a:noAutofit/>
          </a:bodyPr>
          <a:lstStyle/>
          <a:p>
            <a:pPr defTabSz="512763">
              <a:lnSpc>
                <a:spcPct val="90000"/>
              </a:lnSpc>
            </a:pPr>
            <a:endParaRPr lang="en-US" sz="54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B9D811-F38D-461E-949C-E19BD8752DAE}"/>
              </a:ext>
            </a:extLst>
          </p:cNvPr>
          <p:cNvSpPr txBox="1"/>
          <p:nvPr/>
        </p:nvSpPr>
        <p:spPr>
          <a:xfrm>
            <a:off x="2221571" y="228797"/>
            <a:ext cx="9970427" cy="822960"/>
          </a:xfrm>
          <a:prstGeom prst="rect">
            <a:avLst/>
          </a:prstGeom>
          <a:gradFill flip="none" rotWithShape="1">
            <a:gsLst>
              <a:gs pos="20000">
                <a:srgbClr val="00B0F0"/>
              </a:gs>
              <a:gs pos="100000">
                <a:schemeClr val="bg1">
                  <a:shade val="100000"/>
                  <a:satMod val="115000"/>
                  <a:alpha val="20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tIns="91440" rIns="91440" bIns="91440" rtlCol="0" anchor="ctr">
            <a:noAutofit/>
          </a:bodyPr>
          <a:lstStyle/>
          <a:p>
            <a:pPr defTabSz="512763">
              <a:lnSpc>
                <a:spcPct val="90000"/>
              </a:lnSpc>
            </a:pPr>
            <a:r>
              <a:rPr lang="th-TH" sz="4800" b="1" dirty="0">
                <a:solidFill>
                  <a:sysClr val="windowText" lastClr="000000"/>
                </a:solidFill>
              </a:rPr>
              <a:t> การล้างอุปกรณ์เครื่องใช้ในการรับประทานอาหาร</a:t>
            </a:r>
            <a:endParaRPr lang="en-US" sz="48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FA2DE9-C8B0-46B1-9660-FDB9149E6396}"/>
              </a:ext>
            </a:extLst>
          </p:cNvPr>
          <p:cNvSpPr txBox="1"/>
          <p:nvPr/>
        </p:nvSpPr>
        <p:spPr>
          <a:xfrm>
            <a:off x="3363686" y="1320426"/>
            <a:ext cx="5118417" cy="2126758"/>
          </a:xfrm>
          <a:prstGeom prst="wedgeRoundRectCallout">
            <a:avLst>
              <a:gd name="adj1" fmla="val 64161"/>
              <a:gd name="adj2" fmla="val 6476"/>
              <a:gd name="adj3" fmla="val 16667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tIns="91440" rIns="91440" bIns="45720" rtlCol="0" anchor="b">
            <a:noAutofit/>
          </a:bodyPr>
          <a:lstStyle/>
          <a:p>
            <a:pPr indent="342900" algn="thaiDist" defTabSz="512763">
              <a:lnSpc>
                <a:spcPct val="80000"/>
              </a:lnSpc>
            </a:pPr>
            <a:r>
              <a:rPr lang="th-TH" sz="30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ขั้นตอนหลังการรับประทานอาหาร</a:t>
            </a:r>
          </a:p>
          <a:p>
            <a:pPr indent="342900" algn="thaiDist" defTabSz="512763">
              <a:lnSpc>
                <a:spcPct val="80000"/>
              </a:lnSpc>
            </a:pPr>
            <a:r>
              <a:rPr lang="th-TH" sz="3000" b="1" dirty="0">
                <a:solidFill>
                  <a:sysClr val="windowText" lastClr="000000"/>
                </a:solidFill>
                <a:latin typeface="Cordia New" panose="020B0304020202020204" pitchFamily="34" charset="-34"/>
                <a:sym typeface="Wingdings 2" panose="05020102010507070707" pitchFamily="18" charset="2"/>
              </a:rPr>
              <a:t>   </a:t>
            </a:r>
            <a:r>
              <a:rPr lang="th-TH" sz="30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ล้างทำความสะอาด</a:t>
            </a:r>
          </a:p>
          <a:p>
            <a:pPr indent="342900" algn="thaiDist" defTabSz="512763">
              <a:lnSpc>
                <a:spcPct val="80000"/>
              </a:lnSpc>
            </a:pPr>
            <a:r>
              <a:rPr lang="th-TH" sz="3000" b="1" dirty="0">
                <a:solidFill>
                  <a:sysClr val="windowText" lastClr="000000"/>
                </a:solidFill>
                <a:latin typeface="Cordia New" panose="020B0304020202020204" pitchFamily="34" charset="-34"/>
                <a:sym typeface="Wingdings 2" panose="05020102010507070707" pitchFamily="18" charset="2"/>
              </a:rPr>
              <a:t>   </a:t>
            </a:r>
            <a:r>
              <a:rPr lang="th-TH" sz="30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ควํ่า</a:t>
            </a:r>
          </a:p>
          <a:p>
            <a:pPr indent="342900" algn="thaiDist" defTabSz="512763">
              <a:lnSpc>
                <a:spcPct val="80000"/>
              </a:lnSpc>
            </a:pPr>
            <a:r>
              <a:rPr lang="th-TH" sz="3000" b="1" dirty="0">
                <a:solidFill>
                  <a:sysClr val="windowText" lastClr="000000"/>
                </a:solidFill>
                <a:latin typeface="Cordia New" panose="020B0304020202020204" pitchFamily="34" charset="-34"/>
                <a:sym typeface="Wingdings 2" panose="05020102010507070707" pitchFamily="18" charset="2"/>
              </a:rPr>
              <a:t>   </a:t>
            </a:r>
            <a:r>
              <a:rPr lang="th-TH" sz="30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เช็ดหรือผึ่งให้แห้ง</a:t>
            </a:r>
          </a:p>
          <a:p>
            <a:pPr indent="342900" algn="thaiDist" defTabSz="512763">
              <a:lnSpc>
                <a:spcPct val="80000"/>
              </a:lnSpc>
            </a:pPr>
            <a:r>
              <a:rPr lang="th-TH" sz="3000" b="1" dirty="0">
                <a:solidFill>
                  <a:sysClr val="windowText" lastClr="000000"/>
                </a:solidFill>
                <a:latin typeface="Cordia New" panose="020B0304020202020204" pitchFamily="34" charset="-34"/>
                <a:sym typeface="Wingdings 2" panose="05020102010507070707" pitchFamily="18" charset="2"/>
              </a:rPr>
              <a:t>   </a:t>
            </a:r>
            <a:r>
              <a:rPr lang="th-TH" sz="30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เก็บเข้าที่ให้เรียบร้อย</a:t>
            </a:r>
            <a:endParaRPr lang="th-TH" sz="3000" b="1" dirty="0">
              <a:solidFill>
                <a:sysClr val="windowText" lastClr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651F43C-8F20-4964-BA0F-A88EB85D94CB}"/>
              </a:ext>
            </a:extLst>
          </p:cNvPr>
          <p:cNvSpPr/>
          <p:nvPr/>
        </p:nvSpPr>
        <p:spPr>
          <a:xfrm>
            <a:off x="789718" y="478401"/>
            <a:ext cx="773611" cy="6449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D406-6EB0-4BED-80A4-4F06FC1FF21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79" y="45318"/>
            <a:ext cx="1831110" cy="174594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1D6365C-7ACD-4ABD-A425-5B17BE1BFA25}"/>
              </a:ext>
            </a:extLst>
          </p:cNvPr>
          <p:cNvGrpSpPr/>
          <p:nvPr/>
        </p:nvGrpSpPr>
        <p:grpSpPr>
          <a:xfrm>
            <a:off x="31854" y="4019295"/>
            <a:ext cx="2286000" cy="2286000"/>
            <a:chOff x="660988" y="4074549"/>
            <a:chExt cx="2286000" cy="2286000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45D1CE58-A2E2-4FAB-89B6-F2A0CA53A4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9512" b="-19512"/>
            <a:stretch/>
          </p:blipFill>
          <p:spPr bwMode="auto">
            <a:xfrm>
              <a:off x="967773" y="4343234"/>
              <a:ext cx="1828800" cy="1828800"/>
            </a:xfrm>
            <a:prstGeom prst="ellipse">
              <a:avLst/>
            </a:prstGeom>
            <a:solidFill>
              <a:srgbClr val="B8E5FA"/>
            </a:solidFill>
            <a:ln w="38100">
              <a:solidFill>
                <a:srgbClr val="002060"/>
              </a:solidFill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BE296A4-3907-48B6-B919-F45152B2FC06}"/>
                </a:ext>
              </a:extLst>
            </p:cNvPr>
            <p:cNvSpPr/>
            <p:nvPr/>
          </p:nvSpPr>
          <p:spPr>
            <a:xfrm>
              <a:off x="660988" y="4074549"/>
              <a:ext cx="2286000" cy="2286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th-TH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จาน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361B162-C699-4DD4-87CF-519EFA35E9B0}"/>
              </a:ext>
            </a:extLst>
          </p:cNvPr>
          <p:cNvGrpSpPr/>
          <p:nvPr/>
        </p:nvGrpSpPr>
        <p:grpSpPr>
          <a:xfrm>
            <a:off x="2354010" y="4640634"/>
            <a:ext cx="2286000" cy="2286000"/>
            <a:chOff x="3470206" y="4626968"/>
            <a:chExt cx="2286000" cy="2286000"/>
          </a:xfrm>
        </p:grpSpPr>
        <p:pic>
          <p:nvPicPr>
            <p:cNvPr id="37" name="Picture 4">
              <a:extLst>
                <a:ext uri="{FF2B5EF4-FFF2-40B4-BE49-F238E27FC236}">
                  <a16:creationId xmlns:a16="http://schemas.microsoft.com/office/drawing/2014/main" id="{C57863CA-DE06-4EB8-BD1D-A8BA97A172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1543" b="-20309"/>
            <a:stretch/>
          </p:blipFill>
          <p:spPr bwMode="auto">
            <a:xfrm>
              <a:off x="3776992" y="4800405"/>
              <a:ext cx="1828800" cy="1828796"/>
            </a:xfrm>
            <a:prstGeom prst="ellipse">
              <a:avLst/>
            </a:prstGeom>
            <a:solidFill>
              <a:srgbClr val="B8E5FA"/>
            </a:solidFill>
            <a:ln w="38100">
              <a:solidFill>
                <a:srgbClr val="002060"/>
              </a:solidFill>
            </a:ln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BE3F38C-3A54-41E6-893C-E96F1F0268C4}"/>
                </a:ext>
              </a:extLst>
            </p:cNvPr>
            <p:cNvSpPr/>
            <p:nvPr/>
          </p:nvSpPr>
          <p:spPr>
            <a:xfrm>
              <a:off x="3470206" y="4626968"/>
              <a:ext cx="2286000" cy="2286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th-TH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ชาม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A35A069-BF2C-4727-B1F4-3923D32612B0}"/>
              </a:ext>
            </a:extLst>
          </p:cNvPr>
          <p:cNvGrpSpPr/>
          <p:nvPr/>
        </p:nvGrpSpPr>
        <p:grpSpPr>
          <a:xfrm>
            <a:off x="4676166" y="4019295"/>
            <a:ext cx="2286000" cy="2286000"/>
            <a:chOff x="6172199" y="4228396"/>
            <a:chExt cx="2286000" cy="2286000"/>
          </a:xfrm>
        </p:grpSpPr>
        <p:pic>
          <p:nvPicPr>
            <p:cNvPr id="42" name="Picture 6">
              <a:extLst>
                <a:ext uri="{FF2B5EF4-FFF2-40B4-BE49-F238E27FC236}">
                  <a16:creationId xmlns:a16="http://schemas.microsoft.com/office/drawing/2014/main" id="{80C12C66-02ED-4D36-AD1C-30893AED30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20" t="-12378" r="804" b="-12072"/>
            <a:stretch/>
          </p:blipFill>
          <p:spPr bwMode="auto">
            <a:xfrm>
              <a:off x="6504528" y="4329745"/>
              <a:ext cx="1828800" cy="1828800"/>
            </a:xfrm>
            <a:prstGeom prst="ellipse">
              <a:avLst/>
            </a:prstGeom>
            <a:solidFill>
              <a:srgbClr val="B8E5FA"/>
            </a:solidFill>
            <a:ln w="38100">
              <a:solidFill>
                <a:srgbClr val="002060"/>
              </a:solidFill>
            </a:ln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FD8D2B9-16F6-453A-9649-439025083184}"/>
                </a:ext>
              </a:extLst>
            </p:cNvPr>
            <p:cNvSpPr/>
            <p:nvPr/>
          </p:nvSpPr>
          <p:spPr>
            <a:xfrm>
              <a:off x="6172199" y="4228396"/>
              <a:ext cx="2286000" cy="2286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th-TH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แก้วน้ำ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F768267-5DE4-433D-9E83-D0A5F6857255}"/>
              </a:ext>
            </a:extLst>
          </p:cNvPr>
          <p:cNvGrpSpPr/>
          <p:nvPr/>
        </p:nvGrpSpPr>
        <p:grpSpPr>
          <a:xfrm>
            <a:off x="6998322" y="4640634"/>
            <a:ext cx="2286000" cy="2286000"/>
            <a:chOff x="6534454" y="4353214"/>
            <a:chExt cx="2286000" cy="2286000"/>
          </a:xfrm>
        </p:grpSpPr>
        <p:pic>
          <p:nvPicPr>
            <p:cNvPr id="47" name="Picture 12">
              <a:extLst>
                <a:ext uri="{FF2B5EF4-FFF2-40B4-BE49-F238E27FC236}">
                  <a16:creationId xmlns:a16="http://schemas.microsoft.com/office/drawing/2014/main" id="{F82ABD14-E0D0-4872-B455-DF36D56C58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976" t="-8932" r="-16482" b="-8932"/>
            <a:stretch/>
          </p:blipFill>
          <p:spPr bwMode="auto">
            <a:xfrm>
              <a:off x="6763053" y="4581814"/>
              <a:ext cx="1828802" cy="1828800"/>
            </a:xfrm>
            <a:prstGeom prst="ellipse">
              <a:avLst/>
            </a:prstGeom>
            <a:solidFill>
              <a:srgbClr val="B8E5FA"/>
            </a:solidFill>
            <a:ln w="38100">
              <a:solidFill>
                <a:srgbClr val="002060"/>
              </a:solidFill>
            </a:ln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24D4876-E848-491D-83CC-CF0141D789CD}"/>
                </a:ext>
              </a:extLst>
            </p:cNvPr>
            <p:cNvSpPr/>
            <p:nvPr/>
          </p:nvSpPr>
          <p:spPr>
            <a:xfrm>
              <a:off x="6534454" y="4353214"/>
              <a:ext cx="2286000" cy="2286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th-TH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ถ้วย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9DAF3E5-4BAA-40C7-9D23-C6417469B5ED}"/>
              </a:ext>
            </a:extLst>
          </p:cNvPr>
          <p:cNvGrpSpPr/>
          <p:nvPr/>
        </p:nvGrpSpPr>
        <p:grpSpPr>
          <a:xfrm>
            <a:off x="9320479" y="4019295"/>
            <a:ext cx="2286000" cy="2286000"/>
            <a:chOff x="6279424" y="4116114"/>
            <a:chExt cx="2286000" cy="2286000"/>
          </a:xfrm>
        </p:grpSpPr>
        <p:pic>
          <p:nvPicPr>
            <p:cNvPr id="35" name="Picture 6">
              <a:extLst>
                <a:ext uri="{FF2B5EF4-FFF2-40B4-BE49-F238E27FC236}">
                  <a16:creationId xmlns:a16="http://schemas.microsoft.com/office/drawing/2014/main" id="{07F4E53B-7DE9-4644-BD04-E7142A755C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231" t="-2281" r="-24231" b="-2281"/>
            <a:stretch/>
          </p:blipFill>
          <p:spPr bwMode="auto">
            <a:xfrm>
              <a:off x="6544495" y="4301522"/>
              <a:ext cx="1828802" cy="1828800"/>
            </a:xfrm>
            <a:prstGeom prst="ellipse">
              <a:avLst/>
            </a:prstGeom>
            <a:solidFill>
              <a:srgbClr val="B8E5FA"/>
            </a:solidFill>
            <a:ln w="38100">
              <a:solidFill>
                <a:srgbClr val="002060"/>
              </a:solidFill>
            </a:ln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AA9B77D-EDB3-4B3E-9E07-86B2FAFF1937}"/>
                </a:ext>
              </a:extLst>
            </p:cNvPr>
            <p:cNvSpPr/>
            <p:nvPr/>
          </p:nvSpPr>
          <p:spPr>
            <a:xfrm>
              <a:off x="6279424" y="4116114"/>
              <a:ext cx="2286000" cy="2286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th-TH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ช้อนส้อม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38" name="Ribbon: Tilted Down 37">
            <a:extLst>
              <a:ext uri="{FF2B5EF4-FFF2-40B4-BE49-F238E27FC236}">
                <a16:creationId xmlns:a16="http://schemas.microsoft.com/office/drawing/2014/main" id="{6A192D16-4845-4EF2-ACCD-557913990B43}"/>
              </a:ext>
            </a:extLst>
          </p:cNvPr>
          <p:cNvSpPr/>
          <p:nvPr/>
        </p:nvSpPr>
        <p:spPr>
          <a:xfrm rot="20962766">
            <a:off x="119478" y="3092937"/>
            <a:ext cx="4246392" cy="1045893"/>
          </a:xfrm>
          <a:prstGeom prst="ribbon">
            <a:avLst>
              <a:gd name="adj1" fmla="val 16667"/>
              <a:gd name="adj2" fmla="val 75000"/>
            </a:avLst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th-TH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อุปกรณ์เครื่องใช้</a:t>
            </a:r>
          </a:p>
          <a:p>
            <a:pPr algn="ctr"/>
            <a:r>
              <a:rPr lang="th-TH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ในการรับประทานอาหาร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1598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F755824-8CD4-427A-86B8-845935E9835B}"/>
              </a:ext>
            </a:extLst>
          </p:cNvPr>
          <p:cNvSpPr txBox="1"/>
          <p:nvPr/>
        </p:nvSpPr>
        <p:spPr>
          <a:xfrm>
            <a:off x="2501214" y="6424943"/>
            <a:ext cx="9690785" cy="461665"/>
          </a:xfrm>
          <a:prstGeom prst="rect">
            <a:avLst/>
          </a:prstGeom>
          <a:gradFill>
            <a:gsLst>
              <a:gs pos="4000">
                <a:schemeClr val="bg1">
                  <a:alpha val="0"/>
                </a:schemeClr>
              </a:gs>
              <a:gs pos="72000">
                <a:srgbClr val="FF9933"/>
              </a:gs>
            </a:gsLst>
            <a:lin ang="0" scaled="0"/>
          </a:gradFill>
        </p:spPr>
        <p:txBody>
          <a:bodyPr wrap="square" rIns="274320" rtlCol="0">
            <a:spAutoFit/>
          </a:bodyPr>
          <a:lstStyle/>
          <a:p>
            <a:pPr algn="r"/>
            <a:r>
              <a:rPr lang="th-TH" sz="2400" b="1" dirty="0"/>
              <a:t>การงานอาชีพ ชั้นประถมศึกษาปีที่ ๒</a:t>
            </a:r>
            <a:endParaRPr lang="en-US" sz="2400" b="1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2C4A002-E94E-42F6-A706-6880C32090E3}"/>
              </a:ext>
            </a:extLst>
          </p:cNvPr>
          <p:cNvGrpSpPr/>
          <p:nvPr/>
        </p:nvGrpSpPr>
        <p:grpSpPr>
          <a:xfrm>
            <a:off x="356844" y="90078"/>
            <a:ext cx="10328681" cy="994560"/>
            <a:chOff x="1537944" y="161335"/>
            <a:chExt cx="10328681" cy="994560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41F8B40B-ABF0-4C72-8887-C9A0244A57F1}"/>
                </a:ext>
              </a:extLst>
            </p:cNvPr>
            <p:cNvSpPr/>
            <p:nvPr/>
          </p:nvSpPr>
          <p:spPr>
            <a:xfrm rot="16200000">
              <a:off x="1662144" y="37138"/>
              <a:ext cx="429491" cy="677886"/>
            </a:xfrm>
            <a:prstGeom prst="triangle">
              <a:avLst/>
            </a:prstGeom>
            <a:solidFill>
              <a:srgbClr val="FF00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11BE883-7C5E-41CC-823F-548B95049F10}"/>
                </a:ext>
              </a:extLst>
            </p:cNvPr>
            <p:cNvSpPr/>
            <p:nvPr/>
          </p:nvSpPr>
          <p:spPr>
            <a:xfrm flipH="1">
              <a:off x="1537944" y="376082"/>
              <a:ext cx="10328681" cy="779813"/>
            </a:xfrm>
            <a:custGeom>
              <a:avLst/>
              <a:gdLst>
                <a:gd name="connsiteX0" fmla="*/ 0 w 4654135"/>
                <a:gd name="connsiteY0" fmla="*/ 0 h 794876"/>
                <a:gd name="connsiteX1" fmla="*/ 4086100 w 4654135"/>
                <a:gd name="connsiteY1" fmla="*/ 0 h 794876"/>
                <a:gd name="connsiteX2" fmla="*/ 4419090 w 4654135"/>
                <a:gd name="connsiteY2" fmla="*/ 0 h 794876"/>
                <a:gd name="connsiteX3" fmla="*/ 4654135 w 4654135"/>
                <a:gd name="connsiteY3" fmla="*/ 0 h 794876"/>
                <a:gd name="connsiteX4" fmla="*/ 4654135 w 4654135"/>
                <a:gd name="connsiteY4" fmla="*/ 397438 h 794876"/>
                <a:gd name="connsiteX5" fmla="*/ 4654135 w 4654135"/>
                <a:gd name="connsiteY5" fmla="*/ 794876 h 794876"/>
                <a:gd name="connsiteX6" fmla="*/ 4419090 w 4654135"/>
                <a:gd name="connsiteY6" fmla="*/ 794876 h 794876"/>
                <a:gd name="connsiteX7" fmla="*/ 4086100 w 4654135"/>
                <a:gd name="connsiteY7" fmla="*/ 794876 h 794876"/>
                <a:gd name="connsiteX8" fmla="*/ 0 w 4654135"/>
                <a:gd name="connsiteY8" fmla="*/ 794876 h 794876"/>
                <a:gd name="connsiteX9" fmla="*/ 235045 w 4654135"/>
                <a:gd name="connsiteY9" fmla="*/ 397438 h 79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54135" h="794876">
                  <a:moveTo>
                    <a:pt x="0" y="0"/>
                  </a:moveTo>
                  <a:lnTo>
                    <a:pt x="4086100" y="0"/>
                  </a:lnTo>
                  <a:lnTo>
                    <a:pt x="4419090" y="0"/>
                  </a:lnTo>
                  <a:lnTo>
                    <a:pt x="4654135" y="0"/>
                  </a:lnTo>
                  <a:lnTo>
                    <a:pt x="4654135" y="397438"/>
                  </a:lnTo>
                  <a:lnTo>
                    <a:pt x="4654135" y="794876"/>
                  </a:lnTo>
                  <a:lnTo>
                    <a:pt x="4419090" y="794876"/>
                  </a:lnTo>
                  <a:lnTo>
                    <a:pt x="4086100" y="794876"/>
                  </a:lnTo>
                  <a:lnTo>
                    <a:pt x="0" y="794876"/>
                  </a:lnTo>
                  <a:lnTo>
                    <a:pt x="235045" y="397438"/>
                  </a:ln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A75EB5-EDCC-4A7D-92D3-ACEBCF8B23A1}"/>
                </a:ext>
              </a:extLst>
            </p:cNvPr>
            <p:cNvSpPr txBox="1"/>
            <p:nvPr/>
          </p:nvSpPr>
          <p:spPr>
            <a:xfrm>
              <a:off x="1759320" y="386454"/>
              <a:ext cx="94508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/>
                <a:t>วัสดุอุปกรณ์ที่ใช้ในการล้างจาน ชาม ถ้วย และช้อนส้อม</a:t>
              </a:r>
              <a:endParaRPr lang="en-US" sz="4400" b="1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C80D0CA-7265-4BB6-8F4E-B31879C228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14" y="1368179"/>
            <a:ext cx="1371600" cy="1371600"/>
          </a:xfrm>
          <a:prstGeom prst="ellipse">
            <a:avLst/>
          </a:prstGeom>
          <a:ln w="38100">
            <a:solidFill>
              <a:srgbClr val="FF33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9D514D-4101-4164-8DFE-3671D8127A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28" y="1368179"/>
            <a:ext cx="1371600" cy="1371600"/>
          </a:xfrm>
          <a:prstGeom prst="ellipse">
            <a:avLst/>
          </a:prstGeom>
          <a:ln w="38100">
            <a:solidFill>
              <a:srgbClr val="FF33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9FAB30-FC34-41A6-AEE5-81B199175E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68179"/>
            <a:ext cx="1371600" cy="1371600"/>
          </a:xfrm>
          <a:prstGeom prst="ellipse">
            <a:avLst/>
          </a:prstGeom>
          <a:ln w="38100">
            <a:solidFill>
              <a:srgbClr val="FF3300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225DAA-5F9D-4311-93CA-560D553C05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28" y="3963123"/>
            <a:ext cx="1371600" cy="1371600"/>
          </a:xfrm>
          <a:prstGeom prst="ellipse">
            <a:avLst/>
          </a:prstGeom>
          <a:ln w="38100">
            <a:solidFill>
              <a:srgbClr val="FF3300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A31783-2F0C-454B-A5F0-FF5D8EE185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14" y="3963123"/>
            <a:ext cx="1371600" cy="1371600"/>
          </a:xfrm>
          <a:prstGeom prst="ellipse">
            <a:avLst/>
          </a:prstGeom>
          <a:ln w="38100">
            <a:solidFill>
              <a:srgbClr val="FF3300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C20732A-75F0-4426-85F7-ECE0B94D8D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963123"/>
            <a:ext cx="1371600" cy="1371600"/>
          </a:xfrm>
          <a:prstGeom prst="ellipse">
            <a:avLst/>
          </a:prstGeom>
          <a:ln w="38100">
            <a:solidFill>
              <a:srgbClr val="FF3300"/>
            </a:solidFill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16B83FD-7A6A-4D7F-8D05-5ECCC2B71BAD}"/>
              </a:ext>
            </a:extLst>
          </p:cNvPr>
          <p:cNvSpPr/>
          <p:nvPr/>
        </p:nvSpPr>
        <p:spPr>
          <a:xfrm>
            <a:off x="371283" y="3089258"/>
            <a:ext cx="118872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FF33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82880" bIns="91440" rtlCol="0" anchor="ctr"/>
          <a:lstStyle/>
          <a:p>
            <a:pPr algn="ctr"/>
            <a:r>
              <a:rPr lang="th-TH" sz="2400" b="1" dirty="0"/>
              <a:t>แผ่นขัด</a:t>
            </a:r>
            <a:endParaRPr lang="en-US" sz="2400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4325C33-60DD-49D7-95CD-B743FCF5E0E6}"/>
              </a:ext>
            </a:extLst>
          </p:cNvPr>
          <p:cNvSpPr/>
          <p:nvPr/>
        </p:nvSpPr>
        <p:spPr>
          <a:xfrm>
            <a:off x="2592654" y="3089258"/>
            <a:ext cx="118872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FF33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82880" bIns="91440" rtlCol="0" anchor="ctr"/>
          <a:lstStyle/>
          <a:p>
            <a:pPr algn="ctr"/>
            <a:r>
              <a:rPr lang="th-TH" sz="2400" b="1" dirty="0"/>
              <a:t>ฟองน้ำ</a:t>
            </a:r>
            <a:endParaRPr lang="en-US" sz="24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76CB740-BADD-4A57-A19C-156EC089445F}"/>
              </a:ext>
            </a:extLst>
          </p:cNvPr>
          <p:cNvSpPr/>
          <p:nvPr/>
        </p:nvSpPr>
        <p:spPr>
          <a:xfrm>
            <a:off x="4811435" y="3089258"/>
            <a:ext cx="118872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FF33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82880" bIns="91440" rtlCol="0" anchor="ctr"/>
          <a:lstStyle/>
          <a:p>
            <a:pPr algn="ctr"/>
            <a:r>
              <a:rPr lang="th-TH" sz="2400" b="1" dirty="0"/>
              <a:t>ผ้าสะอาด</a:t>
            </a:r>
            <a:endParaRPr lang="en-US" sz="2400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4AED8B3-B83F-4927-A2D6-9027633AA315}"/>
              </a:ext>
            </a:extLst>
          </p:cNvPr>
          <p:cNvSpPr/>
          <p:nvPr/>
        </p:nvSpPr>
        <p:spPr>
          <a:xfrm>
            <a:off x="225482" y="5683059"/>
            <a:ext cx="146304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FF33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82880" bIns="91440" rtlCol="0" anchor="ctr"/>
          <a:lstStyle/>
          <a:p>
            <a:pPr algn="ctr"/>
            <a:r>
              <a:rPr lang="th-TH" sz="2400" b="1" dirty="0"/>
              <a:t>น้ำยาล้างจาน</a:t>
            </a:r>
            <a:endParaRPr lang="en-US" sz="24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FC41DE-17A7-4BBB-B5F3-2D8C684F55F0}"/>
              </a:ext>
            </a:extLst>
          </p:cNvPr>
          <p:cNvSpPr/>
          <p:nvPr/>
        </p:nvSpPr>
        <p:spPr>
          <a:xfrm>
            <a:off x="2181174" y="5683059"/>
            <a:ext cx="201168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FF33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82880" bIns="91440" rtlCol="0" anchor="ctr"/>
          <a:lstStyle/>
          <a:p>
            <a:pPr algn="ctr"/>
            <a:r>
              <a:rPr lang="th-TH" sz="2400" b="1" dirty="0"/>
              <a:t>ถ้วยใส่น้ำยาล้างจาน</a:t>
            </a:r>
            <a:endParaRPr lang="en-US" sz="2400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1E9926E-D18D-4FB0-A6E3-1C7AD2BBEDB2}"/>
              </a:ext>
            </a:extLst>
          </p:cNvPr>
          <p:cNvSpPr/>
          <p:nvPr/>
        </p:nvSpPr>
        <p:spPr>
          <a:xfrm>
            <a:off x="4582835" y="5683059"/>
            <a:ext cx="164592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FF33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82880" bIns="91440" rtlCol="0" anchor="ctr"/>
          <a:lstStyle/>
          <a:p>
            <a:pPr algn="ctr"/>
            <a:r>
              <a:rPr lang="th-TH" sz="2400" b="1" dirty="0"/>
              <a:t>กะละมังใบใหญ่</a:t>
            </a:r>
            <a:endParaRPr lang="en-US" sz="2400" b="1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F51B2B0-4B89-4D2E-8D38-23A4DDC2ED13}"/>
              </a:ext>
            </a:extLst>
          </p:cNvPr>
          <p:cNvSpPr/>
          <p:nvPr/>
        </p:nvSpPr>
        <p:spPr>
          <a:xfrm flipH="1">
            <a:off x="10956547" y="5112084"/>
            <a:ext cx="773611" cy="6449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DB994061-EA86-40D1-A375-40492D9A112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9509" y="4679001"/>
            <a:ext cx="1831110" cy="1745942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31DAC29-719E-40A3-B169-42A76D959D28}"/>
              </a:ext>
            </a:extLst>
          </p:cNvPr>
          <p:cNvCxnSpPr>
            <a:cxnSpLocks/>
          </p:cNvCxnSpPr>
          <p:nvPr/>
        </p:nvCxnSpPr>
        <p:spPr>
          <a:xfrm rot="16200000" flipV="1">
            <a:off x="771920" y="2915606"/>
            <a:ext cx="365760" cy="4404"/>
          </a:xfrm>
          <a:prstGeom prst="straightConnector1">
            <a:avLst/>
          </a:prstGeom>
          <a:ln w="28575">
            <a:solidFill>
              <a:srgbClr val="FF330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F148D1-11C0-4127-BC5F-02D4DD792AAB}"/>
              </a:ext>
            </a:extLst>
          </p:cNvPr>
          <p:cNvCxnSpPr>
            <a:cxnSpLocks/>
          </p:cNvCxnSpPr>
          <p:nvPr/>
        </p:nvCxnSpPr>
        <p:spPr>
          <a:xfrm rot="16200000" flipV="1">
            <a:off x="3001932" y="2915606"/>
            <a:ext cx="365760" cy="4404"/>
          </a:xfrm>
          <a:prstGeom prst="straightConnector1">
            <a:avLst/>
          </a:prstGeom>
          <a:ln w="28575">
            <a:solidFill>
              <a:srgbClr val="FF330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9493B97-ACD4-4687-8FD4-D5336EC5E4E9}"/>
              </a:ext>
            </a:extLst>
          </p:cNvPr>
          <p:cNvCxnSpPr>
            <a:cxnSpLocks/>
          </p:cNvCxnSpPr>
          <p:nvPr/>
        </p:nvCxnSpPr>
        <p:spPr>
          <a:xfrm rot="16200000" flipV="1">
            <a:off x="5231944" y="2915606"/>
            <a:ext cx="365760" cy="4404"/>
          </a:xfrm>
          <a:prstGeom prst="straightConnector1">
            <a:avLst/>
          </a:prstGeom>
          <a:ln w="28575">
            <a:solidFill>
              <a:srgbClr val="FF330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87ACA99-A0D0-4A7D-8766-C218AA63021A}"/>
              </a:ext>
            </a:extLst>
          </p:cNvPr>
          <p:cNvCxnSpPr>
            <a:cxnSpLocks/>
          </p:cNvCxnSpPr>
          <p:nvPr/>
        </p:nvCxnSpPr>
        <p:spPr>
          <a:xfrm rot="16200000" flipV="1">
            <a:off x="771920" y="5509095"/>
            <a:ext cx="365760" cy="4404"/>
          </a:xfrm>
          <a:prstGeom prst="straightConnector1">
            <a:avLst/>
          </a:prstGeom>
          <a:ln w="38100">
            <a:solidFill>
              <a:srgbClr val="FF330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8B6BA6A-FA44-476A-BA39-EA11DD66440D}"/>
              </a:ext>
            </a:extLst>
          </p:cNvPr>
          <p:cNvCxnSpPr>
            <a:cxnSpLocks/>
          </p:cNvCxnSpPr>
          <p:nvPr/>
        </p:nvCxnSpPr>
        <p:spPr>
          <a:xfrm rot="16200000" flipV="1">
            <a:off x="3001932" y="5509095"/>
            <a:ext cx="365760" cy="4404"/>
          </a:xfrm>
          <a:prstGeom prst="straightConnector1">
            <a:avLst/>
          </a:prstGeom>
          <a:ln w="38100">
            <a:solidFill>
              <a:srgbClr val="FF330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E6F468B-71E5-46E8-BD6A-3FB51F13F39D}"/>
              </a:ext>
            </a:extLst>
          </p:cNvPr>
          <p:cNvCxnSpPr>
            <a:cxnSpLocks/>
          </p:cNvCxnSpPr>
          <p:nvPr/>
        </p:nvCxnSpPr>
        <p:spPr>
          <a:xfrm rot="16200000" flipV="1">
            <a:off x="5231944" y="5509095"/>
            <a:ext cx="365760" cy="4404"/>
          </a:xfrm>
          <a:prstGeom prst="straightConnector1">
            <a:avLst/>
          </a:prstGeom>
          <a:ln w="38100">
            <a:solidFill>
              <a:srgbClr val="FF330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A0B52C9-011B-4FF3-98B8-1EFC980E8547}"/>
              </a:ext>
            </a:extLst>
          </p:cNvPr>
          <p:cNvSpPr txBox="1"/>
          <p:nvPr/>
        </p:nvSpPr>
        <p:spPr>
          <a:xfrm>
            <a:off x="6601342" y="1517722"/>
            <a:ext cx="4935762" cy="2926448"/>
          </a:xfrm>
          <a:prstGeom prst="wedgeRectCallout">
            <a:avLst>
              <a:gd name="adj1" fmla="val 37242"/>
              <a:gd name="adj2" fmla="val 64153"/>
            </a:avLst>
          </a:prstGeom>
          <a:solidFill>
            <a:schemeClr val="bg1"/>
          </a:solidFill>
          <a:ln w="28575">
            <a:solidFill>
              <a:srgbClr val="CC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tIns="91440" rIns="91440" bIns="0" rtlCol="0" anchor="t">
            <a:noAutofit/>
          </a:bodyPr>
          <a:lstStyle/>
          <a:p>
            <a:pPr algn="thaiDist" defTabSz="512763">
              <a:lnSpc>
                <a:spcPct val="90000"/>
              </a:lnSpc>
              <a:buClr>
                <a:srgbClr val="FFC000"/>
              </a:buClr>
              <a:buSzPct val="90000"/>
              <a:tabLst>
                <a:tab pos="290513" algn="l"/>
                <a:tab pos="747713" algn="l"/>
              </a:tabLst>
            </a:pPr>
            <a:r>
              <a:rPr lang="th-TH" sz="2400" b="1" dirty="0">
                <a:solidFill>
                  <a:srgbClr val="002060"/>
                </a:solidFill>
                <a:latin typeface="Cordia New" panose="020B0304020202020204" pitchFamily="34" charset="-34"/>
              </a:rPr>
              <a:t>     </a:t>
            </a:r>
            <a:r>
              <a:rPr lang="th-TH" sz="2400" b="1" dirty="0">
                <a:solidFill>
                  <a:srgbClr val="C00000"/>
                </a:solidFill>
                <a:latin typeface="Cordia New" panose="020B0304020202020204" pitchFamily="34" charset="-34"/>
                <a:sym typeface="Wingdings" panose="05000000000000000000" pitchFamily="2" charset="2"/>
              </a:rPr>
              <a:t>	</a:t>
            </a:r>
            <a:r>
              <a:rPr lang="th-TH" sz="2400" b="1" dirty="0">
                <a:solidFill>
                  <a:srgbClr val="002060"/>
                </a:solidFill>
                <a:latin typeface="Cordia New" panose="020B0304020202020204" pitchFamily="34" charset="-34"/>
              </a:rPr>
              <a:t>หลังการใช้งานควรปิดฝาน้ำยาล้างจานให้สนิท เพื่อป้องกันการหกเลอะเทอะ  </a:t>
            </a:r>
          </a:p>
          <a:p>
            <a:pPr algn="thaiDist" defTabSz="512763">
              <a:lnSpc>
                <a:spcPct val="90000"/>
              </a:lnSpc>
              <a:buClr>
                <a:srgbClr val="FFC000"/>
              </a:buClr>
              <a:buSzPct val="90000"/>
              <a:tabLst>
                <a:tab pos="290513" algn="l"/>
                <a:tab pos="747713" algn="l"/>
              </a:tabLst>
            </a:pPr>
            <a:endParaRPr lang="th-TH" sz="2400" b="1" dirty="0">
              <a:solidFill>
                <a:srgbClr val="002060"/>
              </a:solidFill>
              <a:latin typeface="Cordia New" panose="020B0304020202020204" pitchFamily="34" charset="-34"/>
            </a:endParaRPr>
          </a:p>
          <a:p>
            <a:pPr algn="thaiDist" defTabSz="512763">
              <a:lnSpc>
                <a:spcPct val="90000"/>
              </a:lnSpc>
              <a:buClr>
                <a:srgbClr val="FFC000"/>
              </a:buClr>
              <a:buSzPct val="90000"/>
              <a:tabLst>
                <a:tab pos="290513" algn="l"/>
                <a:tab pos="747713" algn="l"/>
              </a:tabLst>
            </a:pPr>
            <a:r>
              <a:rPr lang="th-TH" sz="2400" b="1" dirty="0">
                <a:solidFill>
                  <a:srgbClr val="002060"/>
                </a:solidFill>
                <a:latin typeface="Cordia New" panose="020B0304020202020204" pitchFamily="34" charset="-34"/>
              </a:rPr>
              <a:t>	</a:t>
            </a:r>
            <a:r>
              <a:rPr lang="th-TH" sz="2400" b="1" dirty="0">
                <a:solidFill>
                  <a:srgbClr val="C00000"/>
                </a:solidFill>
                <a:latin typeface="Cordia New" panose="020B0304020202020204" pitchFamily="34" charset="-34"/>
                <a:sym typeface="Wingdings" panose="05000000000000000000" pitchFamily="2" charset="2"/>
              </a:rPr>
              <a:t>	</a:t>
            </a:r>
            <a:r>
              <a:rPr lang="th-TH" sz="2400" b="1" dirty="0">
                <a:solidFill>
                  <a:srgbClr val="002060"/>
                </a:solidFill>
                <a:latin typeface="Cordia New" panose="020B0304020202020204" pitchFamily="34" charset="-34"/>
              </a:rPr>
              <a:t>ล้างทำความสะอาดแผ่นขัด ฟองน้ำ ถ้วยใส่น้ำยาล้างจาน และกะละมัง แล้วคว่ำให้แห้ง </a:t>
            </a:r>
          </a:p>
          <a:p>
            <a:pPr algn="thaiDist" defTabSz="512763">
              <a:lnSpc>
                <a:spcPct val="90000"/>
              </a:lnSpc>
              <a:buClr>
                <a:srgbClr val="FFC000"/>
              </a:buClr>
              <a:buSzPct val="90000"/>
              <a:tabLst>
                <a:tab pos="290513" algn="l"/>
                <a:tab pos="747713" algn="l"/>
              </a:tabLst>
            </a:pPr>
            <a:endParaRPr lang="th-TH" sz="2400" b="1" dirty="0">
              <a:solidFill>
                <a:srgbClr val="002060"/>
              </a:solidFill>
              <a:latin typeface="Cordia New" panose="020B0304020202020204" pitchFamily="34" charset="-34"/>
            </a:endParaRPr>
          </a:p>
          <a:p>
            <a:pPr algn="thaiDist" defTabSz="512763">
              <a:lnSpc>
                <a:spcPct val="90000"/>
              </a:lnSpc>
              <a:buClr>
                <a:srgbClr val="FFC000"/>
              </a:buClr>
              <a:buSzPct val="90000"/>
              <a:tabLst>
                <a:tab pos="290513" algn="l"/>
                <a:tab pos="747713" algn="l"/>
              </a:tabLst>
            </a:pPr>
            <a:r>
              <a:rPr lang="th-TH" sz="2400" b="1" dirty="0">
                <a:solidFill>
                  <a:srgbClr val="002060"/>
                </a:solidFill>
                <a:latin typeface="Cordia New" panose="020B0304020202020204" pitchFamily="34" charset="-34"/>
              </a:rPr>
              <a:t>	</a:t>
            </a:r>
            <a:r>
              <a:rPr lang="th-TH" sz="2400" b="1" dirty="0">
                <a:solidFill>
                  <a:srgbClr val="C00000"/>
                </a:solidFill>
                <a:latin typeface="Cordia New" panose="020B0304020202020204" pitchFamily="34" charset="-34"/>
                <a:sym typeface="Wingdings" panose="05000000000000000000" pitchFamily="2" charset="2"/>
              </a:rPr>
              <a:t>	</a:t>
            </a:r>
            <a:r>
              <a:rPr lang="th-TH" sz="2400" b="1" dirty="0">
                <a:solidFill>
                  <a:srgbClr val="002060"/>
                </a:solidFill>
                <a:latin typeface="Cordia New" panose="020B0304020202020204" pitchFamily="34" charset="-34"/>
              </a:rPr>
              <a:t>ผ้าสะอาดที่ใช้เช็ดจานให้นำไปซักให้สะอาด แล้วผึ่งให้แห้ง จึงนำมาใช้งานในครั้งต่อไป</a:t>
            </a:r>
            <a:endParaRPr lang="en-US" sz="2400" b="1" dirty="0">
              <a:solidFill>
                <a:srgbClr val="00206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684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F755824-8CD4-427A-86B8-845935E9835B}"/>
              </a:ext>
            </a:extLst>
          </p:cNvPr>
          <p:cNvSpPr txBox="1"/>
          <p:nvPr/>
        </p:nvSpPr>
        <p:spPr>
          <a:xfrm>
            <a:off x="2501214" y="6424943"/>
            <a:ext cx="9690785" cy="461665"/>
          </a:xfrm>
          <a:prstGeom prst="rect">
            <a:avLst/>
          </a:prstGeom>
          <a:gradFill>
            <a:gsLst>
              <a:gs pos="4000">
                <a:schemeClr val="bg1">
                  <a:alpha val="0"/>
                </a:schemeClr>
              </a:gs>
              <a:gs pos="72000">
                <a:srgbClr val="FF9933"/>
              </a:gs>
            </a:gsLst>
            <a:lin ang="0" scaled="0"/>
          </a:gradFill>
        </p:spPr>
        <p:txBody>
          <a:bodyPr wrap="square" rIns="274320" rtlCol="0">
            <a:spAutoFit/>
          </a:bodyPr>
          <a:lstStyle/>
          <a:p>
            <a:pPr algn="r"/>
            <a:r>
              <a:rPr lang="th-TH" sz="2400" b="1" dirty="0"/>
              <a:t>การงานอาชีพ ชั้นประถมศึกษาปีที่ ๒</a:t>
            </a:r>
            <a:endParaRPr lang="en-US" sz="2400" b="1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2C4A002-E94E-42F6-A706-6880C32090E3}"/>
              </a:ext>
            </a:extLst>
          </p:cNvPr>
          <p:cNvGrpSpPr/>
          <p:nvPr/>
        </p:nvGrpSpPr>
        <p:grpSpPr>
          <a:xfrm>
            <a:off x="356843" y="90078"/>
            <a:ext cx="9672240" cy="994560"/>
            <a:chOff x="1537943" y="161335"/>
            <a:chExt cx="9672240" cy="994560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41F8B40B-ABF0-4C72-8887-C9A0244A57F1}"/>
                </a:ext>
              </a:extLst>
            </p:cNvPr>
            <p:cNvSpPr/>
            <p:nvPr/>
          </p:nvSpPr>
          <p:spPr>
            <a:xfrm rot="16200000">
              <a:off x="1662144" y="37138"/>
              <a:ext cx="429491" cy="677886"/>
            </a:xfrm>
            <a:prstGeom prst="triangle">
              <a:avLst/>
            </a:prstGeom>
            <a:solidFill>
              <a:srgbClr val="FF00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11BE883-7C5E-41CC-823F-548B95049F10}"/>
                </a:ext>
              </a:extLst>
            </p:cNvPr>
            <p:cNvSpPr/>
            <p:nvPr/>
          </p:nvSpPr>
          <p:spPr>
            <a:xfrm flipH="1">
              <a:off x="1537943" y="376082"/>
              <a:ext cx="7038567" cy="779813"/>
            </a:xfrm>
            <a:custGeom>
              <a:avLst/>
              <a:gdLst>
                <a:gd name="connsiteX0" fmla="*/ 0 w 4654135"/>
                <a:gd name="connsiteY0" fmla="*/ 0 h 794876"/>
                <a:gd name="connsiteX1" fmla="*/ 4086100 w 4654135"/>
                <a:gd name="connsiteY1" fmla="*/ 0 h 794876"/>
                <a:gd name="connsiteX2" fmla="*/ 4419090 w 4654135"/>
                <a:gd name="connsiteY2" fmla="*/ 0 h 794876"/>
                <a:gd name="connsiteX3" fmla="*/ 4654135 w 4654135"/>
                <a:gd name="connsiteY3" fmla="*/ 0 h 794876"/>
                <a:gd name="connsiteX4" fmla="*/ 4654135 w 4654135"/>
                <a:gd name="connsiteY4" fmla="*/ 397438 h 794876"/>
                <a:gd name="connsiteX5" fmla="*/ 4654135 w 4654135"/>
                <a:gd name="connsiteY5" fmla="*/ 794876 h 794876"/>
                <a:gd name="connsiteX6" fmla="*/ 4419090 w 4654135"/>
                <a:gd name="connsiteY6" fmla="*/ 794876 h 794876"/>
                <a:gd name="connsiteX7" fmla="*/ 4086100 w 4654135"/>
                <a:gd name="connsiteY7" fmla="*/ 794876 h 794876"/>
                <a:gd name="connsiteX8" fmla="*/ 0 w 4654135"/>
                <a:gd name="connsiteY8" fmla="*/ 794876 h 794876"/>
                <a:gd name="connsiteX9" fmla="*/ 235045 w 4654135"/>
                <a:gd name="connsiteY9" fmla="*/ 397438 h 79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54135" h="794876">
                  <a:moveTo>
                    <a:pt x="0" y="0"/>
                  </a:moveTo>
                  <a:lnTo>
                    <a:pt x="4086100" y="0"/>
                  </a:lnTo>
                  <a:lnTo>
                    <a:pt x="4419090" y="0"/>
                  </a:lnTo>
                  <a:lnTo>
                    <a:pt x="4654135" y="0"/>
                  </a:lnTo>
                  <a:lnTo>
                    <a:pt x="4654135" y="397438"/>
                  </a:lnTo>
                  <a:lnTo>
                    <a:pt x="4654135" y="794876"/>
                  </a:lnTo>
                  <a:lnTo>
                    <a:pt x="4419090" y="794876"/>
                  </a:lnTo>
                  <a:lnTo>
                    <a:pt x="4086100" y="794876"/>
                  </a:lnTo>
                  <a:lnTo>
                    <a:pt x="0" y="794876"/>
                  </a:lnTo>
                  <a:lnTo>
                    <a:pt x="235045" y="397438"/>
                  </a:ln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A75EB5-EDCC-4A7D-92D3-ACEBCF8B23A1}"/>
                </a:ext>
              </a:extLst>
            </p:cNvPr>
            <p:cNvSpPr txBox="1"/>
            <p:nvPr/>
          </p:nvSpPr>
          <p:spPr>
            <a:xfrm>
              <a:off x="1759320" y="386454"/>
              <a:ext cx="94508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/>
                <a:t>การล้างจาน ชาม ถ้วย และช้อนส้อม</a:t>
              </a:r>
              <a:endParaRPr lang="en-US" sz="4400" b="1" dirty="0"/>
            </a:p>
          </p:txBody>
        </p:sp>
      </p:grpSp>
      <p:sp>
        <p:nvSpPr>
          <p:cNvPr id="29" name="Callout: Right Arrow 28">
            <a:extLst>
              <a:ext uri="{FF2B5EF4-FFF2-40B4-BE49-F238E27FC236}">
                <a16:creationId xmlns:a16="http://schemas.microsoft.com/office/drawing/2014/main" id="{516B83FD-7A6A-4D7F-8D05-5ECCC2B71BAD}"/>
              </a:ext>
            </a:extLst>
          </p:cNvPr>
          <p:cNvSpPr/>
          <p:nvPr/>
        </p:nvSpPr>
        <p:spPr>
          <a:xfrm>
            <a:off x="1452688" y="1322400"/>
            <a:ext cx="7201925" cy="1188720"/>
          </a:xfrm>
          <a:prstGeom prst="rightArrowCallout">
            <a:avLst>
              <a:gd name="adj1" fmla="val 50000"/>
              <a:gd name="adj2" fmla="val 20980"/>
              <a:gd name="adj3" fmla="val 47436"/>
              <a:gd name="adj4" fmla="val 95874"/>
            </a:avLst>
          </a:prstGeom>
          <a:solidFill>
            <a:srgbClr val="FF99FF"/>
          </a:solidFill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82880" bIns="91440" rtlCol="0" anchor="ctr"/>
          <a:lstStyle/>
          <a:p>
            <a:pPr indent="403225">
              <a:lnSpc>
                <a:spcPct val="80000"/>
              </a:lnSpc>
            </a:pPr>
            <a:r>
              <a:rPr lang="th-TH" sz="3200" b="1" dirty="0"/>
              <a:t>๑. ใช้ช้อนกวาดเศษอาหารออกจากจาน ชาม ถ้วย ลงในถังขยะ</a:t>
            </a:r>
            <a:endParaRPr lang="en-US" sz="3200" b="1" dirty="0"/>
          </a:p>
        </p:txBody>
      </p:sp>
      <p:sp>
        <p:nvSpPr>
          <p:cNvPr id="30" name="Callout: Left Arrow 29">
            <a:extLst>
              <a:ext uri="{FF2B5EF4-FFF2-40B4-BE49-F238E27FC236}">
                <a16:creationId xmlns:a16="http://schemas.microsoft.com/office/drawing/2014/main" id="{84325C33-60DD-49D7-95CD-B743FCF5E0E6}"/>
              </a:ext>
            </a:extLst>
          </p:cNvPr>
          <p:cNvSpPr/>
          <p:nvPr/>
        </p:nvSpPr>
        <p:spPr>
          <a:xfrm>
            <a:off x="3344693" y="3047896"/>
            <a:ext cx="7201925" cy="1188720"/>
          </a:xfrm>
          <a:prstGeom prst="leftArrowCallout">
            <a:avLst>
              <a:gd name="adj1" fmla="val 0"/>
              <a:gd name="adj2" fmla="val 18590"/>
              <a:gd name="adj3" fmla="val 37821"/>
              <a:gd name="adj4" fmla="val 95874"/>
            </a:avLst>
          </a:prstGeom>
          <a:solidFill>
            <a:srgbClr val="00B0F0"/>
          </a:solidFill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82880" bIns="91440" rtlCol="0" anchor="ctr"/>
          <a:lstStyle/>
          <a:p>
            <a:pPr algn="ctr">
              <a:lnSpc>
                <a:spcPct val="80000"/>
              </a:lnSpc>
            </a:pPr>
            <a:r>
              <a:rPr lang="th-TH" sz="3200" b="1" dirty="0"/>
              <a:t>๒. จาน ชาม ถ้วย และช้อนส้อมในน้ำสะอาด ๑ ครั้ง</a:t>
            </a:r>
            <a:endParaRPr lang="en-US" sz="3200" b="1" dirty="0"/>
          </a:p>
        </p:txBody>
      </p:sp>
      <p:sp>
        <p:nvSpPr>
          <p:cNvPr id="31" name="Callout: Right Arrow 30">
            <a:extLst>
              <a:ext uri="{FF2B5EF4-FFF2-40B4-BE49-F238E27FC236}">
                <a16:creationId xmlns:a16="http://schemas.microsoft.com/office/drawing/2014/main" id="{876CB740-BADD-4A57-A19C-156EC089445F}"/>
              </a:ext>
            </a:extLst>
          </p:cNvPr>
          <p:cNvSpPr/>
          <p:nvPr/>
        </p:nvSpPr>
        <p:spPr>
          <a:xfrm>
            <a:off x="1452688" y="4683764"/>
            <a:ext cx="7018614" cy="1554480"/>
          </a:xfrm>
          <a:prstGeom prst="rightArrowCallout">
            <a:avLst>
              <a:gd name="adj1" fmla="val 25000"/>
              <a:gd name="adj2" fmla="val 16027"/>
              <a:gd name="adj3" fmla="val 32353"/>
              <a:gd name="adj4" fmla="val 95015"/>
            </a:avLst>
          </a:prstGeom>
          <a:solidFill>
            <a:srgbClr val="99FF33"/>
          </a:solidFill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82880" bIns="91440" rtlCol="0" anchor="ctr"/>
          <a:lstStyle/>
          <a:p>
            <a:pPr indent="403225">
              <a:lnSpc>
                <a:spcPct val="80000"/>
              </a:lnSpc>
            </a:pPr>
            <a:r>
              <a:rPr lang="th-TH" sz="3200" b="1" dirty="0"/>
              <a:t>๓. ผสมน้ำยาล้างจานกับน้ำสะอาดในถ้วย กรณีที่มีถ้วยชามมาก ๆ ให้ผสมน้ำยาล้างจานลงในอ่างล้าง หรือกะละมัง</a:t>
            </a:r>
            <a:endParaRPr lang="en-US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AAB50E-9AFB-4B8E-A1F2-A410E17FC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698" y="1055700"/>
            <a:ext cx="1645920" cy="1645920"/>
          </a:xfrm>
          <a:prstGeom prst="rect">
            <a:avLst/>
          </a:prstGeom>
          <a:ln w="38100">
            <a:solidFill>
              <a:srgbClr val="FF3399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2B510A-2EA4-4B34-8C01-F6F85F4E4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688" y="2819296"/>
            <a:ext cx="1645920" cy="164592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3005E3-717B-4115-B362-3C3779103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698" y="4637759"/>
            <a:ext cx="1645920" cy="16459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54E257DF-531B-48FC-92CC-8C8F9A2273DA}"/>
              </a:ext>
            </a:extLst>
          </p:cNvPr>
          <p:cNvSpPr/>
          <p:nvPr/>
        </p:nvSpPr>
        <p:spPr>
          <a:xfrm flipH="1">
            <a:off x="11277599" y="5226384"/>
            <a:ext cx="452558" cy="6449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929A2DB-DB07-4CC3-9348-B98AD6E39E5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7999" y="5087561"/>
            <a:ext cx="1402619" cy="13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099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F755824-8CD4-427A-86B8-845935E9835B}"/>
              </a:ext>
            </a:extLst>
          </p:cNvPr>
          <p:cNvSpPr txBox="1"/>
          <p:nvPr/>
        </p:nvSpPr>
        <p:spPr>
          <a:xfrm>
            <a:off x="2501214" y="6424943"/>
            <a:ext cx="9690785" cy="461665"/>
          </a:xfrm>
          <a:prstGeom prst="rect">
            <a:avLst/>
          </a:prstGeom>
          <a:gradFill>
            <a:gsLst>
              <a:gs pos="4000">
                <a:schemeClr val="bg1">
                  <a:alpha val="0"/>
                </a:schemeClr>
              </a:gs>
              <a:gs pos="72000">
                <a:srgbClr val="FF9933"/>
              </a:gs>
            </a:gsLst>
            <a:lin ang="0" scaled="0"/>
          </a:gradFill>
        </p:spPr>
        <p:txBody>
          <a:bodyPr wrap="square" rIns="274320" rtlCol="0">
            <a:spAutoFit/>
          </a:bodyPr>
          <a:lstStyle/>
          <a:p>
            <a:pPr algn="r"/>
            <a:r>
              <a:rPr lang="th-TH" sz="2400" b="1" dirty="0"/>
              <a:t>การงานอาชีพ ชั้นประถมศึกษาปีที่ ๒</a:t>
            </a:r>
            <a:endParaRPr lang="en-US" sz="2400" b="1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2C4A002-E94E-42F6-A706-6880C32090E3}"/>
              </a:ext>
            </a:extLst>
          </p:cNvPr>
          <p:cNvGrpSpPr/>
          <p:nvPr/>
        </p:nvGrpSpPr>
        <p:grpSpPr>
          <a:xfrm>
            <a:off x="356843" y="90078"/>
            <a:ext cx="9672240" cy="994560"/>
            <a:chOff x="1537943" y="161335"/>
            <a:chExt cx="9672240" cy="994560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41F8B40B-ABF0-4C72-8887-C9A0244A57F1}"/>
                </a:ext>
              </a:extLst>
            </p:cNvPr>
            <p:cNvSpPr/>
            <p:nvPr/>
          </p:nvSpPr>
          <p:spPr>
            <a:xfrm rot="16200000">
              <a:off x="1662144" y="37138"/>
              <a:ext cx="429491" cy="677886"/>
            </a:xfrm>
            <a:prstGeom prst="triangle">
              <a:avLst/>
            </a:prstGeom>
            <a:solidFill>
              <a:srgbClr val="FF00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11BE883-7C5E-41CC-823F-548B95049F10}"/>
                </a:ext>
              </a:extLst>
            </p:cNvPr>
            <p:cNvSpPr/>
            <p:nvPr/>
          </p:nvSpPr>
          <p:spPr>
            <a:xfrm flipH="1">
              <a:off x="1537943" y="376082"/>
              <a:ext cx="7038567" cy="779813"/>
            </a:xfrm>
            <a:custGeom>
              <a:avLst/>
              <a:gdLst>
                <a:gd name="connsiteX0" fmla="*/ 0 w 4654135"/>
                <a:gd name="connsiteY0" fmla="*/ 0 h 794876"/>
                <a:gd name="connsiteX1" fmla="*/ 4086100 w 4654135"/>
                <a:gd name="connsiteY1" fmla="*/ 0 h 794876"/>
                <a:gd name="connsiteX2" fmla="*/ 4419090 w 4654135"/>
                <a:gd name="connsiteY2" fmla="*/ 0 h 794876"/>
                <a:gd name="connsiteX3" fmla="*/ 4654135 w 4654135"/>
                <a:gd name="connsiteY3" fmla="*/ 0 h 794876"/>
                <a:gd name="connsiteX4" fmla="*/ 4654135 w 4654135"/>
                <a:gd name="connsiteY4" fmla="*/ 397438 h 794876"/>
                <a:gd name="connsiteX5" fmla="*/ 4654135 w 4654135"/>
                <a:gd name="connsiteY5" fmla="*/ 794876 h 794876"/>
                <a:gd name="connsiteX6" fmla="*/ 4419090 w 4654135"/>
                <a:gd name="connsiteY6" fmla="*/ 794876 h 794876"/>
                <a:gd name="connsiteX7" fmla="*/ 4086100 w 4654135"/>
                <a:gd name="connsiteY7" fmla="*/ 794876 h 794876"/>
                <a:gd name="connsiteX8" fmla="*/ 0 w 4654135"/>
                <a:gd name="connsiteY8" fmla="*/ 794876 h 794876"/>
                <a:gd name="connsiteX9" fmla="*/ 235045 w 4654135"/>
                <a:gd name="connsiteY9" fmla="*/ 397438 h 79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54135" h="794876">
                  <a:moveTo>
                    <a:pt x="0" y="0"/>
                  </a:moveTo>
                  <a:lnTo>
                    <a:pt x="4086100" y="0"/>
                  </a:lnTo>
                  <a:lnTo>
                    <a:pt x="4419090" y="0"/>
                  </a:lnTo>
                  <a:lnTo>
                    <a:pt x="4654135" y="0"/>
                  </a:lnTo>
                  <a:lnTo>
                    <a:pt x="4654135" y="397438"/>
                  </a:lnTo>
                  <a:lnTo>
                    <a:pt x="4654135" y="794876"/>
                  </a:lnTo>
                  <a:lnTo>
                    <a:pt x="4419090" y="794876"/>
                  </a:lnTo>
                  <a:lnTo>
                    <a:pt x="4086100" y="794876"/>
                  </a:lnTo>
                  <a:lnTo>
                    <a:pt x="0" y="794876"/>
                  </a:lnTo>
                  <a:lnTo>
                    <a:pt x="235045" y="397438"/>
                  </a:ln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A75EB5-EDCC-4A7D-92D3-ACEBCF8B23A1}"/>
                </a:ext>
              </a:extLst>
            </p:cNvPr>
            <p:cNvSpPr txBox="1"/>
            <p:nvPr/>
          </p:nvSpPr>
          <p:spPr>
            <a:xfrm>
              <a:off x="1759320" y="386454"/>
              <a:ext cx="94508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/>
                <a:t>การล้างจาน ชาม ถ้วย และช้อนส้อม</a:t>
              </a:r>
              <a:endParaRPr lang="en-US" sz="4400" b="1" dirty="0"/>
            </a:p>
          </p:txBody>
        </p:sp>
      </p:grpSp>
      <p:sp>
        <p:nvSpPr>
          <p:cNvPr id="29" name="Callout: Right Arrow 28">
            <a:extLst>
              <a:ext uri="{FF2B5EF4-FFF2-40B4-BE49-F238E27FC236}">
                <a16:creationId xmlns:a16="http://schemas.microsoft.com/office/drawing/2014/main" id="{516B83FD-7A6A-4D7F-8D05-5ECCC2B71BAD}"/>
              </a:ext>
            </a:extLst>
          </p:cNvPr>
          <p:cNvSpPr/>
          <p:nvPr/>
        </p:nvSpPr>
        <p:spPr>
          <a:xfrm>
            <a:off x="2367851" y="1261086"/>
            <a:ext cx="6711442" cy="1463040"/>
          </a:xfrm>
          <a:prstGeom prst="rightArrowCallout">
            <a:avLst>
              <a:gd name="adj1" fmla="val 11864"/>
              <a:gd name="adj2" fmla="val 17585"/>
              <a:gd name="adj3" fmla="val 25000"/>
              <a:gd name="adj4" fmla="val 95572"/>
            </a:avLst>
          </a:prstGeom>
          <a:solidFill>
            <a:srgbClr val="FF99FF"/>
          </a:solidFill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82880" bIns="91440" rtlCol="0" anchor="ctr"/>
          <a:lstStyle/>
          <a:p>
            <a:pPr indent="403225">
              <a:lnSpc>
                <a:spcPct val="80000"/>
              </a:lnSpc>
            </a:pPr>
            <a:r>
              <a:rPr lang="th-TH" sz="3200" b="1" dirty="0"/>
              <a:t>๔. ใช้ฟองน้ำหรือแผ่นขัดชุบน้ำยาล้างจาน </a:t>
            </a:r>
            <a:br>
              <a:rPr lang="th-TH" sz="3200" b="1" dirty="0"/>
            </a:br>
            <a:r>
              <a:rPr lang="th-TH" sz="3200" b="1" dirty="0"/>
              <a:t>แล้วขัดถูจานชาม ถ้วย ช้อนส้อม ทั้งภายในและภายนอก ด้านหน้าและด้านหลัง</a:t>
            </a:r>
            <a:endParaRPr lang="en-US" sz="3200" b="1" dirty="0"/>
          </a:p>
        </p:txBody>
      </p:sp>
      <p:sp>
        <p:nvSpPr>
          <p:cNvPr id="30" name="Callout: Left Arrow 29">
            <a:extLst>
              <a:ext uri="{FF2B5EF4-FFF2-40B4-BE49-F238E27FC236}">
                <a16:creationId xmlns:a16="http://schemas.microsoft.com/office/drawing/2014/main" id="{84325C33-60DD-49D7-95CD-B743FCF5E0E6}"/>
              </a:ext>
            </a:extLst>
          </p:cNvPr>
          <p:cNvSpPr/>
          <p:nvPr/>
        </p:nvSpPr>
        <p:spPr>
          <a:xfrm>
            <a:off x="2082100" y="2986608"/>
            <a:ext cx="6909500" cy="1005840"/>
          </a:xfrm>
          <a:prstGeom prst="leftArrowCallout">
            <a:avLst>
              <a:gd name="adj1" fmla="val 50000"/>
              <a:gd name="adj2" fmla="val 25000"/>
              <a:gd name="adj3" fmla="val 52735"/>
              <a:gd name="adj4" fmla="val 92172"/>
            </a:avLst>
          </a:prstGeom>
          <a:solidFill>
            <a:srgbClr val="00B0F0"/>
          </a:solidFill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82880" bIns="91440" rtlCol="0" anchor="ctr"/>
          <a:lstStyle/>
          <a:p>
            <a:pPr indent="403225">
              <a:lnSpc>
                <a:spcPct val="80000"/>
              </a:lnSpc>
            </a:pPr>
            <a:r>
              <a:rPr lang="th-TH" sz="3200" b="1" dirty="0"/>
              <a:t>๕. ล้างจาน ชาม ถ้วย และช้อนส้อมในน้ำสะอาด ๒-๓ ครั้ง จนหมดฟองและไม่ลื่น</a:t>
            </a:r>
            <a:endParaRPr lang="en-US" sz="3200" b="1" dirty="0"/>
          </a:p>
        </p:txBody>
      </p:sp>
      <p:sp>
        <p:nvSpPr>
          <p:cNvPr id="31" name="Callout: Right Arrow 30">
            <a:extLst>
              <a:ext uri="{FF2B5EF4-FFF2-40B4-BE49-F238E27FC236}">
                <a16:creationId xmlns:a16="http://schemas.microsoft.com/office/drawing/2014/main" id="{876CB740-BADD-4A57-A19C-156EC089445F}"/>
              </a:ext>
            </a:extLst>
          </p:cNvPr>
          <p:cNvSpPr/>
          <p:nvPr/>
        </p:nvSpPr>
        <p:spPr>
          <a:xfrm>
            <a:off x="2367851" y="4254930"/>
            <a:ext cx="6711442" cy="822960"/>
          </a:xfrm>
          <a:prstGeom prst="rightArrowCallout">
            <a:avLst>
              <a:gd name="adj1" fmla="val 36001"/>
              <a:gd name="adj2" fmla="val 22630"/>
              <a:gd name="adj3" fmla="val 49706"/>
              <a:gd name="adj4" fmla="val 93905"/>
            </a:avLst>
          </a:prstGeom>
          <a:solidFill>
            <a:srgbClr val="99FF33"/>
          </a:solidFill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82880" bIns="91440" rtlCol="0" anchor="ctr"/>
          <a:lstStyle/>
          <a:p>
            <a:pPr algn="ctr">
              <a:lnSpc>
                <a:spcPct val="80000"/>
              </a:lnSpc>
            </a:pPr>
            <a:r>
              <a:rPr lang="th-TH" sz="3200" b="1" dirty="0"/>
              <a:t>๖. ผึ่งหรือเช็ดจาน ชาม ถ้วย และช้อนส้อมให้แห้ง</a:t>
            </a:r>
            <a:endParaRPr lang="en-US" sz="3200" b="1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F51B2B0-4B89-4D2E-8D38-23A4DDC2ED13}"/>
              </a:ext>
            </a:extLst>
          </p:cNvPr>
          <p:cNvSpPr/>
          <p:nvPr/>
        </p:nvSpPr>
        <p:spPr>
          <a:xfrm flipH="1">
            <a:off x="11277599" y="5226384"/>
            <a:ext cx="452558" cy="6449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DB994061-EA86-40D1-A375-40492D9A11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7999" y="5087561"/>
            <a:ext cx="1402619" cy="13373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AAB50E-9AFB-4B8E-A1F2-A410E17FC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580" y="1169646"/>
            <a:ext cx="1645920" cy="1645920"/>
          </a:xfrm>
          <a:prstGeom prst="rect">
            <a:avLst/>
          </a:prstGeom>
          <a:ln w="38100">
            <a:solidFill>
              <a:srgbClr val="FF3399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2B510A-2EA4-4B34-8C01-F6F85F4E4E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3" y="2606040"/>
            <a:ext cx="1645920" cy="164592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3005E3-717B-4115-B362-3C3779103C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9" r="4569"/>
          <a:stretch/>
        </p:blipFill>
        <p:spPr>
          <a:xfrm>
            <a:off x="9182580" y="3812510"/>
            <a:ext cx="1645920" cy="16459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36" name="Callout: Left Arrow 35">
            <a:extLst>
              <a:ext uri="{FF2B5EF4-FFF2-40B4-BE49-F238E27FC236}">
                <a16:creationId xmlns:a16="http://schemas.microsoft.com/office/drawing/2014/main" id="{2806B9A9-D79E-42AA-926C-A46252419F36}"/>
              </a:ext>
            </a:extLst>
          </p:cNvPr>
          <p:cNvSpPr/>
          <p:nvPr/>
        </p:nvSpPr>
        <p:spPr>
          <a:xfrm>
            <a:off x="2082101" y="5340373"/>
            <a:ext cx="6576005" cy="1005840"/>
          </a:xfrm>
          <a:prstGeom prst="leftArrowCallout">
            <a:avLst>
              <a:gd name="adj1" fmla="val 25000"/>
              <a:gd name="adj2" fmla="val 25000"/>
              <a:gd name="adj3" fmla="val 48113"/>
              <a:gd name="adj4" fmla="val 96176"/>
            </a:avLst>
          </a:prstGeom>
          <a:solidFill>
            <a:schemeClr val="accent2"/>
          </a:solidFill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82880" bIns="91440" rtlCol="0" anchor="ctr"/>
          <a:lstStyle/>
          <a:p>
            <a:pPr indent="403225">
              <a:lnSpc>
                <a:spcPct val="80000"/>
              </a:lnSpc>
            </a:pPr>
            <a:r>
              <a:rPr lang="th-TH" sz="3200" b="1" dirty="0"/>
              <a:t>๗. เก็บจาน ชาม ถ้วยเข้าตู้ หรือวางในตะกร้าโปร่ง ช้อนส้อมเก็บในที่เก็บ</a:t>
            </a:r>
            <a:endParaRPr lang="en-US" sz="3200" b="1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9830964-463A-4AF6-9CC3-35EC57DFB7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3" y="5020333"/>
            <a:ext cx="1645920" cy="1645920"/>
          </a:xfrm>
          <a:prstGeom prst="rect">
            <a:avLst/>
          </a:prstGeom>
          <a:ln w="38100">
            <a:solidFill>
              <a:srgbClr val="FF3300"/>
            </a:solidFill>
          </a:ln>
        </p:spPr>
      </p:pic>
    </p:spTree>
    <p:extLst>
      <p:ext uri="{BB962C8B-B14F-4D97-AF65-F5344CB8AC3E}">
        <p14:creationId xmlns:p14="http://schemas.microsoft.com/office/powerpoint/2010/main" val="319857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rgbClr val="00FF0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F755824-8CD4-427A-86B8-845935E9835B}"/>
              </a:ext>
            </a:extLst>
          </p:cNvPr>
          <p:cNvSpPr txBox="1"/>
          <p:nvPr/>
        </p:nvSpPr>
        <p:spPr>
          <a:xfrm>
            <a:off x="2501214" y="6424943"/>
            <a:ext cx="9690785" cy="461665"/>
          </a:xfrm>
          <a:prstGeom prst="rect">
            <a:avLst/>
          </a:prstGeom>
          <a:gradFill>
            <a:gsLst>
              <a:gs pos="4000">
                <a:schemeClr val="bg1">
                  <a:alpha val="0"/>
                </a:schemeClr>
              </a:gs>
              <a:gs pos="72000">
                <a:srgbClr val="FF9933"/>
              </a:gs>
            </a:gsLst>
            <a:lin ang="0" scaled="0"/>
          </a:gradFill>
        </p:spPr>
        <p:txBody>
          <a:bodyPr wrap="square" rIns="274320" rtlCol="0">
            <a:spAutoFit/>
          </a:bodyPr>
          <a:lstStyle/>
          <a:p>
            <a:pPr algn="r"/>
            <a:r>
              <a:rPr lang="th-TH" sz="2400" b="1" dirty="0"/>
              <a:t>การงานอาชีพ ชั้นประถมศึกษาปีที่ ๒</a:t>
            </a:r>
            <a:endParaRPr lang="en-US" sz="2400" b="1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2C4A002-E94E-42F6-A706-6880C32090E3}"/>
              </a:ext>
            </a:extLst>
          </p:cNvPr>
          <p:cNvGrpSpPr/>
          <p:nvPr/>
        </p:nvGrpSpPr>
        <p:grpSpPr>
          <a:xfrm>
            <a:off x="356843" y="90078"/>
            <a:ext cx="3399276" cy="994560"/>
            <a:chOff x="1537943" y="161335"/>
            <a:chExt cx="3399276" cy="994560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41F8B40B-ABF0-4C72-8887-C9A0244A57F1}"/>
                </a:ext>
              </a:extLst>
            </p:cNvPr>
            <p:cNvSpPr/>
            <p:nvPr/>
          </p:nvSpPr>
          <p:spPr>
            <a:xfrm rot="16200000">
              <a:off x="1662144" y="37138"/>
              <a:ext cx="429491" cy="677886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11BE883-7C5E-41CC-823F-548B95049F10}"/>
                </a:ext>
              </a:extLst>
            </p:cNvPr>
            <p:cNvSpPr/>
            <p:nvPr/>
          </p:nvSpPr>
          <p:spPr>
            <a:xfrm flipH="1">
              <a:off x="1537943" y="376082"/>
              <a:ext cx="3281708" cy="779813"/>
            </a:xfrm>
            <a:custGeom>
              <a:avLst/>
              <a:gdLst>
                <a:gd name="connsiteX0" fmla="*/ 0 w 4654135"/>
                <a:gd name="connsiteY0" fmla="*/ 0 h 794876"/>
                <a:gd name="connsiteX1" fmla="*/ 4086100 w 4654135"/>
                <a:gd name="connsiteY1" fmla="*/ 0 h 794876"/>
                <a:gd name="connsiteX2" fmla="*/ 4419090 w 4654135"/>
                <a:gd name="connsiteY2" fmla="*/ 0 h 794876"/>
                <a:gd name="connsiteX3" fmla="*/ 4654135 w 4654135"/>
                <a:gd name="connsiteY3" fmla="*/ 0 h 794876"/>
                <a:gd name="connsiteX4" fmla="*/ 4654135 w 4654135"/>
                <a:gd name="connsiteY4" fmla="*/ 397438 h 794876"/>
                <a:gd name="connsiteX5" fmla="*/ 4654135 w 4654135"/>
                <a:gd name="connsiteY5" fmla="*/ 794876 h 794876"/>
                <a:gd name="connsiteX6" fmla="*/ 4419090 w 4654135"/>
                <a:gd name="connsiteY6" fmla="*/ 794876 h 794876"/>
                <a:gd name="connsiteX7" fmla="*/ 4086100 w 4654135"/>
                <a:gd name="connsiteY7" fmla="*/ 794876 h 794876"/>
                <a:gd name="connsiteX8" fmla="*/ 0 w 4654135"/>
                <a:gd name="connsiteY8" fmla="*/ 794876 h 794876"/>
                <a:gd name="connsiteX9" fmla="*/ 235045 w 4654135"/>
                <a:gd name="connsiteY9" fmla="*/ 397438 h 79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54135" h="794876">
                  <a:moveTo>
                    <a:pt x="0" y="0"/>
                  </a:moveTo>
                  <a:lnTo>
                    <a:pt x="4086100" y="0"/>
                  </a:lnTo>
                  <a:lnTo>
                    <a:pt x="4419090" y="0"/>
                  </a:lnTo>
                  <a:lnTo>
                    <a:pt x="4654135" y="0"/>
                  </a:lnTo>
                  <a:lnTo>
                    <a:pt x="4654135" y="397438"/>
                  </a:lnTo>
                  <a:lnTo>
                    <a:pt x="4654135" y="794876"/>
                  </a:lnTo>
                  <a:lnTo>
                    <a:pt x="4419090" y="794876"/>
                  </a:lnTo>
                  <a:lnTo>
                    <a:pt x="4086100" y="794876"/>
                  </a:lnTo>
                  <a:lnTo>
                    <a:pt x="0" y="794876"/>
                  </a:lnTo>
                  <a:lnTo>
                    <a:pt x="235045" y="3974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A75EB5-EDCC-4A7D-92D3-ACEBCF8B23A1}"/>
                </a:ext>
              </a:extLst>
            </p:cNvPr>
            <p:cNvSpPr txBox="1"/>
            <p:nvPr/>
          </p:nvSpPr>
          <p:spPr>
            <a:xfrm>
              <a:off x="1876889" y="386454"/>
              <a:ext cx="30603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/>
                <a:t>การล้างแก้วน้ำ</a:t>
              </a:r>
              <a:endParaRPr lang="en-US" sz="4400" b="1" dirty="0"/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16B83FD-7A6A-4D7F-8D05-5ECCC2B71BAD}"/>
              </a:ext>
            </a:extLst>
          </p:cNvPr>
          <p:cNvSpPr/>
          <p:nvPr/>
        </p:nvSpPr>
        <p:spPr>
          <a:xfrm>
            <a:off x="3439395" y="1298174"/>
            <a:ext cx="6694268" cy="1188720"/>
          </a:xfrm>
          <a:prstGeom prst="roundRect">
            <a:avLst/>
          </a:prstGeom>
          <a:solidFill>
            <a:srgbClr val="FF99FF"/>
          </a:solidFill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82880" bIns="91440" rtlCol="0" anchor="ctr"/>
          <a:lstStyle/>
          <a:p>
            <a:pPr indent="685800">
              <a:lnSpc>
                <a:spcPct val="80000"/>
              </a:lnSpc>
            </a:pPr>
            <a:r>
              <a:rPr lang="th-TH" sz="3200" b="1" dirty="0"/>
              <a:t>ล้างแก้วน้ำด้วยน้ำสะอาด ๑ ครั้ง</a:t>
            </a:r>
            <a:endParaRPr lang="en-US" sz="3200" b="1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4325C33-60DD-49D7-95CD-B743FCF5E0E6}"/>
              </a:ext>
            </a:extLst>
          </p:cNvPr>
          <p:cNvSpPr/>
          <p:nvPr/>
        </p:nvSpPr>
        <p:spPr>
          <a:xfrm>
            <a:off x="3439395" y="3192868"/>
            <a:ext cx="6694268" cy="1188720"/>
          </a:xfrm>
          <a:prstGeom prst="roundRect">
            <a:avLst/>
          </a:prstGeom>
          <a:solidFill>
            <a:srgbClr val="00B0F0"/>
          </a:solidFill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82880" bIns="91440" rtlCol="0" anchor="ctr"/>
          <a:lstStyle/>
          <a:p>
            <a:pPr marL="685800">
              <a:lnSpc>
                <a:spcPct val="80000"/>
              </a:lnSpc>
            </a:pPr>
            <a:r>
              <a:rPr lang="th-TH" sz="3200" b="1" dirty="0"/>
              <a:t>ผสมน้ำยาล้างจานกับน้ำสะอาดในถ้วย </a:t>
            </a:r>
            <a:br>
              <a:rPr lang="th-TH" sz="3200" b="1" dirty="0"/>
            </a:br>
            <a:r>
              <a:rPr lang="th-TH" sz="3200" b="1" dirty="0"/>
              <a:t>อ่างล้างจาน หรือกะละมัง</a:t>
            </a:r>
            <a:endParaRPr lang="en-US" sz="3200" b="1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76CB740-BADD-4A57-A19C-156EC089445F}"/>
              </a:ext>
            </a:extLst>
          </p:cNvPr>
          <p:cNvSpPr/>
          <p:nvPr/>
        </p:nvSpPr>
        <p:spPr>
          <a:xfrm>
            <a:off x="3439395" y="5087561"/>
            <a:ext cx="6694268" cy="11887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82880" bIns="91440" rtlCol="0" anchor="ctr"/>
          <a:lstStyle/>
          <a:p>
            <a:pPr marL="685800">
              <a:lnSpc>
                <a:spcPct val="80000"/>
              </a:lnSpc>
            </a:pPr>
            <a:r>
              <a:rPr lang="th-TH" sz="3200" b="1" dirty="0"/>
              <a:t>ใช้ฟองน้ำชุบน้ำยาล้างจานถูภายในแก้ว ภายนอกแก้ว และขอบแก้ว</a:t>
            </a:r>
            <a:endParaRPr lang="en-US" sz="3200" b="1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F51B2B0-4B89-4D2E-8D38-23A4DDC2ED13}"/>
              </a:ext>
            </a:extLst>
          </p:cNvPr>
          <p:cNvSpPr/>
          <p:nvPr/>
        </p:nvSpPr>
        <p:spPr>
          <a:xfrm flipH="1">
            <a:off x="10963342" y="4968572"/>
            <a:ext cx="633465" cy="902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DB994061-EA86-40D1-A375-40492D9A11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7308" y="4552951"/>
            <a:ext cx="1963309" cy="18719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AAB50E-9AFB-4B8E-A1F2-A410E17FC7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40" y="1298174"/>
            <a:ext cx="1645920" cy="1645920"/>
          </a:xfrm>
          <a:prstGeom prst="ellipse">
            <a:avLst/>
          </a:prstGeom>
          <a:ln w="38100">
            <a:solidFill>
              <a:srgbClr val="FF3399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2B510A-2EA4-4B34-8C01-F6F85F4E4E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40" y="3192867"/>
            <a:ext cx="1645920" cy="1645920"/>
          </a:xfrm>
          <a:prstGeom prst="ellipse">
            <a:avLst/>
          </a:prstGeom>
          <a:ln w="38100">
            <a:solidFill>
              <a:srgbClr val="0070C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3005E3-717B-4115-B362-3C3779103C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40" y="5087561"/>
            <a:ext cx="1645920" cy="1645920"/>
          </a:xfrm>
          <a:prstGeom prst="ellipse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CEF97E-56FB-4A14-AC12-100BAC0292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25" y="1415888"/>
            <a:ext cx="852929" cy="1097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112B3F-C47E-40B5-BE8E-9D57A3EA5B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25" y="3252308"/>
            <a:ext cx="866758" cy="10972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9644F5-0DF1-4EB0-AB1F-261E32B5DB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25" y="5169234"/>
            <a:ext cx="857539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706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rgbClr val="00FF0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F755824-8CD4-427A-86B8-845935E9835B}"/>
              </a:ext>
            </a:extLst>
          </p:cNvPr>
          <p:cNvSpPr txBox="1"/>
          <p:nvPr/>
        </p:nvSpPr>
        <p:spPr>
          <a:xfrm>
            <a:off x="2501214" y="6424943"/>
            <a:ext cx="9690785" cy="461665"/>
          </a:xfrm>
          <a:prstGeom prst="rect">
            <a:avLst/>
          </a:prstGeom>
          <a:gradFill>
            <a:gsLst>
              <a:gs pos="4000">
                <a:schemeClr val="bg1">
                  <a:alpha val="0"/>
                </a:schemeClr>
              </a:gs>
              <a:gs pos="72000">
                <a:srgbClr val="FF9933"/>
              </a:gs>
            </a:gsLst>
            <a:lin ang="0" scaled="0"/>
          </a:gradFill>
        </p:spPr>
        <p:txBody>
          <a:bodyPr wrap="square" rIns="274320" rtlCol="0">
            <a:spAutoFit/>
          </a:bodyPr>
          <a:lstStyle/>
          <a:p>
            <a:pPr algn="r"/>
            <a:r>
              <a:rPr lang="th-TH" sz="2400" b="1" dirty="0"/>
              <a:t>การงานอาชีพ ชั้นประถมศึกษาปีที่ ๒</a:t>
            </a:r>
            <a:endParaRPr lang="en-US" sz="2400" b="1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2C4A002-E94E-42F6-A706-6880C32090E3}"/>
              </a:ext>
            </a:extLst>
          </p:cNvPr>
          <p:cNvGrpSpPr/>
          <p:nvPr/>
        </p:nvGrpSpPr>
        <p:grpSpPr>
          <a:xfrm>
            <a:off x="356843" y="90078"/>
            <a:ext cx="3399276" cy="994560"/>
            <a:chOff x="1537943" y="161335"/>
            <a:chExt cx="3399276" cy="994560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41F8B40B-ABF0-4C72-8887-C9A0244A57F1}"/>
                </a:ext>
              </a:extLst>
            </p:cNvPr>
            <p:cNvSpPr/>
            <p:nvPr/>
          </p:nvSpPr>
          <p:spPr>
            <a:xfrm rot="16200000">
              <a:off x="1662144" y="37138"/>
              <a:ext cx="429491" cy="677886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11BE883-7C5E-41CC-823F-548B95049F10}"/>
                </a:ext>
              </a:extLst>
            </p:cNvPr>
            <p:cNvSpPr/>
            <p:nvPr/>
          </p:nvSpPr>
          <p:spPr>
            <a:xfrm flipH="1">
              <a:off x="1537943" y="376082"/>
              <a:ext cx="3281708" cy="779813"/>
            </a:xfrm>
            <a:custGeom>
              <a:avLst/>
              <a:gdLst>
                <a:gd name="connsiteX0" fmla="*/ 0 w 4654135"/>
                <a:gd name="connsiteY0" fmla="*/ 0 h 794876"/>
                <a:gd name="connsiteX1" fmla="*/ 4086100 w 4654135"/>
                <a:gd name="connsiteY1" fmla="*/ 0 h 794876"/>
                <a:gd name="connsiteX2" fmla="*/ 4419090 w 4654135"/>
                <a:gd name="connsiteY2" fmla="*/ 0 h 794876"/>
                <a:gd name="connsiteX3" fmla="*/ 4654135 w 4654135"/>
                <a:gd name="connsiteY3" fmla="*/ 0 h 794876"/>
                <a:gd name="connsiteX4" fmla="*/ 4654135 w 4654135"/>
                <a:gd name="connsiteY4" fmla="*/ 397438 h 794876"/>
                <a:gd name="connsiteX5" fmla="*/ 4654135 w 4654135"/>
                <a:gd name="connsiteY5" fmla="*/ 794876 h 794876"/>
                <a:gd name="connsiteX6" fmla="*/ 4419090 w 4654135"/>
                <a:gd name="connsiteY6" fmla="*/ 794876 h 794876"/>
                <a:gd name="connsiteX7" fmla="*/ 4086100 w 4654135"/>
                <a:gd name="connsiteY7" fmla="*/ 794876 h 794876"/>
                <a:gd name="connsiteX8" fmla="*/ 0 w 4654135"/>
                <a:gd name="connsiteY8" fmla="*/ 794876 h 794876"/>
                <a:gd name="connsiteX9" fmla="*/ 235045 w 4654135"/>
                <a:gd name="connsiteY9" fmla="*/ 397438 h 79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54135" h="794876">
                  <a:moveTo>
                    <a:pt x="0" y="0"/>
                  </a:moveTo>
                  <a:lnTo>
                    <a:pt x="4086100" y="0"/>
                  </a:lnTo>
                  <a:lnTo>
                    <a:pt x="4419090" y="0"/>
                  </a:lnTo>
                  <a:lnTo>
                    <a:pt x="4654135" y="0"/>
                  </a:lnTo>
                  <a:lnTo>
                    <a:pt x="4654135" y="397438"/>
                  </a:lnTo>
                  <a:lnTo>
                    <a:pt x="4654135" y="794876"/>
                  </a:lnTo>
                  <a:lnTo>
                    <a:pt x="4419090" y="794876"/>
                  </a:lnTo>
                  <a:lnTo>
                    <a:pt x="4086100" y="794876"/>
                  </a:lnTo>
                  <a:lnTo>
                    <a:pt x="0" y="794876"/>
                  </a:lnTo>
                  <a:lnTo>
                    <a:pt x="235045" y="3974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A75EB5-EDCC-4A7D-92D3-ACEBCF8B23A1}"/>
                </a:ext>
              </a:extLst>
            </p:cNvPr>
            <p:cNvSpPr txBox="1"/>
            <p:nvPr/>
          </p:nvSpPr>
          <p:spPr>
            <a:xfrm>
              <a:off x="1876889" y="386454"/>
              <a:ext cx="30603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/>
                <a:t>การล้างแก้วน้ำ</a:t>
              </a:r>
              <a:endParaRPr lang="en-US" sz="4400" b="1" dirty="0"/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16B83FD-7A6A-4D7F-8D05-5ECCC2B71BAD}"/>
              </a:ext>
            </a:extLst>
          </p:cNvPr>
          <p:cNvSpPr/>
          <p:nvPr/>
        </p:nvSpPr>
        <p:spPr>
          <a:xfrm>
            <a:off x="3439395" y="1298174"/>
            <a:ext cx="6694268" cy="1188720"/>
          </a:xfrm>
          <a:prstGeom prst="roundRect">
            <a:avLst/>
          </a:prstGeom>
          <a:solidFill>
            <a:srgbClr val="FF99FF"/>
          </a:solidFill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82880" bIns="91440" rtlCol="0" anchor="ctr"/>
          <a:lstStyle/>
          <a:p>
            <a:pPr marL="685800">
              <a:lnSpc>
                <a:spcPct val="80000"/>
              </a:lnSpc>
            </a:pPr>
            <a:r>
              <a:rPr lang="th-TH" sz="3200" b="1" dirty="0"/>
              <a:t>ล้างแก้วในน้ำสะอาด ๒-๓ ครั้ง จนหมดฟองและไม่ลื่น</a:t>
            </a:r>
            <a:endParaRPr lang="en-US" sz="3200" b="1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4325C33-60DD-49D7-95CD-B743FCF5E0E6}"/>
              </a:ext>
            </a:extLst>
          </p:cNvPr>
          <p:cNvSpPr/>
          <p:nvPr/>
        </p:nvSpPr>
        <p:spPr>
          <a:xfrm>
            <a:off x="3439395" y="3192868"/>
            <a:ext cx="6694268" cy="1188720"/>
          </a:xfrm>
          <a:prstGeom prst="roundRect">
            <a:avLst/>
          </a:prstGeom>
          <a:solidFill>
            <a:srgbClr val="00B0F0"/>
          </a:solidFill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82880" bIns="91440" rtlCol="0" anchor="ctr"/>
          <a:lstStyle/>
          <a:p>
            <a:pPr indent="685800">
              <a:lnSpc>
                <a:spcPct val="80000"/>
              </a:lnSpc>
            </a:pPr>
            <a:r>
              <a:rPr lang="th-TH" sz="3200" b="1" dirty="0"/>
              <a:t>คว่ำแก้วในที่คว่ำแก้ว หรือนำไปผึ่งจนแห้ง</a:t>
            </a:r>
            <a:endParaRPr lang="en-US" sz="3200" b="1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76CB740-BADD-4A57-A19C-156EC089445F}"/>
              </a:ext>
            </a:extLst>
          </p:cNvPr>
          <p:cNvSpPr/>
          <p:nvPr/>
        </p:nvSpPr>
        <p:spPr>
          <a:xfrm>
            <a:off x="3439395" y="5087561"/>
            <a:ext cx="6694268" cy="11887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82880" bIns="91440" rtlCol="0" anchor="ctr"/>
          <a:lstStyle/>
          <a:p>
            <a:pPr marL="685800">
              <a:lnSpc>
                <a:spcPct val="80000"/>
              </a:lnSpc>
            </a:pPr>
            <a:r>
              <a:rPr lang="th-TH" sz="3200" b="1" dirty="0"/>
              <a:t>เก็บแก้วที่แห้งแล้วไว้ในตู้ หรือตะกร้าโปร่ง แล้วใช้ผ้าขาวสะอาดคลุมไว้</a:t>
            </a:r>
            <a:endParaRPr lang="en-US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AAB50E-9AFB-4B8E-A1F2-A410E17FC7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40" y="1298174"/>
            <a:ext cx="1645920" cy="1645920"/>
          </a:xfrm>
          <a:prstGeom prst="ellipse">
            <a:avLst/>
          </a:prstGeom>
          <a:ln w="38100">
            <a:solidFill>
              <a:srgbClr val="FF3399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2B510A-2EA4-4B34-8C01-F6F85F4E4E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40" y="3192867"/>
            <a:ext cx="1645920" cy="1645920"/>
          </a:xfrm>
          <a:prstGeom prst="ellipse">
            <a:avLst/>
          </a:prstGeom>
          <a:ln w="38100">
            <a:solidFill>
              <a:srgbClr val="0070C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3005E3-717B-4115-B362-3C3779103C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40" y="5087561"/>
            <a:ext cx="1645920" cy="1645920"/>
          </a:xfrm>
          <a:prstGeom prst="ellipse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CEF97E-56FB-4A14-AC12-100BAC0292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25" y="1424642"/>
            <a:ext cx="852929" cy="10797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112B3F-C47E-40B5-BE8E-9D57A3EA5B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30" y="3252308"/>
            <a:ext cx="862148" cy="10972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9644F5-0DF1-4EB0-AB1F-261E32B5DB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915" y="5213448"/>
            <a:ext cx="857539" cy="1085608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875A1DB9-D2CB-4164-911E-309F37976D9E}"/>
              </a:ext>
            </a:extLst>
          </p:cNvPr>
          <p:cNvSpPr/>
          <p:nvPr/>
        </p:nvSpPr>
        <p:spPr>
          <a:xfrm flipH="1">
            <a:off x="10963342" y="4968572"/>
            <a:ext cx="633465" cy="902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6A097F8-AC98-4CB7-B401-C3BDE697B14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7308" y="4552951"/>
            <a:ext cx="1963309" cy="187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E460A8-AE6B-46F0-8604-DBE6EF270E38}"/>
              </a:ext>
            </a:extLst>
          </p:cNvPr>
          <p:cNvSpPr/>
          <p:nvPr/>
        </p:nvSpPr>
        <p:spPr>
          <a:xfrm>
            <a:off x="5300147" y="3203783"/>
            <a:ext cx="6583680" cy="10058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>
              <a:lnSpc>
                <a:spcPct val="80000"/>
              </a:lnSpc>
            </a:pPr>
            <a:r>
              <a:rPr lang="th-TH" sz="3200" b="1" dirty="0">
                <a:solidFill>
                  <a:schemeClr val="tx1"/>
                </a:solidFill>
              </a:rPr>
              <a:t>ประโยชน์ของการทำงานบ้านเพื่อช่วยเหลือ</a:t>
            </a:r>
          </a:p>
          <a:p>
            <a:pPr>
              <a:lnSpc>
                <a:spcPct val="80000"/>
              </a:lnSpc>
            </a:pPr>
            <a:r>
              <a:rPr lang="th-TH" sz="3200" b="1" dirty="0">
                <a:solidFill>
                  <a:schemeClr val="tx1"/>
                </a:solidFill>
              </a:rPr>
              <a:t>ตนเองและครอบครัว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F1AD671-2D54-454C-9F1A-2059B4C23BD7}"/>
              </a:ext>
            </a:extLst>
          </p:cNvPr>
          <p:cNvSpPr/>
          <p:nvPr/>
        </p:nvSpPr>
        <p:spPr>
          <a:xfrm>
            <a:off x="5300147" y="4488017"/>
            <a:ext cx="6583680" cy="7315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th-TH" sz="3200" b="1" dirty="0">
                <a:solidFill>
                  <a:schemeClr val="tx1"/>
                </a:solidFill>
              </a:rPr>
              <a:t>การกวาดบ้าน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918FBF7-31B0-4A69-84AF-1DFB9DE70B63}"/>
              </a:ext>
            </a:extLst>
          </p:cNvPr>
          <p:cNvSpPr/>
          <p:nvPr/>
        </p:nvSpPr>
        <p:spPr>
          <a:xfrm>
            <a:off x="5300147" y="5497930"/>
            <a:ext cx="6583680" cy="7315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th-TH" sz="3200" b="1" dirty="0">
                <a:solidFill>
                  <a:schemeClr val="tx1"/>
                </a:solidFill>
              </a:rPr>
              <a:t> การล้างอุปกรณ์เครื่องใช้ในการรับประทานอาหาร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FC466BC-ABE0-4E12-B376-50BB90D9D6FE}"/>
              </a:ext>
            </a:extLst>
          </p:cNvPr>
          <p:cNvSpPr/>
          <p:nvPr/>
        </p:nvSpPr>
        <p:spPr>
          <a:xfrm>
            <a:off x="5300147" y="2193869"/>
            <a:ext cx="6583680" cy="7315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th-TH" sz="3200" b="1" dirty="0">
                <a:solidFill>
                  <a:schemeClr val="tx1"/>
                </a:solidFill>
              </a:rPr>
              <a:t>บทบาทและหน้าที่ของสมาชิกในบ้าน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5740CF-F14C-4092-B843-4784C5102AA1}"/>
              </a:ext>
            </a:extLst>
          </p:cNvPr>
          <p:cNvSpPr txBox="1"/>
          <p:nvPr/>
        </p:nvSpPr>
        <p:spPr>
          <a:xfrm>
            <a:off x="1" y="-2"/>
            <a:ext cx="12192000" cy="12801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FBC196"/>
              </a:gs>
            </a:gsLst>
            <a:lin ang="0" scaled="0"/>
          </a:gradFill>
        </p:spPr>
        <p:txBody>
          <a:bodyPr wrap="none" rIns="274320" bIns="548640" rtlCol="0">
            <a:noAutofit/>
          </a:bodyPr>
          <a:lstStyle/>
          <a:p>
            <a:pPr algn="r"/>
            <a:r>
              <a:rPr lang="th-TH" sz="9600" b="1" dirty="0"/>
              <a:t>งานบ้าน</a:t>
            </a:r>
            <a:endParaRPr lang="en-US" sz="9600" b="1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85BFCA6-8B6D-4ED6-BE4F-8F312B3DDC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57" y="1987160"/>
            <a:ext cx="4472312" cy="4444926"/>
          </a:xfrm>
          <a:prstGeom prst="ellipse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C9FEF165-C178-4803-904B-07BBCF6336B6}"/>
              </a:ext>
            </a:extLst>
          </p:cNvPr>
          <p:cNvSpPr/>
          <p:nvPr/>
        </p:nvSpPr>
        <p:spPr>
          <a:xfrm>
            <a:off x="167802" y="1876212"/>
            <a:ext cx="4666822" cy="4666822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E4709F6-9D09-4D3F-8E5A-020F4B0B0C4A}"/>
              </a:ext>
            </a:extLst>
          </p:cNvPr>
          <p:cNvCxnSpPr>
            <a:cxnSpLocks/>
          </p:cNvCxnSpPr>
          <p:nvPr/>
        </p:nvCxnSpPr>
        <p:spPr>
          <a:xfrm flipH="1">
            <a:off x="4192947" y="2559618"/>
            <a:ext cx="1115516" cy="23"/>
          </a:xfrm>
          <a:prstGeom prst="straightConnector1">
            <a:avLst/>
          </a:prstGeom>
          <a:ln w="44450">
            <a:solidFill>
              <a:srgbClr val="00B05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4F436FD-9F43-4356-94AF-75FDFD9E4C11}"/>
              </a:ext>
            </a:extLst>
          </p:cNvPr>
          <p:cNvSpPr txBox="1"/>
          <p:nvPr/>
        </p:nvSpPr>
        <p:spPr>
          <a:xfrm>
            <a:off x="2501214" y="6424943"/>
            <a:ext cx="9690785" cy="461665"/>
          </a:xfrm>
          <a:prstGeom prst="rect">
            <a:avLst/>
          </a:prstGeom>
          <a:gradFill>
            <a:gsLst>
              <a:gs pos="4000">
                <a:schemeClr val="bg1">
                  <a:alpha val="0"/>
                </a:schemeClr>
              </a:gs>
              <a:gs pos="72000">
                <a:srgbClr val="FF9933"/>
              </a:gs>
            </a:gsLst>
            <a:lin ang="0" scaled="0"/>
          </a:gradFill>
        </p:spPr>
        <p:txBody>
          <a:bodyPr wrap="square" rIns="274320" rtlCol="0">
            <a:spAutoFit/>
          </a:bodyPr>
          <a:lstStyle/>
          <a:p>
            <a:pPr algn="r"/>
            <a:r>
              <a:rPr lang="th-TH" sz="2400" b="1" dirty="0"/>
              <a:t>การงานอาชีพ ชั้นประถมศึกษาปีที่ ๒</a:t>
            </a:r>
            <a:endParaRPr lang="en-US" sz="2400" b="1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2B9385E-CE61-42F8-BF01-E929DBF75663}"/>
              </a:ext>
            </a:extLst>
          </p:cNvPr>
          <p:cNvSpPr/>
          <p:nvPr/>
        </p:nvSpPr>
        <p:spPr>
          <a:xfrm>
            <a:off x="393375" y="496937"/>
            <a:ext cx="4215677" cy="803564"/>
          </a:xfrm>
          <a:prstGeom prst="roundRect">
            <a:avLst>
              <a:gd name="adj" fmla="val 50000"/>
            </a:avLst>
          </a:prstGeom>
          <a:solidFill>
            <a:srgbClr val="FF3399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th-TH" sz="4400" b="1" dirty="0">
                <a:solidFill>
                  <a:schemeClr val="tx1"/>
                </a:solidFill>
              </a:rPr>
              <a:t>หน่วยการเรียนรู้ที่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FDD2AC6-15E7-408D-9D9A-E429556744B1}"/>
              </a:ext>
            </a:extLst>
          </p:cNvPr>
          <p:cNvSpPr/>
          <p:nvPr/>
        </p:nvSpPr>
        <p:spPr>
          <a:xfrm>
            <a:off x="3773094" y="167199"/>
            <a:ext cx="1463040" cy="146304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433ED1-43CC-4037-917D-9CBB47584EB3}"/>
              </a:ext>
            </a:extLst>
          </p:cNvPr>
          <p:cNvSpPr txBox="1"/>
          <p:nvPr/>
        </p:nvSpPr>
        <p:spPr>
          <a:xfrm>
            <a:off x="3867446" y="132820"/>
            <a:ext cx="1303562" cy="1036498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th-TH" sz="20000" b="1" dirty="0">
                <a:ln w="28575">
                  <a:noFill/>
                </a:ln>
                <a:solidFill>
                  <a:srgbClr val="002060"/>
                </a:solidFill>
                <a:effectLst/>
              </a:rPr>
              <a:t>๑</a:t>
            </a:r>
            <a:endParaRPr lang="en-US" sz="20000" b="1" dirty="0">
              <a:ln w="28575">
                <a:noFill/>
              </a:ln>
              <a:solidFill>
                <a:srgbClr val="002060"/>
              </a:solidFill>
              <a:effectLst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389C3F4-1F14-4874-B97C-4F03D156A41B}"/>
              </a:ext>
            </a:extLst>
          </p:cNvPr>
          <p:cNvCxnSpPr>
            <a:cxnSpLocks/>
          </p:cNvCxnSpPr>
          <p:nvPr/>
        </p:nvCxnSpPr>
        <p:spPr>
          <a:xfrm flipH="1">
            <a:off x="4833389" y="3706703"/>
            <a:ext cx="475074" cy="0"/>
          </a:xfrm>
          <a:prstGeom prst="straightConnector1">
            <a:avLst/>
          </a:prstGeom>
          <a:ln w="44450">
            <a:solidFill>
              <a:srgbClr val="FF3399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5B89F4A-C1DC-4D8C-8711-0EA8B1502298}"/>
              </a:ext>
            </a:extLst>
          </p:cNvPr>
          <p:cNvCxnSpPr>
            <a:cxnSpLocks/>
          </p:cNvCxnSpPr>
          <p:nvPr/>
        </p:nvCxnSpPr>
        <p:spPr>
          <a:xfrm flipH="1">
            <a:off x="4750705" y="4853777"/>
            <a:ext cx="557758" cy="0"/>
          </a:xfrm>
          <a:prstGeom prst="straightConnector1">
            <a:avLst/>
          </a:prstGeom>
          <a:ln w="44450">
            <a:solidFill>
              <a:srgbClr val="00206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4CCD56E-3A20-42BF-9D31-7DD19C89DE9A}"/>
              </a:ext>
            </a:extLst>
          </p:cNvPr>
          <p:cNvCxnSpPr>
            <a:cxnSpLocks/>
          </p:cNvCxnSpPr>
          <p:nvPr/>
        </p:nvCxnSpPr>
        <p:spPr>
          <a:xfrm flipH="1">
            <a:off x="4186279" y="5863690"/>
            <a:ext cx="1122184" cy="0"/>
          </a:xfrm>
          <a:prstGeom prst="straightConnector1">
            <a:avLst/>
          </a:prstGeom>
          <a:ln w="44450">
            <a:solidFill>
              <a:schemeClr val="accent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333778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2C4A002-E94E-42F6-A706-6880C32090E3}"/>
              </a:ext>
            </a:extLst>
          </p:cNvPr>
          <p:cNvGrpSpPr/>
          <p:nvPr/>
        </p:nvGrpSpPr>
        <p:grpSpPr>
          <a:xfrm>
            <a:off x="1537944" y="252016"/>
            <a:ext cx="7261256" cy="1599341"/>
            <a:chOff x="1537944" y="161335"/>
            <a:chExt cx="5206905" cy="1599341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41F8B40B-ABF0-4C72-8887-C9A0244A57F1}"/>
                </a:ext>
              </a:extLst>
            </p:cNvPr>
            <p:cNvSpPr/>
            <p:nvPr/>
          </p:nvSpPr>
          <p:spPr>
            <a:xfrm rot="16200000">
              <a:off x="1662144" y="37138"/>
              <a:ext cx="429491" cy="677886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11BE883-7C5E-41CC-823F-548B95049F10}"/>
                </a:ext>
              </a:extLst>
            </p:cNvPr>
            <p:cNvSpPr/>
            <p:nvPr/>
          </p:nvSpPr>
          <p:spPr>
            <a:xfrm flipH="1">
              <a:off x="1537944" y="376082"/>
              <a:ext cx="5206905" cy="1372351"/>
            </a:xfrm>
            <a:custGeom>
              <a:avLst/>
              <a:gdLst>
                <a:gd name="connsiteX0" fmla="*/ 0 w 4654135"/>
                <a:gd name="connsiteY0" fmla="*/ 0 h 794876"/>
                <a:gd name="connsiteX1" fmla="*/ 4086100 w 4654135"/>
                <a:gd name="connsiteY1" fmla="*/ 0 h 794876"/>
                <a:gd name="connsiteX2" fmla="*/ 4419090 w 4654135"/>
                <a:gd name="connsiteY2" fmla="*/ 0 h 794876"/>
                <a:gd name="connsiteX3" fmla="*/ 4654135 w 4654135"/>
                <a:gd name="connsiteY3" fmla="*/ 0 h 794876"/>
                <a:gd name="connsiteX4" fmla="*/ 4654135 w 4654135"/>
                <a:gd name="connsiteY4" fmla="*/ 397438 h 794876"/>
                <a:gd name="connsiteX5" fmla="*/ 4654135 w 4654135"/>
                <a:gd name="connsiteY5" fmla="*/ 794876 h 794876"/>
                <a:gd name="connsiteX6" fmla="*/ 4419090 w 4654135"/>
                <a:gd name="connsiteY6" fmla="*/ 794876 h 794876"/>
                <a:gd name="connsiteX7" fmla="*/ 4086100 w 4654135"/>
                <a:gd name="connsiteY7" fmla="*/ 794876 h 794876"/>
                <a:gd name="connsiteX8" fmla="*/ 0 w 4654135"/>
                <a:gd name="connsiteY8" fmla="*/ 794876 h 794876"/>
                <a:gd name="connsiteX9" fmla="*/ 235045 w 4654135"/>
                <a:gd name="connsiteY9" fmla="*/ 397438 h 79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54135" h="794876">
                  <a:moveTo>
                    <a:pt x="0" y="0"/>
                  </a:moveTo>
                  <a:lnTo>
                    <a:pt x="4086100" y="0"/>
                  </a:lnTo>
                  <a:lnTo>
                    <a:pt x="4419090" y="0"/>
                  </a:lnTo>
                  <a:lnTo>
                    <a:pt x="4654135" y="0"/>
                  </a:lnTo>
                  <a:lnTo>
                    <a:pt x="4654135" y="397438"/>
                  </a:lnTo>
                  <a:lnTo>
                    <a:pt x="4654135" y="794876"/>
                  </a:lnTo>
                  <a:lnTo>
                    <a:pt x="4419090" y="794876"/>
                  </a:lnTo>
                  <a:lnTo>
                    <a:pt x="4086100" y="794876"/>
                  </a:lnTo>
                  <a:lnTo>
                    <a:pt x="0" y="794876"/>
                  </a:lnTo>
                  <a:lnTo>
                    <a:pt x="235045" y="39743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A75EB5-EDCC-4A7D-92D3-ACEBCF8B23A1}"/>
                </a:ext>
              </a:extLst>
            </p:cNvPr>
            <p:cNvSpPr txBox="1"/>
            <p:nvPr/>
          </p:nvSpPr>
          <p:spPr>
            <a:xfrm>
              <a:off x="1537944" y="386454"/>
              <a:ext cx="4853097" cy="1374222"/>
            </a:xfrm>
            <a:prstGeom prst="rect">
              <a:avLst/>
            </a:prstGeom>
            <a:noFill/>
          </p:spPr>
          <p:txBody>
            <a:bodyPr wrap="square" tIns="91440" rtlCol="0">
              <a:spAutoFit/>
            </a:bodyPr>
            <a:lstStyle/>
            <a:p>
              <a:pPr marL="171450">
                <a:lnSpc>
                  <a:spcPct val="90000"/>
                </a:lnSpc>
              </a:pPr>
              <a:r>
                <a:rPr lang="th-TH" sz="4400" b="1" dirty="0"/>
                <a:t>ประโยชน์ของการล้างอุปกรณ์เครื่องใช้</a:t>
              </a:r>
              <a:br>
                <a:rPr lang="th-TH" sz="4400" b="1" dirty="0"/>
              </a:br>
              <a:r>
                <a:rPr lang="th-TH" sz="4400" b="1" dirty="0"/>
                <a:t>ในการรับประทานอาหารอย่างถูกวิธี</a:t>
              </a:r>
              <a:endParaRPr lang="en-US" sz="4400" b="1" dirty="0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793D0EE1-DA81-483F-BB11-E1863EAEA4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0" y="109398"/>
            <a:ext cx="1146459" cy="1144220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3211D68-C996-49EB-826F-E50CA276954C}"/>
              </a:ext>
            </a:extLst>
          </p:cNvPr>
          <p:cNvSpPr/>
          <p:nvPr/>
        </p:nvSpPr>
        <p:spPr>
          <a:xfrm>
            <a:off x="4376553" y="3550342"/>
            <a:ext cx="6601193" cy="11887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91440" rtlCol="0" anchor="ctr"/>
          <a:lstStyle/>
          <a:p>
            <a:pPr marL="279400">
              <a:lnSpc>
                <a:spcPct val="80000"/>
              </a:lnSpc>
            </a:pPr>
            <a:r>
              <a:rPr lang="th-TH" sz="3200" b="1" dirty="0"/>
              <a:t>ประหยัดค่าใช้จ่ายในการซื้อวัสดุ อุปกรณ์ที่ใช้</a:t>
            </a:r>
            <a:br>
              <a:rPr lang="th-TH" sz="3200" b="1" dirty="0"/>
            </a:br>
            <a:r>
              <a:rPr lang="th-TH" sz="3200" b="1" dirty="0"/>
              <a:t>ในการล้างทำความสะอาด</a:t>
            </a:r>
            <a:endParaRPr lang="en-US" sz="3200" b="1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785CB20-BFF3-4513-A024-8EFC7738F74B}"/>
              </a:ext>
            </a:extLst>
          </p:cNvPr>
          <p:cNvSpPr/>
          <p:nvPr/>
        </p:nvSpPr>
        <p:spPr>
          <a:xfrm>
            <a:off x="4376551" y="4982871"/>
            <a:ext cx="6601193" cy="11887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91440" rtlCol="0" anchor="ctr"/>
          <a:lstStyle/>
          <a:p>
            <a:pPr marL="279400">
              <a:lnSpc>
                <a:spcPct val="80000"/>
              </a:lnSpc>
            </a:pPr>
            <a:r>
              <a:rPr lang="th-TH" sz="3200" b="1" dirty="0"/>
              <a:t>อุปกรณ์เครื่องใช้ในการรับประทานอาหาร</a:t>
            </a:r>
            <a:br>
              <a:rPr lang="th-TH" sz="3200" b="1" dirty="0"/>
            </a:br>
            <a:r>
              <a:rPr lang="th-TH" sz="3200" b="1" dirty="0"/>
              <a:t>ใช้งานได้นานไม่ชำรุด ไม่แตกหักเสียหาย</a:t>
            </a:r>
            <a:endParaRPr lang="en-US" sz="3200" b="1" dirty="0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B6361E04-0ED2-4548-81D6-8EBE9F05EA50}"/>
              </a:ext>
            </a:extLst>
          </p:cNvPr>
          <p:cNvSpPr/>
          <p:nvPr/>
        </p:nvSpPr>
        <p:spPr>
          <a:xfrm>
            <a:off x="4376553" y="2048282"/>
            <a:ext cx="6601193" cy="11887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91440" rtlCol="0" anchor="ctr"/>
          <a:lstStyle/>
          <a:p>
            <a:pPr marL="279400">
              <a:lnSpc>
                <a:spcPct val="80000"/>
              </a:lnSpc>
            </a:pPr>
            <a:r>
              <a:rPr lang="th-TH" sz="3200" b="1" dirty="0"/>
              <a:t>อุปกรณ์เครื่องใช้ในการรับประทานอาหารสะอาดปราศจากเชื้อโรค ทำให้ปลอดภัยเมื่อนำมาใช้งาน</a:t>
            </a:r>
            <a:endParaRPr lang="en-US" sz="3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3DD5FF-954D-4F0D-A507-2AC2085E05A1}"/>
              </a:ext>
            </a:extLst>
          </p:cNvPr>
          <p:cNvSpPr txBox="1"/>
          <p:nvPr/>
        </p:nvSpPr>
        <p:spPr>
          <a:xfrm>
            <a:off x="2501214" y="6390283"/>
            <a:ext cx="9690785" cy="461665"/>
          </a:xfrm>
          <a:prstGeom prst="rect">
            <a:avLst/>
          </a:prstGeom>
          <a:gradFill>
            <a:gsLst>
              <a:gs pos="4000">
                <a:schemeClr val="bg1">
                  <a:alpha val="0"/>
                </a:schemeClr>
              </a:gs>
              <a:gs pos="72000">
                <a:srgbClr val="FF9933"/>
              </a:gs>
            </a:gsLst>
            <a:lin ang="0" scaled="0"/>
          </a:gradFill>
        </p:spPr>
        <p:txBody>
          <a:bodyPr wrap="square" rIns="274320" rtlCol="0">
            <a:spAutoFit/>
          </a:bodyPr>
          <a:lstStyle/>
          <a:p>
            <a:pPr algn="r"/>
            <a:r>
              <a:rPr lang="th-TH" sz="2400" b="1" dirty="0"/>
              <a:t>การงานอาชีพ ชั้นประถมศึกษาปีที่ ๒</a:t>
            </a:r>
            <a:endParaRPr lang="en-US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B831D0-624C-406C-94DB-382F5AB575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5" b="11035"/>
          <a:stretch/>
        </p:blipFill>
        <p:spPr>
          <a:xfrm>
            <a:off x="2878529" y="1921466"/>
            <a:ext cx="1377815" cy="13778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442DEF-72DF-482A-984D-4F275D2850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8" b="10208"/>
          <a:stretch/>
        </p:blipFill>
        <p:spPr>
          <a:xfrm>
            <a:off x="2878529" y="3555999"/>
            <a:ext cx="1402202" cy="14022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E80AB9-6CEB-4591-909A-ABBDCE579F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4" b="10554"/>
          <a:stretch/>
        </p:blipFill>
        <p:spPr>
          <a:xfrm>
            <a:off x="2878529" y="5029616"/>
            <a:ext cx="1390008" cy="13900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CD77E8-1B69-45C2-9F28-7C5D54B2A8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134" y="4186665"/>
            <a:ext cx="2252080" cy="247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664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8" grpId="0" animBg="1"/>
      <p:bldP spid="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81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BBB3F20-CE75-4CF3-81A4-49D7711D27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47"/>
          <a:stretch/>
        </p:blipFill>
        <p:spPr>
          <a:xfrm>
            <a:off x="6057900" y="-10685"/>
            <a:ext cx="6134101" cy="526788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5F22D28-B804-4082-9A24-DA7322679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47"/>
          <a:stretch/>
        </p:blipFill>
        <p:spPr>
          <a:xfrm>
            <a:off x="0" y="-10685"/>
            <a:ext cx="6134101" cy="526788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DDB0E7C-C8EF-4100-B022-D836FD4276F1}"/>
              </a:ext>
            </a:extLst>
          </p:cNvPr>
          <p:cNvSpPr/>
          <p:nvPr/>
        </p:nvSpPr>
        <p:spPr>
          <a:xfrm>
            <a:off x="-2" y="1779228"/>
            <a:ext cx="12192002" cy="3477969"/>
          </a:xfrm>
          <a:prstGeom prst="rect">
            <a:avLst/>
          </a:prstGeom>
          <a:gradFill flip="none" rotWithShape="1">
            <a:gsLst>
              <a:gs pos="0">
                <a:srgbClr val="DE8161"/>
              </a:gs>
              <a:gs pos="100000">
                <a:srgbClr val="DE8161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60D6FC0D-84FC-4196-833F-FC219881DA44}"/>
              </a:ext>
            </a:extLst>
          </p:cNvPr>
          <p:cNvSpPr/>
          <p:nvPr/>
        </p:nvSpPr>
        <p:spPr>
          <a:xfrm rot="5400000">
            <a:off x="66357" y="-77042"/>
            <a:ext cx="2376510" cy="250922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2064E0-4406-4A64-A200-1D6F53BA7671}"/>
              </a:ext>
            </a:extLst>
          </p:cNvPr>
          <p:cNvSpPr/>
          <p:nvPr/>
        </p:nvSpPr>
        <p:spPr>
          <a:xfrm>
            <a:off x="3117954" y="187549"/>
            <a:ext cx="9074046" cy="139344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lIns="91440" tIns="45720" rIns="91440" bIns="45720">
            <a:noAutofit/>
          </a:bodyPr>
          <a:lstStyle/>
          <a:p>
            <a:r>
              <a:rPr lang="th-TH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แบบพัฒนาทักษะ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ในการทำข้อสอบปรนัยเพื่อประเมินผลตัวชี้วัด</a:t>
            </a:r>
            <a:endParaRPr lang="en-US" sz="4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CD68AE-1F38-41E4-B298-CE2A819100D7}"/>
              </a:ext>
            </a:extLst>
          </p:cNvPr>
          <p:cNvSpPr txBox="1"/>
          <p:nvPr/>
        </p:nvSpPr>
        <p:spPr>
          <a:xfrm>
            <a:off x="2509223" y="2036315"/>
            <a:ext cx="9682777" cy="1200329"/>
          </a:xfrm>
          <a:prstGeom prst="rect">
            <a:avLst/>
          </a:prstGeom>
          <a:gradFill>
            <a:gsLst>
              <a:gs pos="4000">
                <a:schemeClr val="bg1">
                  <a:alpha val="0"/>
                </a:schemeClr>
              </a:gs>
              <a:gs pos="72000">
                <a:schemeClr val="bg1"/>
              </a:gs>
            </a:gsLst>
            <a:lin ang="0" scaled="0"/>
          </a:gradFill>
        </p:spPr>
        <p:txBody>
          <a:bodyPr wrap="square" rIns="457200" rtlCol="0">
            <a:spAutoFit/>
          </a:bodyPr>
          <a:lstStyle/>
          <a:p>
            <a:pPr algn="r"/>
            <a:r>
              <a:rPr lang="th-TH" sz="4800" b="1" dirty="0"/>
              <a:t>รายวิชาพื้นฐาน</a:t>
            </a:r>
            <a:r>
              <a:rPr lang="th-TH" sz="7200" b="1" dirty="0"/>
              <a:t>การงานอาชีพ</a:t>
            </a:r>
            <a:endParaRPr lang="en-US" sz="7200" b="1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8AF3A7A-C05E-4948-8801-6146D9362372}"/>
              </a:ext>
            </a:extLst>
          </p:cNvPr>
          <p:cNvGrpSpPr/>
          <p:nvPr/>
        </p:nvGrpSpPr>
        <p:grpSpPr>
          <a:xfrm>
            <a:off x="6929281" y="3099757"/>
            <a:ext cx="4937366" cy="1184416"/>
            <a:chOff x="6934844" y="3654158"/>
            <a:chExt cx="4937366" cy="118441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EA1F75D-99CE-4670-9AF6-706C1A788AD2}"/>
                </a:ext>
              </a:extLst>
            </p:cNvPr>
            <p:cNvSpPr/>
            <p:nvPr/>
          </p:nvSpPr>
          <p:spPr>
            <a:xfrm flipH="1">
              <a:off x="6934844" y="3915244"/>
              <a:ext cx="4262808" cy="923330"/>
            </a:xfrm>
            <a:custGeom>
              <a:avLst/>
              <a:gdLst>
                <a:gd name="connsiteX0" fmla="*/ 4892842 w 4892842"/>
                <a:gd name="connsiteY0" fmla="*/ 0 h 923330"/>
                <a:gd name="connsiteX1" fmla="*/ 4431177 w 4892842"/>
                <a:gd name="connsiteY1" fmla="*/ 0 h 923330"/>
                <a:gd name="connsiteX2" fmla="*/ 4220930 w 4892842"/>
                <a:gd name="connsiteY2" fmla="*/ 0 h 923330"/>
                <a:gd name="connsiteX3" fmla="*/ 0 w 4892842"/>
                <a:gd name="connsiteY3" fmla="*/ 0 h 923330"/>
                <a:gd name="connsiteX4" fmla="*/ 461665 w 4892842"/>
                <a:gd name="connsiteY4" fmla="*/ 461665 h 923330"/>
                <a:gd name="connsiteX5" fmla="*/ 0 w 4892842"/>
                <a:gd name="connsiteY5" fmla="*/ 923330 h 923330"/>
                <a:gd name="connsiteX6" fmla="*/ 4220930 w 4892842"/>
                <a:gd name="connsiteY6" fmla="*/ 923330 h 923330"/>
                <a:gd name="connsiteX7" fmla="*/ 4431177 w 4892842"/>
                <a:gd name="connsiteY7" fmla="*/ 923330 h 923330"/>
                <a:gd name="connsiteX8" fmla="*/ 4892842 w 4892842"/>
                <a:gd name="connsiteY8" fmla="*/ 923330 h 923330"/>
                <a:gd name="connsiteX9" fmla="*/ 4892842 w 4892842"/>
                <a:gd name="connsiteY9" fmla="*/ 461665 h 92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92842" h="923330">
                  <a:moveTo>
                    <a:pt x="4892842" y="0"/>
                  </a:moveTo>
                  <a:lnTo>
                    <a:pt x="4431177" y="0"/>
                  </a:lnTo>
                  <a:lnTo>
                    <a:pt x="4220930" y="0"/>
                  </a:lnTo>
                  <a:lnTo>
                    <a:pt x="0" y="0"/>
                  </a:lnTo>
                  <a:lnTo>
                    <a:pt x="461665" y="461665"/>
                  </a:lnTo>
                  <a:lnTo>
                    <a:pt x="0" y="923330"/>
                  </a:lnTo>
                  <a:lnTo>
                    <a:pt x="4220930" y="923330"/>
                  </a:lnTo>
                  <a:lnTo>
                    <a:pt x="4431177" y="923330"/>
                  </a:lnTo>
                  <a:lnTo>
                    <a:pt x="4892842" y="923330"/>
                  </a:lnTo>
                  <a:lnTo>
                    <a:pt x="4892842" y="46166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schemeClr val="tx1"/>
                  </a:solidFill>
                </a:rPr>
                <a:t> </a:t>
              </a:r>
              <a:r>
                <a:rPr lang="th-TH" sz="4800" b="1" dirty="0">
                  <a:solidFill>
                    <a:schemeClr val="tx1"/>
                  </a:solidFill>
                </a:rPr>
                <a:t>ชั้นประถมศึกษาปีที่</a:t>
              </a:r>
              <a:endParaRPr lang="en-US" sz="48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4545CC-ECF1-42AE-A9F1-00292B3D9981}"/>
                </a:ext>
              </a:extLst>
            </p:cNvPr>
            <p:cNvSpPr txBox="1"/>
            <p:nvPr/>
          </p:nvSpPr>
          <p:spPr>
            <a:xfrm>
              <a:off x="10760429" y="3654158"/>
              <a:ext cx="1111781" cy="92333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th-TH" sz="173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๒</a:t>
              </a:r>
              <a:endParaRPr lang="en-US" sz="17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6A1DA18-EA43-4F77-B088-E76BA826DB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" t="-881" r="-2056" b="-4478"/>
          <a:stretch/>
        </p:blipFill>
        <p:spPr>
          <a:xfrm>
            <a:off x="143352" y="83343"/>
            <a:ext cx="2282482" cy="2282482"/>
          </a:xfrm>
          <a:prstGeom prst="ellipse">
            <a:avLst/>
          </a:prstGeom>
          <a:solidFill>
            <a:srgbClr val="FFFEFD"/>
          </a:solidFill>
          <a:ln w="38100">
            <a:noFill/>
          </a:ln>
          <a:effectLst/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B066EB-6877-4AA7-B4E6-D6F1EA1F9F73}"/>
              </a:ext>
            </a:extLst>
          </p:cNvPr>
          <p:cNvCxnSpPr>
            <a:cxnSpLocks/>
          </p:cNvCxnSpPr>
          <p:nvPr/>
        </p:nvCxnSpPr>
        <p:spPr>
          <a:xfrm flipH="1">
            <a:off x="10547686" y="1738859"/>
            <a:ext cx="1644314" cy="0"/>
          </a:xfrm>
          <a:prstGeom prst="line">
            <a:avLst/>
          </a:prstGeom>
          <a:ln w="127000">
            <a:solidFill>
              <a:srgbClr val="4C4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76723A4-5C76-478A-929C-D6556966694F}"/>
              </a:ext>
            </a:extLst>
          </p:cNvPr>
          <p:cNvCxnSpPr>
            <a:cxnSpLocks/>
          </p:cNvCxnSpPr>
          <p:nvPr/>
        </p:nvCxnSpPr>
        <p:spPr>
          <a:xfrm flipH="1">
            <a:off x="7345180" y="1738859"/>
            <a:ext cx="3247476" cy="0"/>
          </a:xfrm>
          <a:prstGeom prst="line">
            <a:avLst/>
          </a:prstGeom>
          <a:ln w="127000">
            <a:solidFill>
              <a:srgbClr val="706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687854D-E8B8-481D-9186-2B9F57382450}"/>
              </a:ext>
            </a:extLst>
          </p:cNvPr>
          <p:cNvCxnSpPr>
            <a:cxnSpLocks/>
          </p:cNvCxnSpPr>
          <p:nvPr/>
        </p:nvCxnSpPr>
        <p:spPr>
          <a:xfrm flipH="1">
            <a:off x="3132944" y="1738859"/>
            <a:ext cx="4341759" cy="0"/>
          </a:xfrm>
          <a:prstGeom prst="line">
            <a:avLst/>
          </a:prstGeom>
          <a:ln w="127000">
            <a:solidFill>
              <a:srgbClr val="DEB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D95861D7-FCA4-470D-B3F6-2E6F43886107}"/>
              </a:ext>
            </a:extLst>
          </p:cNvPr>
          <p:cNvSpPr/>
          <p:nvPr/>
        </p:nvSpPr>
        <p:spPr>
          <a:xfrm>
            <a:off x="2509223" y="5525879"/>
            <a:ext cx="9682777" cy="1063443"/>
          </a:xfrm>
          <a:prstGeom prst="rect">
            <a:avLst/>
          </a:prstGeom>
          <a:gradFill>
            <a:gsLst>
              <a:gs pos="4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</p:spPr>
        <p:txBody>
          <a:bodyPr wrap="none" lIns="91440" tIns="45720" rIns="457200" bIns="45720" anchor="ctr">
            <a:noAutofit/>
          </a:bodyPr>
          <a:lstStyle/>
          <a:p>
            <a:pPr algn="r"/>
            <a:r>
              <a:rPr lang="th-TH" sz="4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หน่วยการเรียนรู้ที่          งานบ้าน</a:t>
            </a:r>
            <a:endParaRPr lang="en-US" sz="4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9B88D5A8-7D65-497C-89E8-7C60CBE39B32}"/>
              </a:ext>
            </a:extLst>
          </p:cNvPr>
          <p:cNvSpPr/>
          <p:nvPr/>
        </p:nvSpPr>
        <p:spPr>
          <a:xfrm rot="16200000" flipV="1">
            <a:off x="-191677" y="2557502"/>
            <a:ext cx="2892577" cy="250922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0DEF5D7B-832C-4798-AFDD-7BAE1F45F038}"/>
              </a:ext>
            </a:extLst>
          </p:cNvPr>
          <p:cNvSpPr/>
          <p:nvPr/>
        </p:nvSpPr>
        <p:spPr>
          <a:xfrm rot="5400000">
            <a:off x="454813" y="4803590"/>
            <a:ext cx="1599597" cy="250922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>
              <a:lumMod val="50000"/>
            </a:scheme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44F4818-82C5-4EB9-81C6-B4FDE8CD01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704" y="5514284"/>
            <a:ext cx="1075038" cy="107503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8814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3A8B16D-9EF9-4FD9-A53A-5FB6E0E84092}"/>
              </a:ext>
            </a:extLst>
          </p:cNvPr>
          <p:cNvSpPr txBox="1"/>
          <p:nvPr/>
        </p:nvSpPr>
        <p:spPr>
          <a:xfrm>
            <a:off x="2848920" y="4059702"/>
            <a:ext cx="6329006" cy="929394"/>
          </a:xfrm>
          <a:prstGeom prst="rect">
            <a:avLst/>
          </a:prstGeom>
          <a:noFill/>
        </p:spPr>
        <p:txBody>
          <a:bodyPr wrap="none" lIns="274320" tIns="18288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th-TH" sz="3200" b="1" dirty="0"/>
              <a:t>การกวาดบ้าน การล้างอุปกรณ์เครื่องใช้</a:t>
            </a:r>
            <a:br>
              <a:rPr lang="th-TH" sz="3200" b="1" dirty="0"/>
            </a:br>
            <a:r>
              <a:rPr lang="th-TH" sz="3200" b="1" dirty="0"/>
              <a:t>ในการรับประทานอาหาร</a:t>
            </a:r>
            <a:endParaRPr lang="en-US" sz="3200" b="1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54B6EEB-9F75-4643-A582-2FC62B1827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4" t="30334" r="32014" b="41260"/>
          <a:stretch/>
        </p:blipFill>
        <p:spPr>
          <a:xfrm>
            <a:off x="2083631" y="4105422"/>
            <a:ext cx="548641" cy="548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AA66D78-F2C7-4D81-8756-2643162AE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4" t="30334" r="32014" b="41260"/>
          <a:stretch/>
        </p:blipFill>
        <p:spPr>
          <a:xfrm>
            <a:off x="2083631" y="4105422"/>
            <a:ext cx="548641" cy="54864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27000"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3B40CD-6660-409A-9C0F-E42918A7CAEB}"/>
              </a:ext>
            </a:extLst>
          </p:cNvPr>
          <p:cNvSpPr txBox="1"/>
          <p:nvPr/>
        </p:nvSpPr>
        <p:spPr>
          <a:xfrm>
            <a:off x="1798820" y="744348"/>
            <a:ext cx="7116372" cy="646331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0" scaled="0"/>
          </a:gradFill>
        </p:spPr>
        <p:txBody>
          <a:bodyPr wrap="none" lIns="274320" rtlCol="0">
            <a:spAutoFit/>
          </a:bodyPr>
          <a:lstStyle/>
          <a:p>
            <a:r>
              <a:rPr lang="th-TH" sz="3600" b="1" dirty="0"/>
              <a:t>ข้อใดเป็นงานบ้านเพื่อช่วยเหลือครอบครัวทั้งหมด</a:t>
            </a:r>
            <a:endParaRPr lang="en-US" sz="3600" b="1" dirty="0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F6DCCE29-8836-4743-8B99-CE7815BA7669}"/>
              </a:ext>
            </a:extLst>
          </p:cNvPr>
          <p:cNvSpPr/>
          <p:nvPr/>
        </p:nvSpPr>
        <p:spPr>
          <a:xfrm>
            <a:off x="558900" y="447578"/>
            <a:ext cx="892418" cy="892418"/>
          </a:xfrm>
          <a:prstGeom prst="wedgeEllipseCallout">
            <a:avLst>
              <a:gd name="adj1" fmla="val 78732"/>
              <a:gd name="adj2" fmla="val 20345"/>
            </a:avLst>
          </a:prstGeom>
          <a:solidFill>
            <a:schemeClr val="accent2"/>
          </a:solidFill>
          <a:ln w="57150" cap="sq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ED1E2B-7AFA-4EDB-8CD8-A53F36488008}"/>
              </a:ext>
            </a:extLst>
          </p:cNvPr>
          <p:cNvSpPr txBox="1"/>
          <p:nvPr/>
        </p:nvSpPr>
        <p:spPr>
          <a:xfrm>
            <a:off x="765860" y="507538"/>
            <a:ext cx="581891" cy="646331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th-TH" sz="6000" b="1" dirty="0"/>
              <a:t>๑.</a:t>
            </a:r>
            <a:endParaRPr lang="en-US" sz="6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B153DC-BE1F-4484-8E63-AF955A357935}"/>
              </a:ext>
            </a:extLst>
          </p:cNvPr>
          <p:cNvSpPr txBox="1"/>
          <p:nvPr/>
        </p:nvSpPr>
        <p:spPr>
          <a:xfrm>
            <a:off x="2848920" y="1895006"/>
            <a:ext cx="8094688" cy="640080"/>
          </a:xfrm>
          <a:prstGeom prst="rect">
            <a:avLst/>
          </a:prstGeom>
          <a:noFill/>
        </p:spPr>
        <p:txBody>
          <a:bodyPr wrap="none" lIns="274320" rtlCol="0" anchor="ctr">
            <a:noAutofit/>
          </a:bodyPr>
          <a:lstStyle/>
          <a:p>
            <a:r>
              <a:rPr lang="th-TH" sz="3200" b="1" dirty="0"/>
              <a:t>การจัดเก็บของเล่น การกวาดบ้าน</a:t>
            </a:r>
            <a:endParaRPr lang="en-US" sz="32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D0A94D-6F4A-4153-B76E-EEC9B1D7F7BB}"/>
              </a:ext>
            </a:extLst>
          </p:cNvPr>
          <p:cNvSpPr txBox="1"/>
          <p:nvPr/>
        </p:nvSpPr>
        <p:spPr>
          <a:xfrm>
            <a:off x="2848920" y="2988784"/>
            <a:ext cx="8094690" cy="640080"/>
          </a:xfrm>
          <a:prstGeom prst="rect">
            <a:avLst/>
          </a:prstGeom>
          <a:noFill/>
        </p:spPr>
        <p:txBody>
          <a:bodyPr wrap="none" lIns="274320" rtlCol="0" anchor="ctr">
            <a:noAutofit/>
          </a:bodyPr>
          <a:lstStyle/>
          <a:p>
            <a:r>
              <a:rPr lang="th-TH" sz="3200" b="1" dirty="0"/>
              <a:t>การจัดเก็บอุปกรณ์การเรียน การกวาดบ้าน</a:t>
            </a:r>
            <a:endParaRPr lang="en-US" sz="3200" b="1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F9B7D9F-88ED-468B-961C-FD00F6B9DB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3" t="29514" r="31293" b="40986"/>
          <a:stretch/>
        </p:blipFill>
        <p:spPr>
          <a:xfrm>
            <a:off x="2083631" y="1901257"/>
            <a:ext cx="548641" cy="548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7D1726D-792F-47B6-A0C2-680BB11D55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3" t="25963" r="31293" b="44537"/>
          <a:stretch/>
        </p:blipFill>
        <p:spPr>
          <a:xfrm>
            <a:off x="2083631" y="2988784"/>
            <a:ext cx="548641" cy="548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39A558A-9631-4997-963E-2EA095B9BE01}"/>
              </a:ext>
            </a:extLst>
          </p:cNvPr>
          <p:cNvGrpSpPr/>
          <p:nvPr/>
        </p:nvGrpSpPr>
        <p:grpSpPr>
          <a:xfrm>
            <a:off x="0" y="5711252"/>
            <a:ext cx="12192000" cy="1146748"/>
            <a:chOff x="0" y="5711252"/>
            <a:chExt cx="12192000" cy="114674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1826BA4-4BA4-4447-A32E-6E81C7CAA4D5}"/>
                </a:ext>
              </a:extLst>
            </p:cNvPr>
            <p:cNvSpPr txBox="1"/>
            <p:nvPr/>
          </p:nvSpPr>
          <p:spPr>
            <a:xfrm>
              <a:off x="0" y="5711252"/>
              <a:ext cx="12192000" cy="1146748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</p:spPr>
          <p:txBody>
            <a:bodyPr wrap="square" lIns="274320" rtlCol="0" anchor="ctr">
              <a:noAutofit/>
            </a:bodyPr>
            <a:lstStyle/>
            <a:p>
              <a:pPr marL="1379538" indent="-1379538"/>
              <a:r>
                <a:rPr lang="th-TH" sz="3000" b="1" dirty="0">
                  <a:solidFill>
                    <a:srgbClr val="FF0000"/>
                  </a:solidFill>
                </a:rPr>
                <a:t>เฉลย</a:t>
              </a:r>
              <a:r>
                <a:rPr lang="th-TH" sz="3000" b="1" dirty="0"/>
                <a:t> 	เหตุผล  การจัดเก็บ ของเล่น และการจัดเก็บอุปกรณ์การเรียน </a:t>
              </a:r>
              <a:br>
                <a:rPr lang="th-TH" sz="3000" b="1" dirty="0"/>
              </a:br>
              <a:r>
                <a:rPr lang="th-TH" sz="3000" b="1" dirty="0"/>
                <a:t>เป็นการทำงานในเรื่องส่วนตัวของนักเรียน ไม่ใช่การช่วยเหลือครอบครัว</a:t>
              </a:r>
              <a:endParaRPr lang="en-US" sz="3000" b="1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B3CDAEA-6214-401E-A20C-D194E16F67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51" t="24552" r="24113" b="33744"/>
            <a:stretch/>
          </p:blipFill>
          <p:spPr>
            <a:xfrm>
              <a:off x="994118" y="5815438"/>
              <a:ext cx="457200" cy="457200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B247031-7B4D-44C6-893D-17593A2D092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035" y="2529924"/>
            <a:ext cx="2479145" cy="318649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2C0EBD8-F1CD-4356-A67A-141D21909F2D}"/>
              </a:ext>
            </a:extLst>
          </p:cNvPr>
          <p:cNvSpPr txBox="1"/>
          <p:nvPr/>
        </p:nvSpPr>
        <p:spPr>
          <a:xfrm>
            <a:off x="2848920" y="4059702"/>
            <a:ext cx="6329006" cy="929394"/>
          </a:xfrm>
          <a:prstGeom prst="rect">
            <a:avLst/>
          </a:prstGeom>
          <a:solidFill>
            <a:srgbClr val="00B0F0"/>
          </a:solidFill>
        </p:spPr>
        <p:txBody>
          <a:bodyPr wrap="none" lIns="274320" tIns="18288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th-TH" sz="3200" b="1" dirty="0"/>
              <a:t>การกวาดบ้าน การล้างอุปกรณ์เครื่องใช้</a:t>
            </a:r>
            <a:br>
              <a:rPr lang="th-TH" sz="3200" b="1" dirty="0"/>
            </a:br>
            <a:r>
              <a:rPr lang="th-TH" sz="3200" b="1" dirty="0"/>
              <a:t>ในการรับประทานอาหาร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1606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 dir="vert"/>
      </p:transition>
    </mc:Choice>
    <mc:Fallback xmlns="">
      <p:transition spd="slow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F3D0A94D-6F4A-4153-B76E-EEC9B1D7F7BB}"/>
              </a:ext>
            </a:extLst>
          </p:cNvPr>
          <p:cNvSpPr txBox="1"/>
          <p:nvPr/>
        </p:nvSpPr>
        <p:spPr>
          <a:xfrm>
            <a:off x="2863121" y="2988784"/>
            <a:ext cx="5690329" cy="640080"/>
          </a:xfrm>
          <a:prstGeom prst="rect">
            <a:avLst/>
          </a:prstGeom>
          <a:noFill/>
        </p:spPr>
        <p:txBody>
          <a:bodyPr wrap="none" lIns="274320" rtlCol="0" anchor="ctr">
            <a:noAutofit/>
          </a:bodyPr>
          <a:lstStyle/>
          <a:p>
            <a:r>
              <a:rPr lang="th-TH" sz="3200" b="1" dirty="0"/>
              <a:t>กวาดจากมุมห้องไปกลางห้อง</a:t>
            </a:r>
            <a:endParaRPr lang="en-US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3DE067-B50B-4B69-B0AB-151016AC49E4}"/>
              </a:ext>
            </a:extLst>
          </p:cNvPr>
          <p:cNvSpPr txBox="1"/>
          <p:nvPr/>
        </p:nvSpPr>
        <p:spPr>
          <a:xfrm>
            <a:off x="2863120" y="4059702"/>
            <a:ext cx="5690330" cy="640080"/>
          </a:xfrm>
          <a:prstGeom prst="rect">
            <a:avLst/>
          </a:prstGeom>
          <a:noFill/>
        </p:spPr>
        <p:txBody>
          <a:bodyPr wrap="none" lIns="274320" rtlCol="0" anchor="ctr">
            <a:noAutofit/>
          </a:bodyPr>
          <a:lstStyle/>
          <a:p>
            <a:r>
              <a:rPr lang="th-TH" sz="3200" b="1" dirty="0"/>
              <a:t>กวาดจากหน้าห้องไปหลังห้อง</a:t>
            </a:r>
            <a:endParaRPr lang="en-US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A91AF3-DD01-456A-944C-B0A673B2AD5F}"/>
              </a:ext>
            </a:extLst>
          </p:cNvPr>
          <p:cNvSpPr txBox="1"/>
          <p:nvPr/>
        </p:nvSpPr>
        <p:spPr>
          <a:xfrm>
            <a:off x="2863120" y="2981610"/>
            <a:ext cx="5690330" cy="640080"/>
          </a:xfrm>
          <a:prstGeom prst="rect">
            <a:avLst/>
          </a:prstGeom>
          <a:solidFill>
            <a:srgbClr val="00B0F0"/>
          </a:solidFill>
        </p:spPr>
        <p:txBody>
          <a:bodyPr wrap="none" lIns="274320" rtlCol="0" anchor="ctr">
            <a:noAutofit/>
          </a:bodyPr>
          <a:lstStyle/>
          <a:p>
            <a:r>
              <a:rPr lang="th-TH" sz="3200" b="1" dirty="0"/>
              <a:t>กวาดจากมุมห้องไปกลางห้อง</a:t>
            </a:r>
            <a:endParaRPr lang="en-US" sz="3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B153DC-BE1F-4484-8E63-AF955A357935}"/>
              </a:ext>
            </a:extLst>
          </p:cNvPr>
          <p:cNvSpPr txBox="1"/>
          <p:nvPr/>
        </p:nvSpPr>
        <p:spPr>
          <a:xfrm>
            <a:off x="2863121" y="1895006"/>
            <a:ext cx="8094688" cy="640080"/>
          </a:xfrm>
          <a:prstGeom prst="rect">
            <a:avLst/>
          </a:prstGeom>
          <a:noFill/>
        </p:spPr>
        <p:txBody>
          <a:bodyPr wrap="none" lIns="274320" rtlCol="0" anchor="ctr">
            <a:noAutofit/>
          </a:bodyPr>
          <a:lstStyle/>
          <a:p>
            <a:r>
              <a:rPr lang="th-TH" sz="3200" b="1" dirty="0"/>
              <a:t>กวาดจากกลางห้องไปมุมห้อง</a:t>
            </a:r>
            <a:endParaRPr lang="en-US" sz="3200" b="1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54B6EEB-9F75-4643-A582-2FC62B1827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4" t="30334" r="32014" b="41260"/>
          <a:stretch/>
        </p:blipFill>
        <p:spPr>
          <a:xfrm>
            <a:off x="2083631" y="4105422"/>
            <a:ext cx="548641" cy="548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3B40CD-6660-409A-9C0F-E42918A7CAEB}"/>
              </a:ext>
            </a:extLst>
          </p:cNvPr>
          <p:cNvSpPr txBox="1"/>
          <p:nvPr/>
        </p:nvSpPr>
        <p:spPr>
          <a:xfrm>
            <a:off x="1798820" y="744348"/>
            <a:ext cx="5292154" cy="646331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0" scaled="0"/>
          </a:gradFill>
        </p:spPr>
        <p:txBody>
          <a:bodyPr wrap="none" lIns="274320" rtlCol="0">
            <a:spAutoFit/>
          </a:bodyPr>
          <a:lstStyle/>
          <a:p>
            <a:r>
              <a:rPr lang="th-TH" sz="3600" b="1" dirty="0"/>
              <a:t>การกวาดพื้นบ้าน ควรปฏิบัติอย่างไร</a:t>
            </a:r>
            <a:endParaRPr lang="en-US" sz="3600" b="1" dirty="0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F6DCCE29-8836-4743-8B99-CE7815BA7669}"/>
              </a:ext>
            </a:extLst>
          </p:cNvPr>
          <p:cNvSpPr/>
          <p:nvPr/>
        </p:nvSpPr>
        <p:spPr>
          <a:xfrm>
            <a:off x="558900" y="447578"/>
            <a:ext cx="892418" cy="892418"/>
          </a:xfrm>
          <a:prstGeom prst="wedgeEllipseCallout">
            <a:avLst>
              <a:gd name="adj1" fmla="val 78732"/>
              <a:gd name="adj2" fmla="val 20345"/>
            </a:avLst>
          </a:prstGeom>
          <a:solidFill>
            <a:schemeClr val="accent2"/>
          </a:solidFill>
          <a:ln w="57150" cap="sq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ED1E2B-7AFA-4EDB-8CD8-A53F36488008}"/>
              </a:ext>
            </a:extLst>
          </p:cNvPr>
          <p:cNvSpPr txBox="1"/>
          <p:nvPr/>
        </p:nvSpPr>
        <p:spPr>
          <a:xfrm>
            <a:off x="765860" y="507538"/>
            <a:ext cx="581891" cy="646331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th-TH" sz="6000" b="1" dirty="0"/>
              <a:t>๒.</a:t>
            </a:r>
            <a:endParaRPr lang="en-US" sz="6000" b="1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F9B7D9F-88ED-468B-961C-FD00F6B9DB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3" t="29514" r="31293" b="40986"/>
          <a:stretch/>
        </p:blipFill>
        <p:spPr>
          <a:xfrm>
            <a:off x="2083631" y="1901257"/>
            <a:ext cx="548641" cy="548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7D1726D-792F-47B6-A0C2-680BB11D55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3" t="25963" r="31293" b="44537"/>
          <a:stretch/>
        </p:blipFill>
        <p:spPr>
          <a:xfrm>
            <a:off x="2083631" y="3027330"/>
            <a:ext cx="548641" cy="548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EB3DB45-2D3B-4B73-A75D-DB0091F6C6AC}"/>
              </a:ext>
            </a:extLst>
          </p:cNvPr>
          <p:cNvGrpSpPr/>
          <p:nvPr/>
        </p:nvGrpSpPr>
        <p:grpSpPr>
          <a:xfrm>
            <a:off x="0" y="5521518"/>
            <a:ext cx="12192000" cy="1336482"/>
            <a:chOff x="0" y="5521518"/>
            <a:chExt cx="12192000" cy="133648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93BD9B-7C55-4BDF-BE07-E98A421DC6A7}"/>
                </a:ext>
              </a:extLst>
            </p:cNvPr>
            <p:cNvSpPr txBox="1"/>
            <p:nvPr/>
          </p:nvSpPr>
          <p:spPr>
            <a:xfrm>
              <a:off x="0" y="5711252"/>
              <a:ext cx="12192000" cy="1146748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</p:spPr>
          <p:txBody>
            <a:bodyPr wrap="square" lIns="274320" rtlCol="0" anchor="t">
              <a:noAutofit/>
            </a:bodyPr>
            <a:lstStyle/>
            <a:p>
              <a:pPr marL="1379538" indent="-1379538"/>
              <a:r>
                <a:rPr lang="th-TH" sz="3200" b="1" dirty="0">
                  <a:solidFill>
                    <a:srgbClr val="FF0000"/>
                  </a:solidFill>
                </a:rPr>
                <a:t>เฉลย</a:t>
              </a:r>
              <a:r>
                <a:rPr lang="th-TH" sz="3200" b="1" dirty="0"/>
                <a:t> 	เหตุผล  การกวาดจากมุมห้องทำให้ฝุ่นไม่กระจายออกไปตามซอกมุมต่างๆ ของห้องและเพื่อนำมา รวมกันที่กลางห้องทำให้ตักฝุ่นได้ง่าย</a:t>
              </a:r>
              <a:endParaRPr lang="en-US" sz="3200" b="1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AD0663E-5AB6-4735-8291-12D817A9D3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29" r="19429"/>
            <a:stretch/>
          </p:blipFill>
          <p:spPr>
            <a:xfrm>
              <a:off x="994412" y="5521518"/>
              <a:ext cx="577714" cy="1188720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223DFCC-CE76-41ED-AEC7-91F41892D2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3" t="25963" r="31293" b="44537"/>
          <a:stretch/>
        </p:blipFill>
        <p:spPr>
          <a:xfrm>
            <a:off x="2083631" y="3027330"/>
            <a:ext cx="548641" cy="54864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27000"/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0C0EDA7-5CB5-4F80-93E1-6DB51E67735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035" y="2529924"/>
            <a:ext cx="2479145" cy="318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454B6EEB-9F75-4643-A582-2FC62B1827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4" t="30334" r="32014" b="41260"/>
          <a:stretch/>
        </p:blipFill>
        <p:spPr>
          <a:xfrm>
            <a:off x="2083631" y="4105422"/>
            <a:ext cx="548641" cy="548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3B40CD-6660-409A-9C0F-E42918A7CAEB}"/>
              </a:ext>
            </a:extLst>
          </p:cNvPr>
          <p:cNvSpPr txBox="1"/>
          <p:nvPr/>
        </p:nvSpPr>
        <p:spPr>
          <a:xfrm>
            <a:off x="1798820" y="744348"/>
            <a:ext cx="9903993" cy="615553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0" scaled="0"/>
          </a:gradFill>
        </p:spPr>
        <p:txBody>
          <a:bodyPr wrap="none" lIns="274320" rtlCol="0">
            <a:spAutoFit/>
          </a:bodyPr>
          <a:lstStyle/>
          <a:p>
            <a:r>
              <a:rPr lang="th-TH" sz="3400" b="1" dirty="0"/>
              <a:t>การกวาดพื้นกระเบื้องแตกต่างจากการกวาดพื้นปูนซีเมนต์ขัดหยาบอย่างไร</a:t>
            </a:r>
            <a:endParaRPr lang="en-US" sz="3400" b="1" dirty="0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F6DCCE29-8836-4743-8B99-CE7815BA7669}"/>
              </a:ext>
            </a:extLst>
          </p:cNvPr>
          <p:cNvSpPr/>
          <p:nvPr/>
        </p:nvSpPr>
        <p:spPr>
          <a:xfrm>
            <a:off x="558900" y="447578"/>
            <a:ext cx="892418" cy="892418"/>
          </a:xfrm>
          <a:prstGeom prst="wedgeEllipseCallout">
            <a:avLst>
              <a:gd name="adj1" fmla="val 78732"/>
              <a:gd name="adj2" fmla="val 20345"/>
            </a:avLst>
          </a:prstGeom>
          <a:solidFill>
            <a:schemeClr val="accent2"/>
          </a:solidFill>
          <a:ln w="57150" cap="sq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ED1E2B-7AFA-4EDB-8CD8-A53F36488008}"/>
              </a:ext>
            </a:extLst>
          </p:cNvPr>
          <p:cNvSpPr txBox="1"/>
          <p:nvPr/>
        </p:nvSpPr>
        <p:spPr>
          <a:xfrm>
            <a:off x="765860" y="507538"/>
            <a:ext cx="581891" cy="646331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th-TH" sz="6000" b="1" dirty="0"/>
              <a:t>๓.</a:t>
            </a:r>
            <a:endParaRPr lang="en-US" sz="6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B153DC-BE1F-4484-8E63-AF955A357935}"/>
              </a:ext>
            </a:extLst>
          </p:cNvPr>
          <p:cNvSpPr txBox="1"/>
          <p:nvPr/>
        </p:nvSpPr>
        <p:spPr>
          <a:xfrm>
            <a:off x="2863121" y="1895006"/>
            <a:ext cx="3194779" cy="640080"/>
          </a:xfrm>
          <a:prstGeom prst="rect">
            <a:avLst/>
          </a:prstGeom>
          <a:noFill/>
        </p:spPr>
        <p:txBody>
          <a:bodyPr wrap="none" lIns="274320" rtlCol="0" anchor="ctr">
            <a:noAutofit/>
          </a:bodyPr>
          <a:lstStyle/>
          <a:p>
            <a:r>
              <a:rPr lang="th-TH" sz="3200" b="1" dirty="0"/>
              <a:t>ใช้อุปกรณ์ต่างกัน</a:t>
            </a:r>
            <a:endParaRPr lang="en-US" sz="32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D0A94D-6F4A-4153-B76E-EEC9B1D7F7BB}"/>
              </a:ext>
            </a:extLst>
          </p:cNvPr>
          <p:cNvSpPr txBox="1"/>
          <p:nvPr/>
        </p:nvSpPr>
        <p:spPr>
          <a:xfrm>
            <a:off x="2863119" y="2988784"/>
            <a:ext cx="3194781" cy="640080"/>
          </a:xfrm>
          <a:prstGeom prst="rect">
            <a:avLst/>
          </a:prstGeom>
          <a:noFill/>
        </p:spPr>
        <p:txBody>
          <a:bodyPr wrap="none" lIns="274320" rtlCol="0" anchor="ctr">
            <a:noAutofit/>
          </a:bodyPr>
          <a:lstStyle/>
          <a:p>
            <a:r>
              <a:rPr lang="th-TH" sz="3200" b="1" dirty="0"/>
              <a:t>ผลงานที่ได้แตกต่างกัน</a:t>
            </a:r>
            <a:endParaRPr lang="en-US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3DE067-B50B-4B69-B0AB-151016AC49E4}"/>
              </a:ext>
            </a:extLst>
          </p:cNvPr>
          <p:cNvSpPr txBox="1"/>
          <p:nvPr/>
        </p:nvSpPr>
        <p:spPr>
          <a:xfrm>
            <a:off x="2863120" y="4059702"/>
            <a:ext cx="3194780" cy="640080"/>
          </a:xfrm>
          <a:prstGeom prst="rect">
            <a:avLst/>
          </a:prstGeom>
          <a:noFill/>
        </p:spPr>
        <p:txBody>
          <a:bodyPr wrap="none" lIns="274320" rtlCol="0" anchor="ctr">
            <a:noAutofit/>
          </a:bodyPr>
          <a:lstStyle/>
          <a:p>
            <a:r>
              <a:rPr lang="th-TH" sz="3200" b="1" dirty="0"/>
              <a:t>เวลาที่ใช้ในการกวาดต่างกัน</a:t>
            </a:r>
            <a:endParaRPr lang="en-US" sz="3200" b="1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F9B7D9F-88ED-468B-961C-FD00F6B9DB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3" t="29514" r="31293" b="40986"/>
          <a:stretch/>
        </p:blipFill>
        <p:spPr>
          <a:xfrm>
            <a:off x="2083631" y="1901257"/>
            <a:ext cx="548641" cy="548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7D1726D-792F-47B6-A0C2-680BB11D55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3" t="25963" r="31293" b="44537"/>
          <a:stretch/>
        </p:blipFill>
        <p:spPr>
          <a:xfrm>
            <a:off x="2083631" y="2988784"/>
            <a:ext cx="548641" cy="548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39A558A-9631-4997-963E-2EA095B9BE01}"/>
              </a:ext>
            </a:extLst>
          </p:cNvPr>
          <p:cNvGrpSpPr/>
          <p:nvPr/>
        </p:nvGrpSpPr>
        <p:grpSpPr>
          <a:xfrm>
            <a:off x="0" y="5511684"/>
            <a:ext cx="12192000" cy="1346316"/>
            <a:chOff x="0" y="5511684"/>
            <a:chExt cx="12192000" cy="134631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1826BA4-4BA4-4447-A32E-6E81C7CAA4D5}"/>
                </a:ext>
              </a:extLst>
            </p:cNvPr>
            <p:cNvSpPr txBox="1"/>
            <p:nvPr/>
          </p:nvSpPr>
          <p:spPr>
            <a:xfrm>
              <a:off x="0" y="5711252"/>
              <a:ext cx="12192000" cy="1146748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</p:spPr>
          <p:txBody>
            <a:bodyPr wrap="square" lIns="274320" rtlCol="0" anchor="t">
              <a:noAutofit/>
            </a:bodyPr>
            <a:lstStyle/>
            <a:p>
              <a:pPr marL="1379538" indent="-1379538"/>
              <a:r>
                <a:rPr lang="th-TH" sz="3200" b="1" dirty="0">
                  <a:solidFill>
                    <a:srgbClr val="FF0000"/>
                  </a:solidFill>
                </a:rPr>
                <a:t>เฉลย</a:t>
              </a:r>
              <a:r>
                <a:rPr lang="th-TH" sz="3200" b="1" dirty="0"/>
                <a:t> 	เหตุผล  เนื่องจากพื้นมีลักษณะแตกต่างกัน การใช้อุปกรณ์จึงต้องแตกต่างกัน</a:t>
              </a:r>
            </a:p>
            <a:p>
              <a:pPr marL="1379538" indent="-1379538"/>
              <a:r>
                <a:rPr lang="th-TH" sz="3200" b="1" dirty="0"/>
                <a:t>	เพื่อความสะดวก ในการทำงาน</a:t>
              </a:r>
              <a:endParaRPr lang="en-US" sz="3200" b="1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B3CDAEA-6214-401E-A20C-D194E16F67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26" r="25226"/>
            <a:stretch/>
          </p:blipFill>
          <p:spPr>
            <a:xfrm>
              <a:off x="1026904" y="5511684"/>
              <a:ext cx="424414" cy="1097280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0E6FCB3-8C36-4821-ADF1-6B41390D41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3" t="29514" r="31293" b="40986"/>
          <a:stretch/>
        </p:blipFill>
        <p:spPr>
          <a:xfrm>
            <a:off x="2083630" y="1895006"/>
            <a:ext cx="548641" cy="54864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27000"/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0B10DCA-2C44-49C6-A819-3E9AE9756D60}"/>
              </a:ext>
            </a:extLst>
          </p:cNvPr>
          <p:cNvSpPr txBox="1"/>
          <p:nvPr/>
        </p:nvSpPr>
        <p:spPr>
          <a:xfrm>
            <a:off x="2863119" y="1895006"/>
            <a:ext cx="3194781" cy="640080"/>
          </a:xfrm>
          <a:prstGeom prst="rect">
            <a:avLst/>
          </a:prstGeom>
          <a:solidFill>
            <a:srgbClr val="00B0F0"/>
          </a:solidFill>
        </p:spPr>
        <p:txBody>
          <a:bodyPr wrap="none" lIns="274320" rtlCol="0" anchor="ctr">
            <a:noAutofit/>
          </a:bodyPr>
          <a:lstStyle/>
          <a:p>
            <a:r>
              <a:rPr lang="th-TH" sz="3200" b="1" dirty="0"/>
              <a:t>ใช้อุปกรณ์ต่างกัน</a:t>
            </a:r>
            <a:endParaRPr lang="en-US" sz="3200" b="1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513EDB6-80BD-48CC-A67A-1327CE84342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035" y="2529924"/>
            <a:ext cx="2479145" cy="318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9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F3D0A94D-6F4A-4153-B76E-EEC9B1D7F7BB}"/>
              </a:ext>
            </a:extLst>
          </p:cNvPr>
          <p:cNvSpPr txBox="1"/>
          <p:nvPr/>
        </p:nvSpPr>
        <p:spPr>
          <a:xfrm>
            <a:off x="2863121" y="2988784"/>
            <a:ext cx="5690329" cy="640080"/>
          </a:xfrm>
          <a:prstGeom prst="rect">
            <a:avLst/>
          </a:prstGeom>
          <a:noFill/>
        </p:spPr>
        <p:txBody>
          <a:bodyPr wrap="none" lIns="274320" rtlCol="0" anchor="ctr">
            <a:noAutofit/>
          </a:bodyPr>
          <a:lstStyle/>
          <a:p>
            <a:r>
              <a:rPr lang="th-TH" sz="3200" b="1" dirty="0"/>
              <a:t>บ้านสะอาด เดินสบาย ปลอดภัยจากหนูและแมลง</a:t>
            </a:r>
            <a:endParaRPr lang="en-US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3DE067-B50B-4B69-B0AB-151016AC49E4}"/>
              </a:ext>
            </a:extLst>
          </p:cNvPr>
          <p:cNvSpPr txBox="1"/>
          <p:nvPr/>
        </p:nvSpPr>
        <p:spPr>
          <a:xfrm>
            <a:off x="2863120" y="4059702"/>
            <a:ext cx="5690330" cy="640080"/>
          </a:xfrm>
          <a:prstGeom prst="rect">
            <a:avLst/>
          </a:prstGeom>
          <a:noFill/>
        </p:spPr>
        <p:txBody>
          <a:bodyPr wrap="none" lIns="274320" rtlCol="0" anchor="ctr">
            <a:noAutofit/>
          </a:bodyPr>
          <a:lstStyle/>
          <a:p>
            <a:r>
              <a:rPr lang="th-TH" sz="3200" b="1" dirty="0"/>
              <a:t>บ้านสะอาด พื้นสวยงาม คนอยู่อาศัยมีความสุข</a:t>
            </a:r>
            <a:endParaRPr lang="en-US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A91AF3-DD01-456A-944C-B0A673B2AD5F}"/>
              </a:ext>
            </a:extLst>
          </p:cNvPr>
          <p:cNvSpPr txBox="1"/>
          <p:nvPr/>
        </p:nvSpPr>
        <p:spPr>
          <a:xfrm>
            <a:off x="2863120" y="2981610"/>
            <a:ext cx="6465759" cy="640080"/>
          </a:xfrm>
          <a:prstGeom prst="rect">
            <a:avLst/>
          </a:prstGeom>
          <a:solidFill>
            <a:srgbClr val="00B0F0"/>
          </a:solidFill>
        </p:spPr>
        <p:txBody>
          <a:bodyPr wrap="none" lIns="274320" rtlCol="0" anchor="ctr">
            <a:noAutofit/>
          </a:bodyPr>
          <a:lstStyle/>
          <a:p>
            <a:r>
              <a:rPr lang="th-TH" sz="3200" b="1" dirty="0"/>
              <a:t>บ้านสะอาด เดินสบาย ปลอดภัยจากหนูและแมลง</a:t>
            </a:r>
            <a:endParaRPr lang="en-US" sz="3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B153DC-BE1F-4484-8E63-AF955A357935}"/>
              </a:ext>
            </a:extLst>
          </p:cNvPr>
          <p:cNvSpPr txBox="1"/>
          <p:nvPr/>
        </p:nvSpPr>
        <p:spPr>
          <a:xfrm>
            <a:off x="2863121" y="1895006"/>
            <a:ext cx="8094688" cy="640080"/>
          </a:xfrm>
          <a:prstGeom prst="rect">
            <a:avLst/>
          </a:prstGeom>
          <a:noFill/>
        </p:spPr>
        <p:txBody>
          <a:bodyPr wrap="none" lIns="274320" rtlCol="0" anchor="ctr">
            <a:noAutofit/>
          </a:bodyPr>
          <a:lstStyle/>
          <a:p>
            <a:r>
              <a:rPr lang="th-TH" sz="3200" b="1" dirty="0"/>
              <a:t>บ้านสะอาด คนมีความสุข ปลอดภัยในการดำเนินชีวิต</a:t>
            </a:r>
            <a:endParaRPr lang="en-US" sz="3200" b="1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54B6EEB-9F75-4643-A582-2FC62B1827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4" t="30334" r="32014" b="41260"/>
          <a:stretch/>
        </p:blipFill>
        <p:spPr>
          <a:xfrm>
            <a:off x="2083631" y="4105422"/>
            <a:ext cx="548641" cy="548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3B40CD-6660-409A-9C0F-E42918A7CAEB}"/>
              </a:ext>
            </a:extLst>
          </p:cNvPr>
          <p:cNvSpPr txBox="1"/>
          <p:nvPr/>
        </p:nvSpPr>
        <p:spPr>
          <a:xfrm>
            <a:off x="1798820" y="744348"/>
            <a:ext cx="7770397" cy="646331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0" scaled="0"/>
          </a:gradFill>
        </p:spPr>
        <p:txBody>
          <a:bodyPr wrap="none" lIns="274320" rtlCol="0">
            <a:spAutoFit/>
          </a:bodyPr>
          <a:lstStyle/>
          <a:p>
            <a:r>
              <a:rPr lang="th-TH" sz="3600" b="1" dirty="0"/>
              <a:t>ข้อใดเป็นประโยชน์ของการกวาดพื้นบ้านที่ถูกต้องที่สุด</a:t>
            </a:r>
            <a:endParaRPr lang="en-US" sz="3600" b="1" dirty="0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F6DCCE29-8836-4743-8B99-CE7815BA7669}"/>
              </a:ext>
            </a:extLst>
          </p:cNvPr>
          <p:cNvSpPr/>
          <p:nvPr/>
        </p:nvSpPr>
        <p:spPr>
          <a:xfrm>
            <a:off x="558900" y="447578"/>
            <a:ext cx="892418" cy="892418"/>
          </a:xfrm>
          <a:prstGeom prst="wedgeEllipseCallout">
            <a:avLst>
              <a:gd name="adj1" fmla="val 78732"/>
              <a:gd name="adj2" fmla="val 20345"/>
            </a:avLst>
          </a:prstGeom>
          <a:solidFill>
            <a:schemeClr val="accent2"/>
          </a:solidFill>
          <a:ln w="57150" cap="sq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ED1E2B-7AFA-4EDB-8CD8-A53F36488008}"/>
              </a:ext>
            </a:extLst>
          </p:cNvPr>
          <p:cNvSpPr txBox="1"/>
          <p:nvPr/>
        </p:nvSpPr>
        <p:spPr>
          <a:xfrm>
            <a:off x="765860" y="507538"/>
            <a:ext cx="581891" cy="646331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th-TH" sz="6000" b="1" dirty="0"/>
              <a:t>๔.</a:t>
            </a:r>
            <a:endParaRPr lang="en-US" sz="6000" b="1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F9B7D9F-88ED-468B-961C-FD00F6B9DB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3" t="29514" r="31293" b="40986"/>
          <a:stretch/>
        </p:blipFill>
        <p:spPr>
          <a:xfrm>
            <a:off x="2083631" y="1901257"/>
            <a:ext cx="548641" cy="548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7D1726D-792F-47B6-A0C2-680BB11D55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3" t="25963" r="31293" b="44537"/>
          <a:stretch/>
        </p:blipFill>
        <p:spPr>
          <a:xfrm>
            <a:off x="2083631" y="3027330"/>
            <a:ext cx="548641" cy="548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EB3DB45-2D3B-4B73-A75D-DB0091F6C6AC}"/>
              </a:ext>
            </a:extLst>
          </p:cNvPr>
          <p:cNvGrpSpPr/>
          <p:nvPr/>
        </p:nvGrpSpPr>
        <p:grpSpPr>
          <a:xfrm>
            <a:off x="0" y="5521518"/>
            <a:ext cx="12192000" cy="1336482"/>
            <a:chOff x="0" y="5521518"/>
            <a:chExt cx="12192000" cy="133648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93BD9B-7C55-4BDF-BE07-E98A421DC6A7}"/>
                </a:ext>
              </a:extLst>
            </p:cNvPr>
            <p:cNvSpPr txBox="1"/>
            <p:nvPr/>
          </p:nvSpPr>
          <p:spPr>
            <a:xfrm>
              <a:off x="0" y="5711252"/>
              <a:ext cx="12192000" cy="1146748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</p:spPr>
          <p:txBody>
            <a:bodyPr wrap="square" lIns="274320" rtlCol="0" anchor="t">
              <a:noAutofit/>
            </a:bodyPr>
            <a:lstStyle/>
            <a:p>
              <a:pPr marL="1379538" indent="-1379538"/>
              <a:r>
                <a:rPr lang="th-TH" sz="3200" b="1" dirty="0">
                  <a:solidFill>
                    <a:srgbClr val="FF0000"/>
                  </a:solidFill>
                </a:rPr>
                <a:t>เฉลย</a:t>
              </a:r>
              <a:r>
                <a:rPr lang="th-TH" sz="3200" b="1" dirty="0"/>
                <a:t> 	เหตุผล  การกวาดบ้านถูกวิธี ทำให้พื้นบ้านสะอาด เวลาเดินไม่มีฝุ่นติดเท้า </a:t>
              </a:r>
              <a:br>
                <a:rPr lang="th-TH" sz="3200" b="1" dirty="0"/>
              </a:br>
              <a:r>
                <a:rPr lang="th-TH" sz="3200" b="1" dirty="0"/>
                <a:t>ไม่มีแมลงอาศัยอยู่ตามพื้นบ้าน</a:t>
              </a:r>
              <a:endParaRPr lang="en-US" sz="3200" b="1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AD0663E-5AB6-4735-8291-12D817A9D3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29" r="19429"/>
            <a:stretch/>
          </p:blipFill>
          <p:spPr>
            <a:xfrm>
              <a:off x="994412" y="5521518"/>
              <a:ext cx="577714" cy="1188720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223DFCC-CE76-41ED-AEC7-91F41892D2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3" t="25963" r="31293" b="44537"/>
          <a:stretch/>
        </p:blipFill>
        <p:spPr>
          <a:xfrm>
            <a:off x="2083631" y="3027330"/>
            <a:ext cx="548641" cy="54864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27000"/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A1E2D86-51F0-4ACC-A73C-80A81BB3523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035" y="2529924"/>
            <a:ext cx="2479145" cy="318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9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803DE067-B50B-4B69-B0AB-151016AC49E4}"/>
              </a:ext>
            </a:extLst>
          </p:cNvPr>
          <p:cNvSpPr txBox="1"/>
          <p:nvPr/>
        </p:nvSpPr>
        <p:spPr>
          <a:xfrm>
            <a:off x="2863120" y="4059702"/>
            <a:ext cx="5690330" cy="640080"/>
          </a:xfrm>
          <a:prstGeom prst="rect">
            <a:avLst/>
          </a:prstGeom>
          <a:noFill/>
        </p:spPr>
        <p:txBody>
          <a:bodyPr wrap="none" lIns="274320" rtlCol="0" anchor="ctr">
            <a:noAutofit/>
          </a:bodyPr>
          <a:lstStyle/>
          <a:p>
            <a:r>
              <a:rPr lang="th-TH" sz="3200" b="1" dirty="0"/>
              <a:t>ล้างจานชามทั้งภายใน ภายนอก ด้านหน้า และด้านหลัง</a:t>
            </a:r>
            <a:endParaRPr lang="en-US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A91AF3-DD01-456A-944C-B0A673B2AD5F}"/>
              </a:ext>
            </a:extLst>
          </p:cNvPr>
          <p:cNvSpPr txBox="1"/>
          <p:nvPr/>
        </p:nvSpPr>
        <p:spPr>
          <a:xfrm>
            <a:off x="2863119" y="4059702"/>
            <a:ext cx="7034860" cy="640080"/>
          </a:xfrm>
          <a:prstGeom prst="rect">
            <a:avLst/>
          </a:prstGeom>
          <a:solidFill>
            <a:srgbClr val="00B0F0"/>
          </a:solidFill>
        </p:spPr>
        <p:txBody>
          <a:bodyPr wrap="none" lIns="274320" rtlCol="0" anchor="ctr">
            <a:noAutofit/>
          </a:bodyPr>
          <a:lstStyle/>
          <a:p>
            <a:r>
              <a:rPr lang="th-TH" sz="3200" b="1" dirty="0"/>
              <a:t>ล้างจานชามทั้งภายใน ภายนอก ด้านหน้า และด้านหลัง</a:t>
            </a:r>
            <a:endParaRPr lang="en-US" sz="3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B153DC-BE1F-4484-8E63-AF955A357935}"/>
              </a:ext>
            </a:extLst>
          </p:cNvPr>
          <p:cNvSpPr txBox="1"/>
          <p:nvPr/>
        </p:nvSpPr>
        <p:spPr>
          <a:xfrm>
            <a:off x="2863121" y="1895006"/>
            <a:ext cx="8094688" cy="640080"/>
          </a:xfrm>
          <a:prstGeom prst="rect">
            <a:avLst/>
          </a:prstGeom>
          <a:noFill/>
        </p:spPr>
        <p:txBody>
          <a:bodyPr wrap="none" lIns="274320" rtlCol="0" anchor="ctr">
            <a:noAutofit/>
          </a:bodyPr>
          <a:lstStyle/>
          <a:p>
            <a:r>
              <a:rPr lang="th-TH" sz="3200" b="1" dirty="0"/>
              <a:t>ล้างจานชามเฉพาะส่วนที่ใส่อาหาร</a:t>
            </a:r>
            <a:endParaRPr lang="en-US" sz="3200" b="1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54B6EEB-9F75-4643-A582-2FC62B1827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4" t="30334" r="32014" b="41260"/>
          <a:stretch/>
        </p:blipFill>
        <p:spPr>
          <a:xfrm>
            <a:off x="2083631" y="4105422"/>
            <a:ext cx="548641" cy="548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3B40CD-6660-409A-9C0F-E42918A7CAEB}"/>
              </a:ext>
            </a:extLst>
          </p:cNvPr>
          <p:cNvSpPr txBox="1"/>
          <p:nvPr/>
        </p:nvSpPr>
        <p:spPr>
          <a:xfrm>
            <a:off x="1798820" y="744348"/>
            <a:ext cx="6353342" cy="646331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0" scaled="0"/>
          </a:gradFill>
        </p:spPr>
        <p:txBody>
          <a:bodyPr wrap="none" lIns="274320" rtlCol="0">
            <a:spAutoFit/>
          </a:bodyPr>
          <a:lstStyle/>
          <a:p>
            <a:r>
              <a:rPr lang="th-TH" sz="3600" b="1" dirty="0"/>
              <a:t>การล้างจานชามที่ถูกต้อง ควรปฏิบัติอย่างไร</a:t>
            </a:r>
            <a:endParaRPr lang="en-US" sz="3600" b="1" dirty="0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F6DCCE29-8836-4743-8B99-CE7815BA7669}"/>
              </a:ext>
            </a:extLst>
          </p:cNvPr>
          <p:cNvSpPr/>
          <p:nvPr/>
        </p:nvSpPr>
        <p:spPr>
          <a:xfrm>
            <a:off x="558900" y="447578"/>
            <a:ext cx="892418" cy="892418"/>
          </a:xfrm>
          <a:prstGeom prst="wedgeEllipseCallout">
            <a:avLst>
              <a:gd name="adj1" fmla="val 78732"/>
              <a:gd name="adj2" fmla="val 20345"/>
            </a:avLst>
          </a:prstGeom>
          <a:solidFill>
            <a:schemeClr val="accent2"/>
          </a:solidFill>
          <a:ln w="57150" cap="sq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ED1E2B-7AFA-4EDB-8CD8-A53F36488008}"/>
              </a:ext>
            </a:extLst>
          </p:cNvPr>
          <p:cNvSpPr txBox="1"/>
          <p:nvPr/>
        </p:nvSpPr>
        <p:spPr>
          <a:xfrm>
            <a:off x="765860" y="507538"/>
            <a:ext cx="581891" cy="646331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th-TH" sz="6000" b="1" dirty="0"/>
              <a:t>๕.</a:t>
            </a:r>
            <a:endParaRPr lang="en-US" sz="60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D0A94D-6F4A-4153-B76E-EEC9B1D7F7BB}"/>
              </a:ext>
            </a:extLst>
          </p:cNvPr>
          <p:cNvSpPr txBox="1"/>
          <p:nvPr/>
        </p:nvSpPr>
        <p:spPr>
          <a:xfrm>
            <a:off x="2863119" y="2988784"/>
            <a:ext cx="8094690" cy="640080"/>
          </a:xfrm>
          <a:prstGeom prst="rect">
            <a:avLst/>
          </a:prstGeom>
          <a:noFill/>
        </p:spPr>
        <p:txBody>
          <a:bodyPr wrap="none" lIns="274320" rtlCol="0" anchor="ctr">
            <a:noAutofit/>
          </a:bodyPr>
          <a:lstStyle/>
          <a:p>
            <a:r>
              <a:rPr lang="th-TH" sz="3200" b="1" dirty="0"/>
              <a:t>ล้างจานชามด้วยน้ำยาล้างจานเข้มข้น</a:t>
            </a:r>
            <a:endParaRPr lang="en-US" sz="3200" b="1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F9B7D9F-88ED-468B-961C-FD00F6B9DB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3" t="29514" r="31293" b="40986"/>
          <a:stretch/>
        </p:blipFill>
        <p:spPr>
          <a:xfrm>
            <a:off x="2083631" y="1901257"/>
            <a:ext cx="548641" cy="548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7D1726D-792F-47B6-A0C2-680BB11D55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3" t="25963" r="31293" b="44537"/>
          <a:stretch/>
        </p:blipFill>
        <p:spPr>
          <a:xfrm>
            <a:off x="2083631" y="2988784"/>
            <a:ext cx="548641" cy="548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EB3DB45-2D3B-4B73-A75D-DB0091F6C6AC}"/>
              </a:ext>
            </a:extLst>
          </p:cNvPr>
          <p:cNvGrpSpPr/>
          <p:nvPr/>
        </p:nvGrpSpPr>
        <p:grpSpPr>
          <a:xfrm>
            <a:off x="0" y="5515662"/>
            <a:ext cx="12183180" cy="1342338"/>
            <a:chOff x="0" y="5515662"/>
            <a:chExt cx="12183180" cy="13423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93BD9B-7C55-4BDF-BE07-E98A421DC6A7}"/>
                </a:ext>
              </a:extLst>
            </p:cNvPr>
            <p:cNvSpPr txBox="1"/>
            <p:nvPr/>
          </p:nvSpPr>
          <p:spPr>
            <a:xfrm>
              <a:off x="0" y="5711252"/>
              <a:ext cx="12183180" cy="1146748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</p:spPr>
          <p:txBody>
            <a:bodyPr wrap="square" lIns="274320" rtlCol="0" anchor="t">
              <a:noAutofit/>
            </a:bodyPr>
            <a:lstStyle/>
            <a:p>
              <a:pPr marL="1379538" indent="-1379538"/>
              <a:r>
                <a:rPr lang="th-TH" sz="3200" b="1" dirty="0">
                  <a:solidFill>
                    <a:srgbClr val="FF0000"/>
                  </a:solidFill>
                </a:rPr>
                <a:t>เฉลย</a:t>
              </a:r>
              <a:r>
                <a:rPr lang="th-TH" sz="3200" b="1" dirty="0"/>
                <a:t> 	เหตุผล  การล้างภาชนะ ที่ใช้ในการใส่อาหารต้องล้างให้สะอาด ทั้งภายในและภายนอก เนื่องจากเราต้อง สัมผัสภาชนะในการรับประทานอาหาร</a:t>
              </a:r>
              <a:endParaRPr lang="en-US" sz="3200" b="1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AD0663E-5AB6-4735-8291-12D817A9D3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26" r="25226"/>
            <a:stretch/>
          </p:blipFill>
          <p:spPr>
            <a:xfrm>
              <a:off x="1026904" y="5515662"/>
              <a:ext cx="424414" cy="1089323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7133474-2B8B-4E7E-930C-8D8FAEE8A3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4" t="30334" r="32014" b="41260"/>
          <a:stretch/>
        </p:blipFill>
        <p:spPr>
          <a:xfrm>
            <a:off x="2083631" y="4105422"/>
            <a:ext cx="548641" cy="54864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27000"/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6F905C-5D7A-444C-B850-F8C128C30D4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035" y="2529924"/>
            <a:ext cx="2479145" cy="318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4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 dir="vert"/>
      </p:transition>
    </mc:Choice>
    <mc:Fallback xmlns="">
      <p:transition spd="slow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2B153DC-BE1F-4484-8E63-AF955A357935}"/>
              </a:ext>
            </a:extLst>
          </p:cNvPr>
          <p:cNvSpPr txBox="1"/>
          <p:nvPr/>
        </p:nvSpPr>
        <p:spPr>
          <a:xfrm>
            <a:off x="2863121" y="1895006"/>
            <a:ext cx="4195405" cy="640080"/>
          </a:xfrm>
          <a:prstGeom prst="rect">
            <a:avLst/>
          </a:prstGeom>
          <a:noFill/>
        </p:spPr>
        <p:txBody>
          <a:bodyPr wrap="none" lIns="274320" rtlCol="0" anchor="ctr">
            <a:noAutofit/>
          </a:bodyPr>
          <a:lstStyle/>
          <a:p>
            <a:r>
              <a:rPr lang="th-TH" sz="3200" b="1" dirty="0"/>
              <a:t>กันฝุ่นละอองและแมลง</a:t>
            </a:r>
            <a:endParaRPr lang="en-US" sz="3200" b="1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F9B7D9F-88ED-468B-961C-FD00F6B9DB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3" t="29514" r="31293" b="40986"/>
          <a:stretch/>
        </p:blipFill>
        <p:spPr>
          <a:xfrm>
            <a:off x="2083631" y="1901257"/>
            <a:ext cx="548641" cy="548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E6FCB3-8C36-4821-ADF1-6B41390D41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3" t="29514" r="31293" b="40986"/>
          <a:stretch/>
        </p:blipFill>
        <p:spPr>
          <a:xfrm>
            <a:off x="2083630" y="1895006"/>
            <a:ext cx="548641" cy="54864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27000"/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0B10DCA-2C44-49C6-A819-3E9AE9756D60}"/>
              </a:ext>
            </a:extLst>
          </p:cNvPr>
          <p:cNvSpPr txBox="1"/>
          <p:nvPr/>
        </p:nvSpPr>
        <p:spPr>
          <a:xfrm>
            <a:off x="2863119" y="1895006"/>
            <a:ext cx="4195405" cy="640080"/>
          </a:xfrm>
          <a:prstGeom prst="rect">
            <a:avLst/>
          </a:prstGeom>
          <a:solidFill>
            <a:srgbClr val="00B0F0"/>
          </a:solidFill>
        </p:spPr>
        <p:txBody>
          <a:bodyPr wrap="none" lIns="274320" rtlCol="0" anchor="ctr">
            <a:noAutofit/>
          </a:bodyPr>
          <a:lstStyle/>
          <a:p>
            <a:r>
              <a:rPr lang="th-TH" sz="3200" b="1" dirty="0"/>
              <a:t>กันฝุ่นละอองและแมลง</a:t>
            </a:r>
            <a:endParaRPr lang="en-US" sz="3200" b="1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54B6EEB-9F75-4643-A582-2FC62B1827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4" t="30334" r="32014" b="41260"/>
          <a:stretch/>
        </p:blipFill>
        <p:spPr>
          <a:xfrm>
            <a:off x="2083631" y="4105422"/>
            <a:ext cx="548641" cy="548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3B40CD-6660-409A-9C0F-E42918A7CAEB}"/>
              </a:ext>
            </a:extLst>
          </p:cNvPr>
          <p:cNvSpPr txBox="1"/>
          <p:nvPr/>
        </p:nvSpPr>
        <p:spPr>
          <a:xfrm>
            <a:off x="1798820" y="744348"/>
            <a:ext cx="9405460" cy="646331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0" scaled="0"/>
          </a:gradFill>
        </p:spPr>
        <p:txBody>
          <a:bodyPr wrap="none" lIns="274320" rtlCol="0">
            <a:spAutoFit/>
          </a:bodyPr>
          <a:lstStyle/>
          <a:p>
            <a:r>
              <a:rPr lang="th-TH" sz="3600" b="1" dirty="0"/>
              <a:t>การใช้ผ้าสะอาดคลุมจานชามที่ล้างและแห้งแล้วมีประโยชน์อย่างไร</a:t>
            </a:r>
            <a:endParaRPr lang="en-US" sz="3600" b="1" dirty="0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F6DCCE29-8836-4743-8B99-CE7815BA7669}"/>
              </a:ext>
            </a:extLst>
          </p:cNvPr>
          <p:cNvSpPr/>
          <p:nvPr/>
        </p:nvSpPr>
        <p:spPr>
          <a:xfrm>
            <a:off x="558900" y="447578"/>
            <a:ext cx="892418" cy="892418"/>
          </a:xfrm>
          <a:prstGeom prst="wedgeEllipseCallout">
            <a:avLst>
              <a:gd name="adj1" fmla="val 78732"/>
              <a:gd name="adj2" fmla="val 20345"/>
            </a:avLst>
          </a:prstGeom>
          <a:solidFill>
            <a:schemeClr val="accent2"/>
          </a:solidFill>
          <a:ln w="57150" cap="sq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ED1E2B-7AFA-4EDB-8CD8-A53F36488008}"/>
              </a:ext>
            </a:extLst>
          </p:cNvPr>
          <p:cNvSpPr txBox="1"/>
          <p:nvPr/>
        </p:nvSpPr>
        <p:spPr>
          <a:xfrm>
            <a:off x="765860" y="507538"/>
            <a:ext cx="581891" cy="646331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th-TH" sz="6000" b="1" dirty="0"/>
              <a:t>๖.</a:t>
            </a:r>
            <a:endParaRPr lang="en-US" sz="60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D0A94D-6F4A-4153-B76E-EEC9B1D7F7BB}"/>
              </a:ext>
            </a:extLst>
          </p:cNvPr>
          <p:cNvSpPr txBox="1"/>
          <p:nvPr/>
        </p:nvSpPr>
        <p:spPr>
          <a:xfrm>
            <a:off x="2863119" y="2988784"/>
            <a:ext cx="4195405" cy="640080"/>
          </a:xfrm>
          <a:prstGeom prst="rect">
            <a:avLst/>
          </a:prstGeom>
          <a:noFill/>
        </p:spPr>
        <p:txBody>
          <a:bodyPr wrap="none" lIns="274320" rtlCol="0" anchor="ctr">
            <a:noAutofit/>
          </a:bodyPr>
          <a:lstStyle/>
          <a:p>
            <a:r>
              <a:rPr lang="th-TH" sz="3200" b="1" dirty="0"/>
              <a:t>กันน้ำกระเด็นใส่</a:t>
            </a:r>
            <a:endParaRPr lang="en-US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3DE067-B50B-4B69-B0AB-151016AC49E4}"/>
              </a:ext>
            </a:extLst>
          </p:cNvPr>
          <p:cNvSpPr txBox="1"/>
          <p:nvPr/>
        </p:nvSpPr>
        <p:spPr>
          <a:xfrm>
            <a:off x="2863119" y="4059702"/>
            <a:ext cx="4660627" cy="640080"/>
          </a:xfrm>
          <a:prstGeom prst="rect">
            <a:avLst/>
          </a:prstGeom>
          <a:noFill/>
        </p:spPr>
        <p:txBody>
          <a:bodyPr wrap="none" lIns="274320" rtlCol="0" anchor="ctr">
            <a:noAutofit/>
          </a:bodyPr>
          <a:lstStyle/>
          <a:p>
            <a:r>
              <a:rPr lang="th-TH" sz="3200" b="1" dirty="0"/>
              <a:t>บังแสงแดด</a:t>
            </a:r>
            <a:endParaRPr lang="en-US" sz="3200" b="1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7D1726D-792F-47B6-A0C2-680BB11D55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3" t="25963" r="31293" b="44537"/>
          <a:stretch/>
        </p:blipFill>
        <p:spPr>
          <a:xfrm>
            <a:off x="2083631" y="2988784"/>
            <a:ext cx="548641" cy="548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39A558A-9631-4997-963E-2EA095B9BE01}"/>
              </a:ext>
            </a:extLst>
          </p:cNvPr>
          <p:cNvGrpSpPr/>
          <p:nvPr/>
        </p:nvGrpSpPr>
        <p:grpSpPr>
          <a:xfrm>
            <a:off x="0" y="5511684"/>
            <a:ext cx="12192000" cy="1346316"/>
            <a:chOff x="0" y="5511684"/>
            <a:chExt cx="12192000" cy="134631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1826BA4-4BA4-4447-A32E-6E81C7CAA4D5}"/>
                </a:ext>
              </a:extLst>
            </p:cNvPr>
            <p:cNvSpPr txBox="1"/>
            <p:nvPr/>
          </p:nvSpPr>
          <p:spPr>
            <a:xfrm>
              <a:off x="0" y="5711252"/>
              <a:ext cx="12192000" cy="1146748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</p:spPr>
          <p:txBody>
            <a:bodyPr wrap="square" lIns="274320" rtlCol="0" anchor="t">
              <a:noAutofit/>
            </a:bodyPr>
            <a:lstStyle/>
            <a:p>
              <a:pPr marL="1379538" indent="-1379538"/>
              <a:r>
                <a:rPr lang="th-TH" sz="3200" b="1" dirty="0">
                  <a:solidFill>
                    <a:srgbClr val="FF0000"/>
                  </a:solidFill>
                </a:rPr>
                <a:t>เฉลย</a:t>
              </a:r>
              <a:r>
                <a:rPr lang="th-TH" sz="3200" b="1" dirty="0"/>
                <a:t> 	เหตุผล  การใช้ผ้าคลุมจานเป็นการปิดจานชามทำให้ฝุ่นละอองและแมลงไม่สามารถเกาะจานชามได้</a:t>
              </a:r>
              <a:endParaRPr lang="en-US" sz="3200" b="1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B3CDAEA-6214-401E-A20C-D194E16F67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26" r="25226"/>
            <a:stretch/>
          </p:blipFill>
          <p:spPr>
            <a:xfrm>
              <a:off x="1026904" y="5511684"/>
              <a:ext cx="424414" cy="109728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226AF1D-C089-4DF7-91D9-2238DD2EA13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035" y="2529924"/>
            <a:ext cx="2479145" cy="318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3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 dir="vert"/>
      </p:transition>
    </mc:Choice>
    <mc:Fallback xmlns="">
      <p:transition spd="slow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2B153DC-BE1F-4484-8E63-AF955A357935}"/>
              </a:ext>
            </a:extLst>
          </p:cNvPr>
          <p:cNvSpPr txBox="1"/>
          <p:nvPr/>
        </p:nvSpPr>
        <p:spPr>
          <a:xfrm>
            <a:off x="2863121" y="1895006"/>
            <a:ext cx="8094688" cy="640080"/>
          </a:xfrm>
          <a:prstGeom prst="rect">
            <a:avLst/>
          </a:prstGeom>
          <a:noFill/>
        </p:spPr>
        <p:txBody>
          <a:bodyPr wrap="none" lIns="274320" rtlCol="0" anchor="ctr">
            <a:noAutofit/>
          </a:bodyPr>
          <a:lstStyle/>
          <a:p>
            <a:r>
              <a:rPr lang="th-TH" sz="3200" b="1" dirty="0"/>
              <a:t>ไม้กวาดดอกหญ้า พื้นไม้</a:t>
            </a:r>
            <a:endParaRPr lang="en-US" sz="32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EDADE7-735A-4946-967E-AC456351F629}"/>
              </a:ext>
            </a:extLst>
          </p:cNvPr>
          <p:cNvSpPr txBox="1"/>
          <p:nvPr/>
        </p:nvSpPr>
        <p:spPr>
          <a:xfrm>
            <a:off x="2863120" y="1895006"/>
            <a:ext cx="3762269" cy="640080"/>
          </a:xfrm>
          <a:prstGeom prst="rect">
            <a:avLst/>
          </a:prstGeom>
          <a:solidFill>
            <a:srgbClr val="00B0F0"/>
          </a:solidFill>
        </p:spPr>
        <p:txBody>
          <a:bodyPr wrap="none" lIns="274320" rtlCol="0" anchor="ctr">
            <a:noAutofit/>
          </a:bodyPr>
          <a:lstStyle/>
          <a:p>
            <a:r>
              <a:rPr lang="th-TH" sz="3200" b="1" dirty="0"/>
              <a:t>ไม้กวาดดอกหญ้า พื้นไม้</a:t>
            </a:r>
            <a:endParaRPr lang="en-US" sz="3200" b="1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54B6EEB-9F75-4643-A582-2FC62B1827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4" t="30334" r="32014" b="41260"/>
          <a:stretch/>
        </p:blipFill>
        <p:spPr>
          <a:xfrm>
            <a:off x="2083631" y="4105422"/>
            <a:ext cx="548641" cy="548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3B40CD-6660-409A-9C0F-E42918A7CAEB}"/>
              </a:ext>
            </a:extLst>
          </p:cNvPr>
          <p:cNvSpPr txBox="1"/>
          <p:nvPr/>
        </p:nvSpPr>
        <p:spPr>
          <a:xfrm>
            <a:off x="1798820" y="744348"/>
            <a:ext cx="7257436" cy="646331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0" scaled="0"/>
          </a:gradFill>
        </p:spPr>
        <p:txBody>
          <a:bodyPr wrap="none" lIns="274320" rtlCol="0">
            <a:spAutoFit/>
          </a:bodyPr>
          <a:lstStyle/>
          <a:p>
            <a:r>
              <a:rPr lang="th-TH" sz="3600" b="1" dirty="0"/>
              <a:t>วัสดุ อุปกรณ์ในการกวาดพื้นบ้าน ข้อใดสัมพันธ์กัน</a:t>
            </a:r>
            <a:endParaRPr lang="en-US" sz="3600" b="1" dirty="0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F6DCCE29-8836-4743-8B99-CE7815BA7669}"/>
              </a:ext>
            </a:extLst>
          </p:cNvPr>
          <p:cNvSpPr/>
          <p:nvPr/>
        </p:nvSpPr>
        <p:spPr>
          <a:xfrm>
            <a:off x="558900" y="447578"/>
            <a:ext cx="892418" cy="892418"/>
          </a:xfrm>
          <a:prstGeom prst="wedgeEllipseCallout">
            <a:avLst>
              <a:gd name="adj1" fmla="val 78732"/>
              <a:gd name="adj2" fmla="val 20345"/>
            </a:avLst>
          </a:prstGeom>
          <a:solidFill>
            <a:schemeClr val="accent2"/>
          </a:solidFill>
          <a:ln w="57150" cap="sq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ED1E2B-7AFA-4EDB-8CD8-A53F36488008}"/>
              </a:ext>
            </a:extLst>
          </p:cNvPr>
          <p:cNvSpPr txBox="1"/>
          <p:nvPr/>
        </p:nvSpPr>
        <p:spPr>
          <a:xfrm>
            <a:off x="765860" y="507538"/>
            <a:ext cx="581891" cy="646331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th-TH" sz="6000" b="1" dirty="0"/>
              <a:t>๗.</a:t>
            </a:r>
            <a:endParaRPr lang="en-US" sz="60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D0A94D-6F4A-4153-B76E-EEC9B1D7F7BB}"/>
              </a:ext>
            </a:extLst>
          </p:cNvPr>
          <p:cNvSpPr txBox="1"/>
          <p:nvPr/>
        </p:nvSpPr>
        <p:spPr>
          <a:xfrm>
            <a:off x="2863119" y="2988784"/>
            <a:ext cx="8094690" cy="640080"/>
          </a:xfrm>
          <a:prstGeom prst="rect">
            <a:avLst/>
          </a:prstGeom>
          <a:noFill/>
        </p:spPr>
        <p:txBody>
          <a:bodyPr wrap="none" lIns="274320" rtlCol="0" anchor="ctr">
            <a:noAutofit/>
          </a:bodyPr>
          <a:lstStyle/>
          <a:p>
            <a:r>
              <a:rPr lang="th-TH" sz="3200" b="1" dirty="0"/>
              <a:t>ไม้กวาดทางมะพร้าว พื้นกระเบื้อง</a:t>
            </a:r>
            <a:endParaRPr lang="en-US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3DE067-B50B-4B69-B0AB-151016AC49E4}"/>
              </a:ext>
            </a:extLst>
          </p:cNvPr>
          <p:cNvSpPr txBox="1"/>
          <p:nvPr/>
        </p:nvSpPr>
        <p:spPr>
          <a:xfrm>
            <a:off x="2863120" y="4059702"/>
            <a:ext cx="6008164" cy="640080"/>
          </a:xfrm>
          <a:prstGeom prst="rect">
            <a:avLst/>
          </a:prstGeom>
          <a:noFill/>
        </p:spPr>
        <p:txBody>
          <a:bodyPr wrap="none" lIns="274320" rtlCol="0" anchor="ctr">
            <a:noAutofit/>
          </a:bodyPr>
          <a:lstStyle/>
          <a:p>
            <a:r>
              <a:rPr lang="th-TH" sz="3200" b="1" dirty="0"/>
              <a:t>ไม้กวาดดอกหญ้า พื้นปูนซีเมนต์ขัดหยาบ</a:t>
            </a:r>
            <a:endParaRPr lang="en-US" sz="3200" b="1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F9B7D9F-88ED-468B-961C-FD00F6B9DB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3" t="29514" r="31293" b="40986"/>
          <a:stretch/>
        </p:blipFill>
        <p:spPr>
          <a:xfrm>
            <a:off x="2083631" y="1901257"/>
            <a:ext cx="548641" cy="548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7D1726D-792F-47B6-A0C2-680BB11D55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3" t="25963" r="31293" b="44537"/>
          <a:stretch/>
        </p:blipFill>
        <p:spPr>
          <a:xfrm>
            <a:off x="2083631" y="2988784"/>
            <a:ext cx="548641" cy="548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42123C-1D15-4E8E-9BBA-9CA1607301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3" t="29514" r="31293" b="40986"/>
          <a:stretch/>
        </p:blipFill>
        <p:spPr>
          <a:xfrm>
            <a:off x="2083630" y="1895006"/>
            <a:ext cx="548641" cy="54864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27000"/>
          </a:sp3d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EB3DB45-2D3B-4B73-A75D-DB0091F6C6AC}"/>
              </a:ext>
            </a:extLst>
          </p:cNvPr>
          <p:cNvGrpSpPr/>
          <p:nvPr/>
        </p:nvGrpSpPr>
        <p:grpSpPr>
          <a:xfrm>
            <a:off x="0" y="5511684"/>
            <a:ext cx="12183180" cy="1097280"/>
            <a:chOff x="0" y="5511684"/>
            <a:chExt cx="12183180" cy="109728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93BD9B-7C55-4BDF-BE07-E98A421DC6A7}"/>
                </a:ext>
              </a:extLst>
            </p:cNvPr>
            <p:cNvSpPr txBox="1"/>
            <p:nvPr/>
          </p:nvSpPr>
          <p:spPr>
            <a:xfrm>
              <a:off x="0" y="5711252"/>
              <a:ext cx="12183180" cy="646331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</p:spPr>
          <p:txBody>
            <a:bodyPr wrap="square" lIns="274320" rtlCol="0" anchor="t">
              <a:noAutofit/>
            </a:bodyPr>
            <a:lstStyle/>
            <a:p>
              <a:pPr marL="1379538" indent="-1379538"/>
              <a:r>
                <a:rPr lang="th-TH" sz="3200" b="1" dirty="0">
                  <a:solidFill>
                    <a:srgbClr val="FF0000"/>
                  </a:solidFill>
                </a:rPr>
                <a:t>เฉลย</a:t>
              </a:r>
              <a:r>
                <a:rPr lang="th-TH" sz="3200" b="1" dirty="0"/>
                <a:t> 	เหตุผล  ไม้กวาดดอกหญ้า ใช้กวาดฝุ่นละอองบนพื้นไม้</a:t>
              </a:r>
              <a:endParaRPr lang="en-US" sz="3200" b="1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AD0663E-5AB6-4735-8291-12D817A9D3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26" r="25226"/>
            <a:stretch/>
          </p:blipFill>
          <p:spPr>
            <a:xfrm>
              <a:off x="1026904" y="5511684"/>
              <a:ext cx="424414" cy="1097280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8151AB95-7E77-4007-85FB-42D270A1739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035" y="2529924"/>
            <a:ext cx="2479145" cy="318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3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F3D0A94D-6F4A-4153-B76E-EEC9B1D7F7BB}"/>
              </a:ext>
            </a:extLst>
          </p:cNvPr>
          <p:cNvSpPr txBox="1"/>
          <p:nvPr/>
        </p:nvSpPr>
        <p:spPr>
          <a:xfrm>
            <a:off x="2863121" y="2988784"/>
            <a:ext cx="3194779" cy="640080"/>
          </a:xfrm>
          <a:prstGeom prst="rect">
            <a:avLst/>
          </a:prstGeom>
          <a:noFill/>
        </p:spPr>
        <p:txBody>
          <a:bodyPr wrap="none" lIns="274320" rtlCol="0" anchor="ctr">
            <a:noAutofit/>
          </a:bodyPr>
          <a:lstStyle/>
          <a:p>
            <a:r>
              <a:rPr lang="th-TH" sz="3200" b="1" dirty="0"/>
              <a:t>ฟองน้ำ น้ำยาล้างจาน</a:t>
            </a:r>
            <a:endParaRPr lang="en-US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3DE067-B50B-4B69-B0AB-151016AC49E4}"/>
              </a:ext>
            </a:extLst>
          </p:cNvPr>
          <p:cNvSpPr txBox="1"/>
          <p:nvPr/>
        </p:nvSpPr>
        <p:spPr>
          <a:xfrm>
            <a:off x="2863120" y="4059702"/>
            <a:ext cx="5690330" cy="640080"/>
          </a:xfrm>
          <a:prstGeom prst="rect">
            <a:avLst/>
          </a:prstGeom>
          <a:noFill/>
        </p:spPr>
        <p:txBody>
          <a:bodyPr wrap="none" lIns="274320" rtlCol="0" anchor="ctr">
            <a:noAutofit/>
          </a:bodyPr>
          <a:lstStyle/>
          <a:p>
            <a:r>
              <a:rPr lang="th-TH" sz="3200" b="1" dirty="0"/>
              <a:t>แผ่นขัด น้ำผสมผงซักฟอก</a:t>
            </a:r>
            <a:endParaRPr lang="en-US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A91AF3-DD01-456A-944C-B0A673B2AD5F}"/>
              </a:ext>
            </a:extLst>
          </p:cNvPr>
          <p:cNvSpPr txBox="1"/>
          <p:nvPr/>
        </p:nvSpPr>
        <p:spPr>
          <a:xfrm>
            <a:off x="2863120" y="2981610"/>
            <a:ext cx="3232880" cy="640080"/>
          </a:xfrm>
          <a:prstGeom prst="rect">
            <a:avLst/>
          </a:prstGeom>
          <a:solidFill>
            <a:srgbClr val="00B0F0"/>
          </a:solidFill>
        </p:spPr>
        <p:txBody>
          <a:bodyPr wrap="none" lIns="274320" rtlCol="0" anchor="ctr">
            <a:noAutofit/>
          </a:bodyPr>
          <a:lstStyle/>
          <a:p>
            <a:r>
              <a:rPr lang="th-TH" sz="3200" b="1" dirty="0"/>
              <a:t>ฟองน้ำ น้ำยาล้างจาน</a:t>
            </a:r>
            <a:endParaRPr lang="en-US" sz="3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B153DC-BE1F-4484-8E63-AF955A357935}"/>
              </a:ext>
            </a:extLst>
          </p:cNvPr>
          <p:cNvSpPr txBox="1"/>
          <p:nvPr/>
        </p:nvSpPr>
        <p:spPr>
          <a:xfrm>
            <a:off x="2863121" y="1895006"/>
            <a:ext cx="8094688" cy="640080"/>
          </a:xfrm>
          <a:prstGeom prst="rect">
            <a:avLst/>
          </a:prstGeom>
          <a:noFill/>
        </p:spPr>
        <p:txBody>
          <a:bodyPr wrap="none" lIns="274320" rtlCol="0" anchor="ctr">
            <a:noAutofit/>
          </a:bodyPr>
          <a:lstStyle/>
          <a:p>
            <a:r>
              <a:rPr lang="th-TH" sz="3200" b="1" dirty="0"/>
              <a:t>ฟองน้ำ น้ำสบู่</a:t>
            </a:r>
            <a:endParaRPr lang="en-US" sz="3200" b="1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54B6EEB-9F75-4643-A582-2FC62B1827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4" t="30334" r="32014" b="41260"/>
          <a:stretch/>
        </p:blipFill>
        <p:spPr>
          <a:xfrm>
            <a:off x="2083631" y="4105422"/>
            <a:ext cx="548641" cy="548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3B40CD-6660-409A-9C0F-E42918A7CAEB}"/>
              </a:ext>
            </a:extLst>
          </p:cNvPr>
          <p:cNvSpPr txBox="1"/>
          <p:nvPr/>
        </p:nvSpPr>
        <p:spPr>
          <a:xfrm>
            <a:off x="1798820" y="744348"/>
            <a:ext cx="7169270" cy="646331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0" scaled="0"/>
          </a:gradFill>
        </p:spPr>
        <p:txBody>
          <a:bodyPr wrap="none" lIns="274320" rtlCol="0">
            <a:spAutoFit/>
          </a:bodyPr>
          <a:lstStyle/>
          <a:p>
            <a:r>
              <a:rPr lang="th-TH" sz="3600" b="1" dirty="0"/>
              <a:t>ถ้าต้องการล้างแก้วน้ำต้องใช้วัสดุ อุปกรณ์ในข้อใด</a:t>
            </a:r>
            <a:endParaRPr lang="en-US" sz="3600" b="1" dirty="0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F6DCCE29-8836-4743-8B99-CE7815BA7669}"/>
              </a:ext>
            </a:extLst>
          </p:cNvPr>
          <p:cNvSpPr/>
          <p:nvPr/>
        </p:nvSpPr>
        <p:spPr>
          <a:xfrm>
            <a:off x="558900" y="447578"/>
            <a:ext cx="892418" cy="892418"/>
          </a:xfrm>
          <a:prstGeom prst="wedgeEllipseCallout">
            <a:avLst>
              <a:gd name="adj1" fmla="val 78732"/>
              <a:gd name="adj2" fmla="val 20345"/>
            </a:avLst>
          </a:prstGeom>
          <a:solidFill>
            <a:schemeClr val="accent2"/>
          </a:solidFill>
          <a:ln w="57150" cap="sq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ED1E2B-7AFA-4EDB-8CD8-A53F36488008}"/>
              </a:ext>
            </a:extLst>
          </p:cNvPr>
          <p:cNvSpPr txBox="1"/>
          <p:nvPr/>
        </p:nvSpPr>
        <p:spPr>
          <a:xfrm>
            <a:off x="765860" y="507538"/>
            <a:ext cx="581891" cy="646331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th-TH" sz="6000" b="1" dirty="0"/>
              <a:t>๘.</a:t>
            </a:r>
            <a:endParaRPr lang="en-US" sz="6000" b="1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F9B7D9F-88ED-468B-961C-FD00F6B9DB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3" t="29514" r="31293" b="40986"/>
          <a:stretch/>
        </p:blipFill>
        <p:spPr>
          <a:xfrm>
            <a:off x="2083631" y="1901257"/>
            <a:ext cx="548641" cy="548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7D1726D-792F-47B6-A0C2-680BB11D55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3" t="25963" r="31293" b="44537"/>
          <a:stretch/>
        </p:blipFill>
        <p:spPr>
          <a:xfrm>
            <a:off x="2083631" y="3027330"/>
            <a:ext cx="548641" cy="548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EB3DB45-2D3B-4B73-A75D-DB0091F6C6AC}"/>
              </a:ext>
            </a:extLst>
          </p:cNvPr>
          <p:cNvGrpSpPr/>
          <p:nvPr/>
        </p:nvGrpSpPr>
        <p:grpSpPr>
          <a:xfrm>
            <a:off x="0" y="5521518"/>
            <a:ext cx="12183180" cy="1188720"/>
            <a:chOff x="0" y="5521518"/>
            <a:chExt cx="12183180" cy="118872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93BD9B-7C55-4BDF-BE07-E98A421DC6A7}"/>
                </a:ext>
              </a:extLst>
            </p:cNvPr>
            <p:cNvSpPr txBox="1"/>
            <p:nvPr/>
          </p:nvSpPr>
          <p:spPr>
            <a:xfrm>
              <a:off x="0" y="5711252"/>
              <a:ext cx="12183180" cy="639210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</p:spPr>
          <p:txBody>
            <a:bodyPr wrap="square" lIns="274320" rtlCol="0" anchor="t">
              <a:noAutofit/>
            </a:bodyPr>
            <a:lstStyle/>
            <a:p>
              <a:pPr marL="1379538" indent="-1379538"/>
              <a:r>
                <a:rPr lang="th-TH" sz="3200" b="1" dirty="0">
                  <a:solidFill>
                    <a:srgbClr val="FF0000"/>
                  </a:solidFill>
                </a:rPr>
                <a:t>เฉลย</a:t>
              </a:r>
              <a:r>
                <a:rPr lang="th-TH" sz="3200" b="1" dirty="0"/>
                <a:t> 	เหตุผล  ฟองน้ำใช้ใน การถูแก้วน้ำ น้ำยาล้างจานช่วยในการ ล้างคราบสกปรกออกไป</a:t>
              </a:r>
              <a:endParaRPr lang="en-US" sz="3200" b="1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AD0663E-5AB6-4735-8291-12D817A9D3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29" r="19429"/>
            <a:stretch/>
          </p:blipFill>
          <p:spPr>
            <a:xfrm>
              <a:off x="994412" y="5521518"/>
              <a:ext cx="577714" cy="1188720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223DFCC-CE76-41ED-AEC7-91F41892D2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3" t="25963" r="31293" b="44537"/>
          <a:stretch/>
        </p:blipFill>
        <p:spPr>
          <a:xfrm>
            <a:off x="2083631" y="3027330"/>
            <a:ext cx="548641" cy="54864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27000"/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1565A9C-9967-43BE-8B7C-B8AF8CBDD41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035" y="2529924"/>
            <a:ext cx="2479145" cy="318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 dir="vert"/>
      </p:transition>
    </mc:Choice>
    <mc:Fallback xmlns="">
      <p:transition spd="slow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E7BD043D-1BFE-4068-9061-4030734F5A84}"/>
              </a:ext>
            </a:extLst>
          </p:cNvPr>
          <p:cNvSpPr txBox="1"/>
          <p:nvPr/>
        </p:nvSpPr>
        <p:spPr>
          <a:xfrm>
            <a:off x="2501214" y="6424943"/>
            <a:ext cx="9690785" cy="461665"/>
          </a:xfrm>
          <a:prstGeom prst="rect">
            <a:avLst/>
          </a:prstGeom>
          <a:gradFill>
            <a:gsLst>
              <a:gs pos="4000">
                <a:schemeClr val="bg1">
                  <a:alpha val="0"/>
                </a:schemeClr>
              </a:gs>
              <a:gs pos="72000">
                <a:srgbClr val="FF9933"/>
              </a:gs>
            </a:gsLst>
            <a:lin ang="0" scaled="0"/>
          </a:gradFill>
        </p:spPr>
        <p:txBody>
          <a:bodyPr wrap="square" rIns="274320" rtlCol="0">
            <a:spAutoFit/>
          </a:bodyPr>
          <a:lstStyle/>
          <a:p>
            <a:pPr algn="r"/>
            <a:r>
              <a:rPr lang="th-TH" sz="2400" b="1" dirty="0"/>
              <a:t>การงานอาชีพ ชั้นประถมศึกษาปีที่ ๒</a:t>
            </a:r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7E532-BC3D-49FD-A551-B55557D6E9BC}"/>
              </a:ext>
            </a:extLst>
          </p:cNvPr>
          <p:cNvSpPr txBox="1"/>
          <p:nvPr/>
        </p:nvSpPr>
        <p:spPr>
          <a:xfrm>
            <a:off x="0" y="224929"/>
            <a:ext cx="12191999" cy="82296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3399"/>
              </a:gs>
              <a:gs pos="100000">
                <a:srgbClr val="FFFF00"/>
              </a:gs>
            </a:gsLst>
            <a:lin ang="0" scaled="1"/>
            <a:tileRect/>
          </a:gradFill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tIns="91440" rIns="91440" bIns="91440" rtlCol="0" anchor="ctr">
            <a:noAutofit/>
          </a:bodyPr>
          <a:lstStyle/>
          <a:p>
            <a:pPr algn="ctr" defTabSz="512763">
              <a:lnSpc>
                <a:spcPct val="90000"/>
              </a:lnSpc>
            </a:pPr>
            <a:r>
              <a:rPr lang="th-TH" sz="5400" b="1" dirty="0">
                <a:solidFill>
                  <a:sysClr val="windowText" lastClr="000000"/>
                </a:solidFill>
              </a:rPr>
              <a:t>บทบาทและหน้าที่สมาชิกในบ้าน</a:t>
            </a:r>
            <a:endParaRPr lang="en-US" sz="5400" b="1" dirty="0">
              <a:solidFill>
                <a:sysClr val="windowText" lastClr="00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96D5F8-BA69-4C55-92C4-5FEC88756296}"/>
              </a:ext>
            </a:extLst>
          </p:cNvPr>
          <p:cNvSpPr txBox="1"/>
          <p:nvPr/>
        </p:nvSpPr>
        <p:spPr>
          <a:xfrm>
            <a:off x="2311311" y="1369878"/>
            <a:ext cx="9509214" cy="2897321"/>
          </a:xfrm>
          <a:prstGeom prst="roundRect">
            <a:avLst>
              <a:gd name="adj" fmla="val 6064"/>
            </a:avLst>
          </a:prstGeom>
          <a:solidFill>
            <a:schemeClr val="bg1"/>
          </a:solidFill>
          <a:ln w="57150">
            <a:solidFill>
              <a:srgbClr val="CC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tIns="91440" rIns="91440" bIns="91440" rtlCol="0" anchor="b">
            <a:noAutofit/>
          </a:bodyPr>
          <a:lstStyle/>
          <a:p>
            <a:pPr indent="342900" algn="thaiDist" defTabSz="512763">
              <a:lnSpc>
                <a:spcPct val="90000"/>
              </a:lnSpc>
            </a:pPr>
            <a:r>
              <a:rPr lang="th-TH" sz="34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 บ้านเป็นสถานที่พักอาศัยที่มีสมาชิกในบ้านอาศัยอยู่ เพื่อนอนหลับ</a:t>
            </a:r>
            <a:br>
              <a:rPr lang="th-TH" sz="34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</a:br>
            <a:r>
              <a:rPr lang="th-TH" sz="34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			พักผ่อน และทำกิจกรรมต่าง ๆ</a:t>
            </a:r>
          </a:p>
          <a:p>
            <a:pPr indent="342900" algn="thaiDist" defTabSz="512763">
              <a:lnSpc>
                <a:spcPct val="90000"/>
              </a:lnSpc>
            </a:pPr>
            <a:r>
              <a:rPr lang="th-TH" sz="34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						แต่ละครอบครัวอาจมีจำนวนสมาชิกแตกต่างกัน </a:t>
            </a:r>
            <a:br>
              <a:rPr lang="th-TH" sz="34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</a:br>
            <a:r>
              <a:rPr lang="th-TH" sz="34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					ครอบครัวขนาดใหญ่จะมีสมาชิกหลายคน ครอบครัว</a:t>
            </a:r>
            <a:br>
              <a:rPr lang="th-TH" sz="34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</a:br>
            <a:r>
              <a:rPr lang="th-TH" sz="34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					ขนาดเล็กจะมีสมาชิกน้อยกว่า</a:t>
            </a:r>
            <a:endParaRPr lang="en-US" sz="3400" b="1" dirty="0">
              <a:solidFill>
                <a:sysClr val="windowText" lastClr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F2B3C5E-96B4-49F3-9F41-CEB25BD03D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493" y="0"/>
            <a:ext cx="1568291" cy="1695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5ABBC5-0A89-4195-8712-536E0C48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3" r="16033"/>
          <a:stretch/>
        </p:blipFill>
        <p:spPr>
          <a:xfrm>
            <a:off x="183373" y="2365829"/>
            <a:ext cx="4289946" cy="4289946"/>
          </a:xfrm>
          <a:prstGeom prst="ellipse">
            <a:avLst/>
          </a:prstGeom>
          <a:solidFill>
            <a:schemeClr val="bg1"/>
          </a:solidFill>
          <a:ln w="57150">
            <a:solidFill>
              <a:srgbClr val="CC0000"/>
            </a:solidFill>
          </a:ln>
        </p:spPr>
      </p:pic>
    </p:spTree>
    <p:extLst>
      <p:ext uri="{BB962C8B-B14F-4D97-AF65-F5344CB8AC3E}">
        <p14:creationId xmlns:p14="http://schemas.microsoft.com/office/powerpoint/2010/main" val="199742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F3D0A94D-6F4A-4153-B76E-EEC9B1D7F7BB}"/>
              </a:ext>
            </a:extLst>
          </p:cNvPr>
          <p:cNvSpPr txBox="1"/>
          <p:nvPr/>
        </p:nvSpPr>
        <p:spPr>
          <a:xfrm>
            <a:off x="2863121" y="2988784"/>
            <a:ext cx="5690329" cy="640080"/>
          </a:xfrm>
          <a:prstGeom prst="rect">
            <a:avLst/>
          </a:prstGeom>
          <a:noFill/>
        </p:spPr>
        <p:txBody>
          <a:bodyPr wrap="none" lIns="274320" rtlCol="0" anchor="ctr">
            <a:noAutofit/>
          </a:bodyPr>
          <a:lstStyle/>
          <a:p>
            <a:r>
              <a:rPr lang="th-TH" sz="3200" b="1" dirty="0"/>
              <a:t>ขณะล้างแก้วไม่ควรเปิดน้ำทิ้งไว้</a:t>
            </a:r>
            <a:endParaRPr lang="en-US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3DE067-B50B-4B69-B0AB-151016AC49E4}"/>
              </a:ext>
            </a:extLst>
          </p:cNvPr>
          <p:cNvSpPr txBox="1"/>
          <p:nvPr/>
        </p:nvSpPr>
        <p:spPr>
          <a:xfrm>
            <a:off x="2863120" y="4059702"/>
            <a:ext cx="5690330" cy="640080"/>
          </a:xfrm>
          <a:prstGeom prst="rect">
            <a:avLst/>
          </a:prstGeom>
          <a:noFill/>
        </p:spPr>
        <p:txBody>
          <a:bodyPr wrap="none" lIns="274320" rtlCol="0" anchor="ctr">
            <a:noAutofit/>
          </a:bodyPr>
          <a:lstStyle/>
          <a:p>
            <a:r>
              <a:rPr lang="th-TH" sz="3200" b="1" dirty="0"/>
              <a:t>ใช้น้ำที่เหลือจากการซักผ้านำมาล้างจาน</a:t>
            </a:r>
            <a:endParaRPr lang="en-US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A91AF3-DD01-456A-944C-B0A673B2AD5F}"/>
              </a:ext>
            </a:extLst>
          </p:cNvPr>
          <p:cNvSpPr txBox="1"/>
          <p:nvPr/>
        </p:nvSpPr>
        <p:spPr>
          <a:xfrm>
            <a:off x="2863120" y="2981610"/>
            <a:ext cx="5690330" cy="640080"/>
          </a:xfrm>
          <a:prstGeom prst="rect">
            <a:avLst/>
          </a:prstGeom>
          <a:solidFill>
            <a:srgbClr val="00B0F0"/>
          </a:solidFill>
        </p:spPr>
        <p:txBody>
          <a:bodyPr wrap="none" lIns="274320" rtlCol="0" anchor="ctr">
            <a:noAutofit/>
          </a:bodyPr>
          <a:lstStyle/>
          <a:p>
            <a:r>
              <a:rPr lang="th-TH" sz="3200" b="1" dirty="0"/>
              <a:t>ขณะล้างแก้วไม่ควรเปิดน้ำทิ้งไว้</a:t>
            </a:r>
            <a:endParaRPr lang="en-US" sz="3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B153DC-BE1F-4484-8E63-AF955A357935}"/>
              </a:ext>
            </a:extLst>
          </p:cNvPr>
          <p:cNvSpPr txBox="1"/>
          <p:nvPr/>
        </p:nvSpPr>
        <p:spPr>
          <a:xfrm>
            <a:off x="2863121" y="1895006"/>
            <a:ext cx="8094688" cy="640080"/>
          </a:xfrm>
          <a:prstGeom prst="rect">
            <a:avLst/>
          </a:prstGeom>
          <a:noFill/>
        </p:spPr>
        <p:txBody>
          <a:bodyPr wrap="none" lIns="274320" rtlCol="0" anchor="ctr">
            <a:noAutofit/>
          </a:bodyPr>
          <a:lstStyle/>
          <a:p>
            <a:r>
              <a:rPr lang="th-TH" sz="3200" b="1" dirty="0"/>
              <a:t>ไม่ต้องผสมน้ำกับน้ำยาล้างจาน</a:t>
            </a:r>
            <a:endParaRPr lang="en-US" sz="3200" b="1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54B6EEB-9F75-4643-A582-2FC62B1827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4" t="30334" r="32014" b="41260"/>
          <a:stretch/>
        </p:blipFill>
        <p:spPr>
          <a:xfrm>
            <a:off x="2083631" y="4105422"/>
            <a:ext cx="548641" cy="548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3B40CD-6660-409A-9C0F-E42918A7CAEB}"/>
              </a:ext>
            </a:extLst>
          </p:cNvPr>
          <p:cNvSpPr txBox="1"/>
          <p:nvPr/>
        </p:nvSpPr>
        <p:spPr>
          <a:xfrm>
            <a:off x="1798820" y="744348"/>
            <a:ext cx="7055458" cy="646331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0" scaled="0"/>
          </a:gradFill>
        </p:spPr>
        <p:txBody>
          <a:bodyPr wrap="none" lIns="274320" rtlCol="0">
            <a:spAutoFit/>
          </a:bodyPr>
          <a:lstStyle/>
          <a:p>
            <a:r>
              <a:rPr lang="th-TH" sz="3600" b="1" dirty="0"/>
              <a:t>การประหยัดน้ำในการล้างแก้ว ควรปฏิบัติอย่างไร</a:t>
            </a:r>
            <a:endParaRPr lang="en-US" sz="3600" b="1" dirty="0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F6DCCE29-8836-4743-8B99-CE7815BA7669}"/>
              </a:ext>
            </a:extLst>
          </p:cNvPr>
          <p:cNvSpPr/>
          <p:nvPr/>
        </p:nvSpPr>
        <p:spPr>
          <a:xfrm>
            <a:off x="558900" y="447578"/>
            <a:ext cx="892418" cy="892418"/>
          </a:xfrm>
          <a:prstGeom prst="wedgeEllipseCallout">
            <a:avLst>
              <a:gd name="adj1" fmla="val 78732"/>
              <a:gd name="adj2" fmla="val 20345"/>
            </a:avLst>
          </a:prstGeom>
          <a:solidFill>
            <a:schemeClr val="accent2"/>
          </a:solidFill>
          <a:ln w="57150" cap="sq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ED1E2B-7AFA-4EDB-8CD8-A53F36488008}"/>
              </a:ext>
            </a:extLst>
          </p:cNvPr>
          <p:cNvSpPr txBox="1"/>
          <p:nvPr/>
        </p:nvSpPr>
        <p:spPr>
          <a:xfrm>
            <a:off x="765860" y="507538"/>
            <a:ext cx="581891" cy="646331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th-TH" sz="6000" b="1" dirty="0"/>
              <a:t>๙.</a:t>
            </a:r>
            <a:endParaRPr lang="en-US" sz="6000" b="1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F9B7D9F-88ED-468B-961C-FD00F6B9DB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3" t="29514" r="31293" b="40986"/>
          <a:stretch/>
        </p:blipFill>
        <p:spPr>
          <a:xfrm>
            <a:off x="2083631" y="1901257"/>
            <a:ext cx="548641" cy="548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7D1726D-792F-47B6-A0C2-680BB11D55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3" t="25963" r="31293" b="44537"/>
          <a:stretch/>
        </p:blipFill>
        <p:spPr>
          <a:xfrm>
            <a:off x="2083631" y="3027330"/>
            <a:ext cx="548641" cy="548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EB3DB45-2D3B-4B73-A75D-DB0091F6C6AC}"/>
              </a:ext>
            </a:extLst>
          </p:cNvPr>
          <p:cNvGrpSpPr/>
          <p:nvPr/>
        </p:nvGrpSpPr>
        <p:grpSpPr>
          <a:xfrm>
            <a:off x="0" y="5521518"/>
            <a:ext cx="12192000" cy="1336482"/>
            <a:chOff x="0" y="5521518"/>
            <a:chExt cx="12192000" cy="133648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93BD9B-7C55-4BDF-BE07-E98A421DC6A7}"/>
                </a:ext>
              </a:extLst>
            </p:cNvPr>
            <p:cNvSpPr txBox="1"/>
            <p:nvPr/>
          </p:nvSpPr>
          <p:spPr>
            <a:xfrm>
              <a:off x="0" y="5711252"/>
              <a:ext cx="12192000" cy="1146748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</p:spPr>
          <p:txBody>
            <a:bodyPr wrap="square" lIns="274320" rtlCol="0" anchor="t">
              <a:noAutofit/>
            </a:bodyPr>
            <a:lstStyle/>
            <a:p>
              <a:pPr marL="1379538" indent="-1379538"/>
              <a:r>
                <a:rPr lang="th-TH" sz="3200" b="1" dirty="0">
                  <a:solidFill>
                    <a:srgbClr val="FF0000"/>
                  </a:solidFill>
                </a:rPr>
                <a:t>เฉลย</a:t>
              </a:r>
              <a:r>
                <a:rPr lang="th-TH" sz="3200" b="1" dirty="0"/>
                <a:t> 	เหตุผล  การล้างแก้วแล้วเปิดน้ำทิ้ง ทำให้สิ้นเปลืองน้ำเป็นปริมาณมาก การปิดน้ำ</a:t>
              </a:r>
              <a:br>
                <a:rPr lang="th-TH" sz="3200" b="1" dirty="0"/>
              </a:br>
              <a:r>
                <a:rPr lang="th-TH" sz="3200" b="1" dirty="0"/>
                <a:t>จะทำให้ประหยัดน้ำมากยิ่งขึ้น</a:t>
              </a:r>
              <a:endParaRPr lang="en-US" sz="3200" b="1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AD0663E-5AB6-4735-8291-12D817A9D3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29" r="19429"/>
            <a:stretch/>
          </p:blipFill>
          <p:spPr>
            <a:xfrm>
              <a:off x="994412" y="5521518"/>
              <a:ext cx="577714" cy="1188720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223DFCC-CE76-41ED-AEC7-91F41892D2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3" t="25963" r="31293" b="44537"/>
          <a:stretch/>
        </p:blipFill>
        <p:spPr>
          <a:xfrm>
            <a:off x="2083631" y="3027330"/>
            <a:ext cx="548641" cy="54864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27000"/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807E4F5-1782-47F0-99F9-A51153E4F9F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035" y="2529924"/>
            <a:ext cx="2479145" cy="318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0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 dir="vert"/>
      </p:transition>
    </mc:Choice>
    <mc:Fallback xmlns="">
      <p:transition spd="slow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803DE067-B50B-4B69-B0AB-151016AC49E4}"/>
              </a:ext>
            </a:extLst>
          </p:cNvPr>
          <p:cNvSpPr txBox="1"/>
          <p:nvPr/>
        </p:nvSpPr>
        <p:spPr>
          <a:xfrm>
            <a:off x="2863120" y="4059702"/>
            <a:ext cx="5690330" cy="640080"/>
          </a:xfrm>
          <a:prstGeom prst="rect">
            <a:avLst/>
          </a:prstGeom>
          <a:noFill/>
        </p:spPr>
        <p:txBody>
          <a:bodyPr wrap="none" lIns="274320" rtlCol="0" anchor="ctr">
            <a:noAutofit/>
          </a:bodyPr>
          <a:lstStyle/>
          <a:p>
            <a:r>
              <a:rPr lang="th-TH" sz="3200" b="1" dirty="0"/>
              <a:t>แก้วน้ำที่ทำจากแก้ว</a:t>
            </a:r>
            <a:endParaRPr lang="en-US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A91AF3-DD01-456A-944C-B0A673B2AD5F}"/>
              </a:ext>
            </a:extLst>
          </p:cNvPr>
          <p:cNvSpPr txBox="1"/>
          <p:nvPr/>
        </p:nvSpPr>
        <p:spPr>
          <a:xfrm>
            <a:off x="2863119" y="4059702"/>
            <a:ext cx="3194781" cy="640080"/>
          </a:xfrm>
          <a:prstGeom prst="rect">
            <a:avLst/>
          </a:prstGeom>
          <a:solidFill>
            <a:srgbClr val="00B0F0"/>
          </a:solidFill>
        </p:spPr>
        <p:txBody>
          <a:bodyPr wrap="none" lIns="274320" rtlCol="0" anchor="ctr">
            <a:noAutofit/>
          </a:bodyPr>
          <a:lstStyle/>
          <a:p>
            <a:r>
              <a:rPr lang="th-TH" sz="3200" b="1" dirty="0"/>
              <a:t>แก้วน้ำที่ทำจากแก้ว</a:t>
            </a:r>
            <a:endParaRPr lang="en-US" sz="3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B153DC-BE1F-4484-8E63-AF955A357935}"/>
              </a:ext>
            </a:extLst>
          </p:cNvPr>
          <p:cNvSpPr txBox="1"/>
          <p:nvPr/>
        </p:nvSpPr>
        <p:spPr>
          <a:xfrm>
            <a:off x="2863121" y="1895006"/>
            <a:ext cx="8094688" cy="640080"/>
          </a:xfrm>
          <a:prstGeom prst="rect">
            <a:avLst/>
          </a:prstGeom>
          <a:noFill/>
        </p:spPr>
        <p:txBody>
          <a:bodyPr wrap="none" lIns="274320" rtlCol="0" anchor="ctr">
            <a:noAutofit/>
          </a:bodyPr>
          <a:lstStyle/>
          <a:p>
            <a:r>
              <a:rPr lang="th-TH" sz="3200" b="1" dirty="0"/>
              <a:t>ถ้วยพลาสติก</a:t>
            </a:r>
            <a:endParaRPr lang="en-US" sz="3200" b="1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54B6EEB-9F75-4643-A582-2FC62B1827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4" t="30334" r="32014" b="41260"/>
          <a:stretch/>
        </p:blipFill>
        <p:spPr>
          <a:xfrm>
            <a:off x="2083631" y="4105422"/>
            <a:ext cx="548641" cy="548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3B40CD-6660-409A-9C0F-E42918A7CAEB}"/>
              </a:ext>
            </a:extLst>
          </p:cNvPr>
          <p:cNvSpPr txBox="1"/>
          <p:nvPr/>
        </p:nvSpPr>
        <p:spPr>
          <a:xfrm>
            <a:off x="1798820" y="744348"/>
            <a:ext cx="6901569" cy="646331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0" scaled="0"/>
          </a:gradFill>
        </p:spPr>
        <p:txBody>
          <a:bodyPr wrap="none" lIns="274320" rtlCol="0">
            <a:spAutoFit/>
          </a:bodyPr>
          <a:lstStyle/>
          <a:p>
            <a:r>
              <a:rPr lang="th-TH" sz="3600" b="1" dirty="0"/>
              <a:t>ข้อใดต้องใช้ความระมัดระวังในการล้างมากที่สุด</a:t>
            </a:r>
            <a:endParaRPr lang="en-US" sz="3600" b="1" dirty="0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F6DCCE29-8836-4743-8B99-CE7815BA7669}"/>
              </a:ext>
            </a:extLst>
          </p:cNvPr>
          <p:cNvSpPr/>
          <p:nvPr/>
        </p:nvSpPr>
        <p:spPr>
          <a:xfrm>
            <a:off x="558900" y="447578"/>
            <a:ext cx="892418" cy="892418"/>
          </a:xfrm>
          <a:prstGeom prst="wedgeEllipseCallout">
            <a:avLst>
              <a:gd name="adj1" fmla="val 78732"/>
              <a:gd name="adj2" fmla="val 20345"/>
            </a:avLst>
          </a:prstGeom>
          <a:solidFill>
            <a:schemeClr val="accent2"/>
          </a:solidFill>
          <a:ln w="57150" cap="sq">
            <a:solidFill>
              <a:schemeClr val="bg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ED1E2B-7AFA-4EDB-8CD8-A53F36488008}"/>
              </a:ext>
            </a:extLst>
          </p:cNvPr>
          <p:cNvSpPr txBox="1"/>
          <p:nvPr/>
        </p:nvSpPr>
        <p:spPr>
          <a:xfrm>
            <a:off x="765860" y="507538"/>
            <a:ext cx="581891" cy="646331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th-TH" sz="6000" b="1" dirty="0"/>
              <a:t>๑๐.</a:t>
            </a:r>
            <a:endParaRPr lang="en-US" sz="60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D0A94D-6F4A-4153-B76E-EEC9B1D7F7BB}"/>
              </a:ext>
            </a:extLst>
          </p:cNvPr>
          <p:cNvSpPr txBox="1"/>
          <p:nvPr/>
        </p:nvSpPr>
        <p:spPr>
          <a:xfrm>
            <a:off x="2863119" y="2988784"/>
            <a:ext cx="8094690" cy="640080"/>
          </a:xfrm>
          <a:prstGeom prst="rect">
            <a:avLst/>
          </a:prstGeom>
          <a:noFill/>
        </p:spPr>
        <p:txBody>
          <a:bodyPr wrap="none" lIns="274320" rtlCol="0" anchor="ctr">
            <a:noAutofit/>
          </a:bodyPr>
          <a:lstStyle/>
          <a:p>
            <a:r>
              <a:rPr lang="th-TH" sz="3200" b="1" dirty="0"/>
              <a:t>จานพลาสติก</a:t>
            </a:r>
            <a:endParaRPr lang="en-US" sz="3200" b="1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F9B7D9F-88ED-468B-961C-FD00F6B9DB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3" t="29514" r="31293" b="40986"/>
          <a:stretch/>
        </p:blipFill>
        <p:spPr>
          <a:xfrm>
            <a:off x="2083631" y="1901257"/>
            <a:ext cx="548641" cy="548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7D1726D-792F-47B6-A0C2-680BB11D55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3" t="25963" r="31293" b="44537"/>
          <a:stretch/>
        </p:blipFill>
        <p:spPr>
          <a:xfrm>
            <a:off x="2083631" y="2988784"/>
            <a:ext cx="548641" cy="548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EB3DB45-2D3B-4B73-A75D-DB0091F6C6AC}"/>
              </a:ext>
            </a:extLst>
          </p:cNvPr>
          <p:cNvGrpSpPr/>
          <p:nvPr/>
        </p:nvGrpSpPr>
        <p:grpSpPr>
          <a:xfrm>
            <a:off x="0" y="5515662"/>
            <a:ext cx="12183180" cy="1342338"/>
            <a:chOff x="0" y="5515662"/>
            <a:chExt cx="12183180" cy="13423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93BD9B-7C55-4BDF-BE07-E98A421DC6A7}"/>
                </a:ext>
              </a:extLst>
            </p:cNvPr>
            <p:cNvSpPr txBox="1"/>
            <p:nvPr/>
          </p:nvSpPr>
          <p:spPr>
            <a:xfrm>
              <a:off x="0" y="5711252"/>
              <a:ext cx="12183180" cy="1146748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</p:spPr>
          <p:txBody>
            <a:bodyPr wrap="square" lIns="274320" rtlCol="0" anchor="t">
              <a:noAutofit/>
            </a:bodyPr>
            <a:lstStyle/>
            <a:p>
              <a:pPr marL="1379538" indent="-1379538"/>
              <a:r>
                <a:rPr lang="th-TH" sz="3200" b="1" dirty="0">
                  <a:solidFill>
                    <a:srgbClr val="FF0000"/>
                  </a:solidFill>
                </a:rPr>
                <a:t>เฉลย</a:t>
              </a:r>
              <a:r>
                <a:rPr lang="th-TH" sz="3200" b="1" dirty="0"/>
                <a:t> 	เหตุผล  แก้วน้ำที่ทำจากแก้วเป็นภาชนะที่แตกง่าย ดังนั้นจึงต้องระวังเป็นพิเศษ</a:t>
              </a:r>
              <a:br>
                <a:rPr lang="th-TH" sz="3200" b="1" dirty="0"/>
              </a:br>
              <a:r>
                <a:rPr lang="th-TH" sz="3200" b="1" dirty="0"/>
                <a:t>เพื่อป้องกันการแตก</a:t>
              </a:r>
            </a:p>
            <a:p>
              <a:pPr marL="1379538" indent="-1379538"/>
              <a:endParaRPr lang="en-US" sz="3200" b="1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AD0663E-5AB6-4735-8291-12D817A9D3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26" r="25226"/>
            <a:stretch/>
          </p:blipFill>
          <p:spPr>
            <a:xfrm>
              <a:off x="1026904" y="5515662"/>
              <a:ext cx="424414" cy="1089323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7133474-2B8B-4E7E-930C-8D8FAEE8A3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4" t="30334" r="32014" b="41260"/>
          <a:stretch/>
        </p:blipFill>
        <p:spPr>
          <a:xfrm>
            <a:off x="2083631" y="4105422"/>
            <a:ext cx="548641" cy="54864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127000"/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C6F672-9EC4-4000-97A8-CBC94F44D9B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035" y="2529924"/>
            <a:ext cx="2479145" cy="318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 dir="vert"/>
      </p:transition>
    </mc:Choice>
    <mc:Fallback xmlns="">
      <p:transition spd="slow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BB9D811-F38D-461E-949C-E19BD8752DAE}"/>
              </a:ext>
            </a:extLst>
          </p:cNvPr>
          <p:cNvSpPr txBox="1"/>
          <p:nvPr/>
        </p:nvSpPr>
        <p:spPr>
          <a:xfrm>
            <a:off x="0" y="224929"/>
            <a:ext cx="12191999" cy="82296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3399"/>
              </a:gs>
              <a:gs pos="100000">
                <a:srgbClr val="FFFF00"/>
              </a:gs>
            </a:gsLst>
            <a:lin ang="0" scaled="1"/>
            <a:tileRect/>
          </a:gradFill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tIns="91440" rIns="91440" bIns="91440" rtlCol="0" anchor="ctr">
            <a:noAutofit/>
          </a:bodyPr>
          <a:lstStyle/>
          <a:p>
            <a:pPr algn="ctr" defTabSz="512763">
              <a:lnSpc>
                <a:spcPct val="90000"/>
              </a:lnSpc>
            </a:pPr>
            <a:r>
              <a:rPr lang="th-TH" sz="5400" b="1" dirty="0">
                <a:solidFill>
                  <a:sysClr val="windowText" lastClr="000000"/>
                </a:solidFill>
              </a:rPr>
              <a:t>บทบาทและหน้าที่สมาชิกในบ้าน</a:t>
            </a:r>
            <a:endParaRPr lang="en-US" sz="54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55EE6D-A5E5-4A4F-B10E-AF2D55D357FB}"/>
              </a:ext>
            </a:extLst>
          </p:cNvPr>
          <p:cNvSpPr txBox="1"/>
          <p:nvPr/>
        </p:nvSpPr>
        <p:spPr>
          <a:xfrm>
            <a:off x="2501214" y="6424943"/>
            <a:ext cx="9690785" cy="461665"/>
          </a:xfrm>
          <a:prstGeom prst="rect">
            <a:avLst/>
          </a:prstGeom>
          <a:gradFill>
            <a:gsLst>
              <a:gs pos="4000">
                <a:schemeClr val="bg1">
                  <a:alpha val="0"/>
                </a:schemeClr>
              </a:gs>
              <a:gs pos="72000">
                <a:srgbClr val="FF9933"/>
              </a:gs>
            </a:gsLst>
            <a:lin ang="0" scaled="0"/>
          </a:gradFill>
        </p:spPr>
        <p:txBody>
          <a:bodyPr wrap="square" rIns="274320" rtlCol="0">
            <a:spAutoFit/>
          </a:bodyPr>
          <a:lstStyle/>
          <a:p>
            <a:pPr algn="r"/>
            <a:r>
              <a:rPr lang="th-TH" sz="2400" b="1" dirty="0"/>
              <a:t>การงานอาชีพ ชั้นประถมศึกษาปีที่ ๒</a:t>
            </a:r>
            <a:endParaRPr lang="en-US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FA2DE9-C8B0-46B1-9660-FDB9149E6396}"/>
              </a:ext>
            </a:extLst>
          </p:cNvPr>
          <p:cNvSpPr txBox="1"/>
          <p:nvPr/>
        </p:nvSpPr>
        <p:spPr>
          <a:xfrm>
            <a:off x="2501214" y="1499149"/>
            <a:ext cx="9509214" cy="2377440"/>
          </a:xfrm>
          <a:prstGeom prst="roundRect">
            <a:avLst>
              <a:gd name="adj" fmla="val 6064"/>
            </a:avLst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tIns="91440" rIns="91440" bIns="91440" rtlCol="0" anchor="b">
            <a:noAutofit/>
          </a:bodyPr>
          <a:lstStyle/>
          <a:p>
            <a:pPr indent="342900" defTabSz="512763">
              <a:lnSpc>
                <a:spcPct val="80000"/>
              </a:lnSpc>
            </a:pPr>
            <a:r>
              <a:rPr lang="th-TH" sz="34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สมาชิกในบ้านแต่ละคนมีบทบาทและหน้าที่แตกต่างกัน</a:t>
            </a:r>
          </a:p>
          <a:p>
            <a:pPr indent="342900" defTabSz="512763">
              <a:lnSpc>
                <a:spcPct val="80000"/>
              </a:lnSpc>
            </a:pPr>
            <a:r>
              <a:rPr lang="th-TH" sz="34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		</a:t>
            </a:r>
            <a:r>
              <a:rPr lang="th-TH" sz="3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ordia New" panose="020B0304020202020204" pitchFamily="34" charset="-34"/>
              </a:rPr>
              <a:t>บทบาท</a:t>
            </a:r>
            <a:r>
              <a:rPr lang="th-TH" sz="34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 หมายถึง การทำหน้าที่ที่กำหนดไว้</a:t>
            </a:r>
          </a:p>
          <a:p>
            <a:pPr indent="342900" defTabSz="512763">
              <a:lnSpc>
                <a:spcPct val="80000"/>
              </a:lnSpc>
            </a:pPr>
            <a:r>
              <a:rPr lang="th-TH" sz="34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		</a:t>
            </a:r>
            <a:r>
              <a:rPr lang="th-TH" sz="34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ordia New" panose="020B0304020202020204" pitchFamily="34" charset="-34"/>
              </a:rPr>
              <a:t>หน้าที่หมายถึง </a:t>
            </a:r>
            <a:r>
              <a:rPr lang="th-TH" sz="34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สิ่งที่ต้องทำด้วยความรับผิดชอบ</a:t>
            </a:r>
          </a:p>
          <a:p>
            <a:pPr indent="342900" defTabSz="512763">
              <a:lnSpc>
                <a:spcPct val="80000"/>
              </a:lnSpc>
            </a:pPr>
            <a:r>
              <a:rPr lang="th-TH" sz="34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ถ้าสมาชิกทุกคนในบ้านทำตามบทบาทและหน้าที่ของตนเอง จะทำให้บ้านน่าอยู่และสมาชิกในบ้านมีความสุข</a:t>
            </a:r>
            <a:endParaRPr lang="en-US" sz="3400" b="1" dirty="0">
              <a:solidFill>
                <a:sysClr val="windowText" lastClr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5AFA42-786A-4AB9-AFD7-D6CD392F88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18217" y="224929"/>
            <a:ext cx="1892211" cy="20456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A06DD6-BBBD-4DC9-846B-7A53E729D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53" y="2407679"/>
            <a:ext cx="2112697" cy="422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319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9FEDA7DC-D20E-4A72-8E91-DE5F23585ABB}"/>
              </a:ext>
            </a:extLst>
          </p:cNvPr>
          <p:cNvSpPr txBox="1"/>
          <p:nvPr/>
        </p:nvSpPr>
        <p:spPr>
          <a:xfrm>
            <a:off x="2501214" y="6424943"/>
            <a:ext cx="9690785" cy="461665"/>
          </a:xfrm>
          <a:prstGeom prst="rect">
            <a:avLst/>
          </a:prstGeom>
          <a:gradFill>
            <a:gsLst>
              <a:gs pos="4000">
                <a:schemeClr val="bg1">
                  <a:alpha val="0"/>
                </a:schemeClr>
              </a:gs>
              <a:gs pos="72000">
                <a:srgbClr val="FF9933"/>
              </a:gs>
            </a:gsLst>
            <a:lin ang="0" scaled="0"/>
          </a:gradFill>
        </p:spPr>
        <p:txBody>
          <a:bodyPr wrap="square" rIns="274320" rtlCol="0">
            <a:spAutoFit/>
          </a:bodyPr>
          <a:lstStyle/>
          <a:p>
            <a:pPr algn="r"/>
            <a:r>
              <a:rPr lang="th-TH" sz="2400" b="1" dirty="0"/>
              <a:t>การงานอาชีพ ชั้นประถมศึกษาปีที่ ๒</a:t>
            </a:r>
            <a:endParaRPr lang="en-US" sz="24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434FC1-E1EE-4E83-AD35-5353D74E859B}"/>
              </a:ext>
            </a:extLst>
          </p:cNvPr>
          <p:cNvSpPr txBox="1"/>
          <p:nvPr/>
        </p:nvSpPr>
        <p:spPr>
          <a:xfrm>
            <a:off x="2843676" y="223239"/>
            <a:ext cx="9348324" cy="914400"/>
          </a:xfrm>
          <a:prstGeom prst="rect">
            <a:avLst/>
          </a:prstGeom>
          <a:gradFill>
            <a:gsLst>
              <a:gs pos="0">
                <a:srgbClr val="FF3399"/>
              </a:gs>
              <a:gs pos="100000">
                <a:srgbClr val="FFFF00">
                  <a:alpha val="5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th-TH" sz="4800" b="1" dirty="0">
                <a:solidFill>
                  <a:schemeClr val="tx1"/>
                </a:solidFill>
              </a:rPr>
              <a:t>  บทบาทและหน้าที่ของสมาชิกในบ้าน</a:t>
            </a:r>
            <a:endParaRPr lang="en-US" sz="4800" b="1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B017CAA-13E0-412F-9F83-19F763F36F34}"/>
              </a:ext>
            </a:extLst>
          </p:cNvPr>
          <p:cNvGrpSpPr/>
          <p:nvPr/>
        </p:nvGrpSpPr>
        <p:grpSpPr>
          <a:xfrm>
            <a:off x="2532783" y="4841833"/>
            <a:ext cx="2450109" cy="657726"/>
            <a:chOff x="2532783" y="4841833"/>
            <a:chExt cx="2450109" cy="657726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5F51A68-9E85-46A9-ABAC-41DEAF80CA44}"/>
                </a:ext>
              </a:extLst>
            </p:cNvPr>
            <p:cNvCxnSpPr/>
            <p:nvPr/>
          </p:nvCxnSpPr>
          <p:spPr>
            <a:xfrm>
              <a:off x="2532783" y="5170696"/>
              <a:ext cx="2450109" cy="0"/>
            </a:xfrm>
            <a:prstGeom prst="line">
              <a:avLst/>
            </a:prstGeom>
            <a:solidFill>
              <a:schemeClr val="bg1"/>
            </a:solidFill>
            <a:ln w="57150">
              <a:solidFill>
                <a:srgbClr val="00FF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90381C9-CDF7-45B5-BE32-6A6DB4AE0CFE}"/>
                </a:ext>
              </a:extLst>
            </p:cNvPr>
            <p:cNvSpPr/>
            <p:nvPr/>
          </p:nvSpPr>
          <p:spPr>
            <a:xfrm>
              <a:off x="2928036" y="4841833"/>
              <a:ext cx="1645920" cy="657726"/>
            </a:xfrm>
            <a:prstGeom prst="roundRect">
              <a:avLst>
                <a:gd name="adj" fmla="val 50000"/>
              </a:avLst>
            </a:prstGeom>
            <a:solidFill>
              <a:srgbClr val="00FF0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4000" b="1" dirty="0"/>
                <a:t>แม่</a:t>
              </a:r>
              <a:endParaRPr lang="en-US" sz="4000" b="1" dirty="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4D95E16-42AA-42C6-9B5D-1EDA3B01C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71" y="4256296"/>
            <a:ext cx="1828800" cy="1828800"/>
          </a:xfrm>
          <a:prstGeom prst="ellipse">
            <a:avLst/>
          </a:prstGeom>
          <a:ln w="38100">
            <a:solidFill>
              <a:srgbClr val="00FF00"/>
            </a:solidFill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838BD88-3697-4EDC-AC3C-DD4D01E07A07}"/>
              </a:ext>
            </a:extLst>
          </p:cNvPr>
          <p:cNvGrpSpPr/>
          <p:nvPr/>
        </p:nvGrpSpPr>
        <p:grpSpPr>
          <a:xfrm>
            <a:off x="2532783" y="2372516"/>
            <a:ext cx="2450109" cy="657726"/>
            <a:chOff x="2532783" y="2372516"/>
            <a:chExt cx="2450109" cy="65772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96834CF-FAF0-41EC-99E2-DBA7B57A828D}"/>
                </a:ext>
              </a:extLst>
            </p:cNvPr>
            <p:cNvCxnSpPr/>
            <p:nvPr/>
          </p:nvCxnSpPr>
          <p:spPr>
            <a:xfrm>
              <a:off x="2532783" y="2701379"/>
              <a:ext cx="2450109" cy="0"/>
            </a:xfrm>
            <a:prstGeom prst="line">
              <a:avLst/>
            </a:prstGeom>
            <a:solidFill>
              <a:schemeClr val="bg1"/>
            </a:solidFill>
            <a:ln w="57150">
              <a:solidFill>
                <a:srgbClr val="6717CE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94015618-AA46-4153-ADD8-563A4B06951C}"/>
                </a:ext>
              </a:extLst>
            </p:cNvPr>
            <p:cNvSpPr/>
            <p:nvPr/>
          </p:nvSpPr>
          <p:spPr>
            <a:xfrm>
              <a:off x="2928036" y="2372516"/>
              <a:ext cx="1645920" cy="657726"/>
            </a:xfrm>
            <a:prstGeom prst="roundRect">
              <a:avLst>
                <a:gd name="adj" fmla="val 50000"/>
              </a:avLst>
            </a:prstGeom>
            <a:solidFill>
              <a:srgbClr val="6717CE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4000" b="1" dirty="0"/>
                <a:t>พ่อ</a:t>
              </a:r>
              <a:endParaRPr lang="en-US" sz="4000" b="1" dirty="0"/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8E3850F3-2E04-465C-B905-AA1C3FA52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83" y="1786979"/>
            <a:ext cx="1828800" cy="1828800"/>
          </a:xfrm>
          <a:prstGeom prst="ellipse">
            <a:avLst/>
          </a:prstGeom>
          <a:ln w="38100">
            <a:solidFill>
              <a:srgbClr val="6717CE"/>
            </a:solidFill>
          </a:ln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723F037-4BAE-43AA-B1BE-2E47A1632D59}"/>
              </a:ext>
            </a:extLst>
          </p:cNvPr>
          <p:cNvSpPr txBox="1"/>
          <p:nvPr/>
        </p:nvSpPr>
        <p:spPr>
          <a:xfrm>
            <a:off x="4982892" y="1466939"/>
            <a:ext cx="6648450" cy="2468880"/>
          </a:xfrm>
          <a:prstGeom prst="roundRect">
            <a:avLst>
              <a:gd name="adj" fmla="val 6064"/>
            </a:avLst>
          </a:prstGeom>
          <a:solidFill>
            <a:schemeClr val="bg1"/>
          </a:solidFill>
          <a:ln w="57150">
            <a:solidFill>
              <a:srgbClr val="6717C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tIns="274320" rIns="91440" bIns="91440" rtlCol="0" anchor="ctr">
            <a:noAutofit/>
          </a:bodyPr>
          <a:lstStyle/>
          <a:p>
            <a:pPr marL="457200" indent="-457200" algn="thaiDist" defTabSz="512763">
              <a:lnSpc>
                <a:spcPct val="90000"/>
              </a:lnSpc>
              <a:buClr>
                <a:srgbClr val="6717CE"/>
              </a:buClr>
              <a:buSzPct val="90000"/>
              <a:buFont typeface="Wingdings" panose="05000000000000000000" pitchFamily="2" charset="2"/>
              <a:buChar char="µ"/>
            </a:pPr>
            <a:r>
              <a:rPr lang="th-TH" sz="34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อบรมสั่งสอน เลี้ยงดูลูกและดูแลทุกคนในบ้าน</a:t>
            </a:r>
          </a:p>
          <a:p>
            <a:pPr marL="457200" indent="-457200" algn="thaiDist" defTabSz="512763">
              <a:lnSpc>
                <a:spcPct val="90000"/>
              </a:lnSpc>
              <a:buClr>
                <a:srgbClr val="6717CE"/>
              </a:buClr>
              <a:buSzPct val="90000"/>
              <a:buFont typeface="Wingdings" panose="05000000000000000000" pitchFamily="2" charset="2"/>
              <a:buChar char="µ"/>
            </a:pPr>
            <a:r>
              <a:rPr lang="th-TH" sz="34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ทำงานหารายได้</a:t>
            </a:r>
          </a:p>
          <a:p>
            <a:pPr marL="457200" indent="-457200" algn="thaiDist" defTabSz="512763">
              <a:lnSpc>
                <a:spcPct val="90000"/>
              </a:lnSpc>
              <a:buClr>
                <a:srgbClr val="6717CE"/>
              </a:buClr>
              <a:buSzPct val="90000"/>
              <a:buFont typeface="Wingdings" panose="05000000000000000000" pitchFamily="2" charset="2"/>
              <a:buChar char="µ"/>
            </a:pPr>
            <a:r>
              <a:rPr lang="th-TH" sz="34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ซ่อมแซมสิ่งของเครื่องใช้</a:t>
            </a:r>
          </a:p>
          <a:p>
            <a:pPr marL="457200" indent="-457200" algn="thaiDist" defTabSz="512763">
              <a:lnSpc>
                <a:spcPct val="90000"/>
              </a:lnSpc>
              <a:buClr>
                <a:srgbClr val="6717CE"/>
              </a:buClr>
              <a:buSzPct val="90000"/>
              <a:buFont typeface="Wingdings" panose="05000000000000000000" pitchFamily="2" charset="2"/>
              <a:buChar char="µ"/>
            </a:pPr>
            <a:r>
              <a:rPr lang="th-TH" sz="34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ทำสวน ตัดหญ้า รดน้ำต้นไม้</a:t>
            </a:r>
          </a:p>
          <a:p>
            <a:pPr marL="457200" indent="-457200" algn="thaiDist" defTabSz="512763">
              <a:lnSpc>
                <a:spcPct val="90000"/>
              </a:lnSpc>
              <a:buClr>
                <a:srgbClr val="6717CE"/>
              </a:buClr>
              <a:buSzPct val="90000"/>
              <a:buFont typeface="Wingdings" panose="05000000000000000000" pitchFamily="2" charset="2"/>
              <a:buChar char="µ"/>
            </a:pPr>
            <a:r>
              <a:rPr lang="th-TH" sz="34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ล้างรถยนต์</a:t>
            </a:r>
            <a:endParaRPr lang="en-US" sz="3400" b="1" dirty="0">
              <a:solidFill>
                <a:sysClr val="windowText" lastClr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E01F77-0653-4CFF-A7FD-9DFCC74AA803}"/>
              </a:ext>
            </a:extLst>
          </p:cNvPr>
          <p:cNvSpPr txBox="1"/>
          <p:nvPr/>
        </p:nvSpPr>
        <p:spPr>
          <a:xfrm>
            <a:off x="4982892" y="4119136"/>
            <a:ext cx="6648450" cy="2103120"/>
          </a:xfrm>
          <a:prstGeom prst="roundRect">
            <a:avLst>
              <a:gd name="adj" fmla="val 6064"/>
            </a:avLst>
          </a:prstGeom>
          <a:solidFill>
            <a:schemeClr val="bg1"/>
          </a:solidFill>
          <a:ln w="57150">
            <a:solidFill>
              <a:srgbClr val="00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tIns="182880" rIns="91440" bIns="91440" rtlCol="0" anchor="ctr">
            <a:noAutofit/>
          </a:bodyPr>
          <a:lstStyle/>
          <a:p>
            <a:pPr marL="457200" indent="-457200" algn="thaiDist" defTabSz="512763">
              <a:lnSpc>
                <a:spcPct val="90000"/>
              </a:lnSpc>
              <a:buClr>
                <a:srgbClr val="00FF00"/>
              </a:buClr>
              <a:buSzPct val="90000"/>
              <a:buFont typeface="Wingdings" panose="05000000000000000000" pitchFamily="2" charset="2"/>
              <a:buChar char="µ"/>
            </a:pPr>
            <a:r>
              <a:rPr lang="th-TH" sz="34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อบรมสั่งสอน เลี้ยงดูลูกและดูแลทุกคนในบ้าน</a:t>
            </a:r>
          </a:p>
          <a:p>
            <a:pPr marL="457200" indent="-457200" algn="thaiDist" defTabSz="512763">
              <a:lnSpc>
                <a:spcPct val="90000"/>
              </a:lnSpc>
              <a:buClr>
                <a:srgbClr val="00FF00"/>
              </a:buClr>
              <a:buSzPct val="90000"/>
              <a:buFont typeface="Wingdings" panose="05000000000000000000" pitchFamily="2" charset="2"/>
              <a:buChar char="µ"/>
            </a:pPr>
            <a:r>
              <a:rPr lang="th-TH" sz="34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ทำงานหารายได้</a:t>
            </a:r>
          </a:p>
          <a:p>
            <a:pPr marL="457200" indent="-457200" algn="thaiDist" defTabSz="512763">
              <a:lnSpc>
                <a:spcPct val="90000"/>
              </a:lnSpc>
              <a:buClr>
                <a:srgbClr val="00FF00"/>
              </a:buClr>
              <a:buSzPct val="90000"/>
              <a:buFont typeface="Wingdings" panose="05000000000000000000" pitchFamily="2" charset="2"/>
              <a:buChar char="µ"/>
            </a:pPr>
            <a:r>
              <a:rPr lang="th-TH" sz="34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ประกอบอาหาร</a:t>
            </a:r>
          </a:p>
          <a:p>
            <a:pPr marL="457200" indent="-457200" algn="thaiDist" defTabSz="512763">
              <a:lnSpc>
                <a:spcPct val="90000"/>
              </a:lnSpc>
              <a:buClr>
                <a:srgbClr val="00FF00"/>
              </a:buClr>
              <a:buSzPct val="90000"/>
              <a:buFont typeface="Wingdings" panose="05000000000000000000" pitchFamily="2" charset="2"/>
              <a:buChar char="µ"/>
            </a:pPr>
            <a:r>
              <a:rPr lang="th-TH" sz="34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ซ่อมแซมเสื้อผ้า</a:t>
            </a:r>
            <a:endParaRPr lang="en-US" sz="3400" b="1" dirty="0">
              <a:solidFill>
                <a:sysClr val="windowText" lastClr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3" name="Star: 12 Points 42">
            <a:extLst>
              <a:ext uri="{FF2B5EF4-FFF2-40B4-BE49-F238E27FC236}">
                <a16:creationId xmlns:a16="http://schemas.microsoft.com/office/drawing/2014/main" id="{68A33760-2D7E-4577-B70B-2651A10D5A6A}"/>
              </a:ext>
            </a:extLst>
          </p:cNvPr>
          <p:cNvSpPr/>
          <p:nvPr/>
        </p:nvSpPr>
        <p:spPr>
          <a:xfrm rot="20962766">
            <a:off x="493455" y="223464"/>
            <a:ext cx="2249856" cy="1298233"/>
          </a:xfrm>
          <a:prstGeom prst="star12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th-TH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ตัวอย่าง</a:t>
            </a:r>
            <a:endParaRPr lang="en-US" sz="40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7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  <p:bldP spid="40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9FEDA7DC-D20E-4A72-8E91-DE5F23585ABB}"/>
              </a:ext>
            </a:extLst>
          </p:cNvPr>
          <p:cNvSpPr txBox="1"/>
          <p:nvPr/>
        </p:nvSpPr>
        <p:spPr>
          <a:xfrm>
            <a:off x="2501214" y="6424943"/>
            <a:ext cx="9690785" cy="461665"/>
          </a:xfrm>
          <a:prstGeom prst="rect">
            <a:avLst/>
          </a:prstGeom>
          <a:gradFill>
            <a:gsLst>
              <a:gs pos="4000">
                <a:schemeClr val="bg1">
                  <a:alpha val="0"/>
                </a:schemeClr>
              </a:gs>
              <a:gs pos="72000">
                <a:srgbClr val="FF9933"/>
              </a:gs>
            </a:gsLst>
            <a:lin ang="0" scaled="0"/>
          </a:gradFill>
        </p:spPr>
        <p:txBody>
          <a:bodyPr wrap="square" rIns="274320" rtlCol="0">
            <a:spAutoFit/>
          </a:bodyPr>
          <a:lstStyle/>
          <a:p>
            <a:pPr algn="r"/>
            <a:r>
              <a:rPr lang="th-TH" sz="2400" b="1" dirty="0"/>
              <a:t>การงานอาชีพ ชั้นประถมศึกษาปีที่ ๒</a:t>
            </a:r>
            <a:endParaRPr lang="en-US" sz="24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ED352DF-5380-4BFD-B8B4-BC5AB61E57EF}"/>
              </a:ext>
            </a:extLst>
          </p:cNvPr>
          <p:cNvGrpSpPr/>
          <p:nvPr/>
        </p:nvGrpSpPr>
        <p:grpSpPr>
          <a:xfrm>
            <a:off x="3180483" y="4667339"/>
            <a:ext cx="2121772" cy="657726"/>
            <a:chOff x="3180483" y="4667339"/>
            <a:chExt cx="2121772" cy="65772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F6517AB-4C20-47E4-A653-82659795256E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>
              <a:off x="3180483" y="4996202"/>
              <a:ext cx="2121772" cy="0"/>
            </a:xfrm>
            <a:prstGeom prst="line">
              <a:avLst/>
            </a:prstGeom>
            <a:solidFill>
              <a:schemeClr val="bg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F433783-9C36-4701-B8C6-2A5C08EF5498}"/>
                </a:ext>
              </a:extLst>
            </p:cNvPr>
            <p:cNvSpPr/>
            <p:nvPr/>
          </p:nvSpPr>
          <p:spPr>
            <a:xfrm>
              <a:off x="3729485" y="4667339"/>
              <a:ext cx="1148664" cy="65772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4000" b="1" dirty="0"/>
                <a:t>ลูก</a:t>
              </a:r>
              <a:endParaRPr lang="en-US" sz="4000" b="1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0A5CF93-A951-4798-A84B-7962ADD69EA8}"/>
              </a:ext>
            </a:extLst>
          </p:cNvPr>
          <p:cNvGrpSpPr/>
          <p:nvPr/>
        </p:nvGrpSpPr>
        <p:grpSpPr>
          <a:xfrm>
            <a:off x="3180483" y="2250596"/>
            <a:ext cx="2109945" cy="657726"/>
            <a:chOff x="3180483" y="2250596"/>
            <a:chExt cx="2109945" cy="657726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CBF335-56CA-486A-B1DC-9AAF5B3B839D}"/>
                </a:ext>
              </a:extLst>
            </p:cNvPr>
            <p:cNvCxnSpPr>
              <a:cxnSpLocks/>
              <a:endCxn id="25" idx="1"/>
            </p:cNvCxnSpPr>
            <p:nvPr/>
          </p:nvCxnSpPr>
          <p:spPr>
            <a:xfrm>
              <a:off x="3180483" y="2579459"/>
              <a:ext cx="2109945" cy="0"/>
            </a:xfrm>
            <a:prstGeom prst="line">
              <a:avLst/>
            </a:prstGeom>
            <a:solidFill>
              <a:schemeClr val="bg1"/>
            </a:solidFill>
            <a:ln w="57150">
              <a:solidFill>
                <a:srgbClr val="FF33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F908605-B695-4AF2-914C-EEDE6C4E8EB7}"/>
                </a:ext>
              </a:extLst>
            </p:cNvPr>
            <p:cNvSpPr/>
            <p:nvPr/>
          </p:nvSpPr>
          <p:spPr>
            <a:xfrm>
              <a:off x="3760309" y="2250596"/>
              <a:ext cx="1148664" cy="657726"/>
            </a:xfrm>
            <a:prstGeom prst="roundRect">
              <a:avLst>
                <a:gd name="adj" fmla="val 50000"/>
              </a:avLst>
            </a:prstGeom>
            <a:solidFill>
              <a:srgbClr val="FF3300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4000" b="1" dirty="0"/>
                <a:t>ลูก</a:t>
              </a:r>
              <a:endParaRPr lang="en-US" sz="4000" b="1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C6B72E4-80C1-47F9-9E10-27A6FD3655BA}"/>
              </a:ext>
            </a:extLst>
          </p:cNvPr>
          <p:cNvSpPr txBox="1"/>
          <p:nvPr/>
        </p:nvSpPr>
        <p:spPr>
          <a:xfrm>
            <a:off x="5290428" y="1619339"/>
            <a:ext cx="6406271" cy="1920240"/>
          </a:xfrm>
          <a:prstGeom prst="roundRect">
            <a:avLst>
              <a:gd name="adj" fmla="val 6064"/>
            </a:avLst>
          </a:prstGeom>
          <a:solidFill>
            <a:schemeClr val="bg1"/>
          </a:solidFill>
          <a:ln w="57150">
            <a:solidFill>
              <a:srgbClr val="FF33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tIns="274320" rIns="91440" bIns="91440" rtlCol="0" anchor="ctr">
            <a:noAutofit/>
          </a:bodyPr>
          <a:lstStyle/>
          <a:p>
            <a:pPr marL="457200" indent="-457200" algn="thaiDist" defTabSz="512763">
              <a:lnSpc>
                <a:spcPct val="90000"/>
              </a:lnSpc>
              <a:buClr>
                <a:srgbClr val="FF3300"/>
              </a:buClr>
              <a:buSzPct val="90000"/>
              <a:buFont typeface="Wingdings" panose="05000000000000000000" pitchFamily="2" charset="2"/>
              <a:buChar char="µ"/>
            </a:pPr>
            <a:r>
              <a:rPr lang="th-TH" sz="34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พี่สาว พี่ชาย</a:t>
            </a:r>
          </a:p>
          <a:p>
            <a:pPr marL="628650" indent="-228600" algn="thaiDist" defTabSz="512763">
              <a:lnSpc>
                <a:spcPct val="90000"/>
              </a:lnSpc>
              <a:buClr>
                <a:srgbClr val="FF3300"/>
              </a:buClr>
              <a:buSzPct val="100000"/>
              <a:buFont typeface="Arial" panose="020B0604020202020204" pitchFamily="34" charset="0"/>
              <a:buChar char="•"/>
            </a:pPr>
            <a:r>
              <a:rPr lang="th-TH" sz="28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ตั้งใจเรียน เชื่อฟังคำสั่งสอนของพ่อแม่และครู</a:t>
            </a:r>
          </a:p>
          <a:p>
            <a:pPr marL="628650" indent="-228600" algn="thaiDist" defTabSz="512763">
              <a:lnSpc>
                <a:spcPct val="90000"/>
              </a:lnSpc>
              <a:buClr>
                <a:srgbClr val="FF3300"/>
              </a:buClr>
              <a:buSzPct val="100000"/>
              <a:buFont typeface="Arial" panose="020B0604020202020204" pitchFamily="34" charset="0"/>
              <a:buChar char="•"/>
            </a:pPr>
            <a:r>
              <a:rPr lang="th-TH" sz="28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ซักเสื้อผ้า รีดเสื้อผ้า  /  ถูบ้าน ทิ้งขยะ</a:t>
            </a:r>
          </a:p>
          <a:p>
            <a:pPr marL="628650" indent="-228600" algn="thaiDist" defTabSz="512763">
              <a:lnSpc>
                <a:spcPct val="90000"/>
              </a:lnSpc>
              <a:buClr>
                <a:srgbClr val="FF3300"/>
              </a:buClr>
              <a:buSzPct val="100000"/>
              <a:buFont typeface="Arial" panose="020B0604020202020204" pitchFamily="34" charset="0"/>
              <a:buChar char="•"/>
            </a:pPr>
            <a:r>
              <a:rPr lang="th-TH" sz="28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เช็ดกระจก  /  กรอกน้ำ จัดโต๊ะอาหารล้างรถยนต์</a:t>
            </a:r>
            <a:endParaRPr lang="en-US" sz="3400" b="1" dirty="0">
              <a:solidFill>
                <a:sysClr val="windowText" lastClr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A4C8AE-C041-4F2F-8543-5915BD6C69F5}"/>
              </a:ext>
            </a:extLst>
          </p:cNvPr>
          <p:cNvSpPr txBox="1"/>
          <p:nvPr/>
        </p:nvSpPr>
        <p:spPr>
          <a:xfrm>
            <a:off x="5302255" y="3716042"/>
            <a:ext cx="6406271" cy="2560320"/>
          </a:xfrm>
          <a:prstGeom prst="roundRect">
            <a:avLst>
              <a:gd name="adj" fmla="val 6064"/>
            </a:avLst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tIns="182880" rIns="91440" bIns="91440" rtlCol="0" anchor="ctr">
            <a:noAutofit/>
          </a:bodyPr>
          <a:lstStyle/>
          <a:p>
            <a:pPr marL="457200" indent="-457200" algn="thaiDist" defTabSz="512763">
              <a:lnSpc>
                <a:spcPct val="90000"/>
              </a:lnSpc>
              <a:buClr>
                <a:srgbClr val="0070C0"/>
              </a:buClr>
              <a:buSzPct val="90000"/>
              <a:buFont typeface="Wingdings" panose="05000000000000000000" pitchFamily="2" charset="2"/>
              <a:buChar char="µ"/>
            </a:pPr>
            <a:r>
              <a:rPr lang="th-TH" sz="3400" b="1" dirty="0">
                <a:solidFill>
                  <a:sysClr val="windowText" lastClr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ตัวเรา</a:t>
            </a:r>
          </a:p>
          <a:p>
            <a:pPr marL="628650" indent="-285750" algn="thaiDist" defTabSz="512763">
              <a:lnSpc>
                <a:spcPct val="9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th-TH" sz="28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ตั้งใจเรียน เชื่อฟังคำสั่งสอนของพ่อแม่และครู</a:t>
            </a:r>
          </a:p>
          <a:p>
            <a:pPr marL="628650" indent="-285750" algn="thaiDist" defTabSz="512763">
              <a:lnSpc>
                <a:spcPct val="9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th-TH" sz="28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ช่วยเหลือตนเองในการอาบน้ำ แต่งตัว หยิบจับ</a:t>
            </a:r>
          </a:p>
          <a:p>
            <a:pPr marL="628650" indent="-285750" algn="thaiDist" defTabSz="512763">
              <a:lnSpc>
                <a:spcPct val="9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th-TH" sz="28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ใช้ช้อนส้อมและแก้วน้ำในการรับประทานอาหาร</a:t>
            </a:r>
          </a:p>
          <a:p>
            <a:pPr marL="628650" indent="-285750" algn="thaiDist" defTabSz="512763">
              <a:lnSpc>
                <a:spcPct val="9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th-TH" sz="28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จัดเก็บของเล่น ของใช้ และอุปกรณ์การเรียน</a:t>
            </a:r>
          </a:p>
          <a:p>
            <a:pPr marL="628650" indent="-285750" algn="thaiDist" defTabSz="512763">
              <a:lnSpc>
                <a:spcPct val="9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th-TH" sz="28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กวาดบ้าน  /  ล้างจาน ล้างแก้วน้ำ</a:t>
            </a:r>
            <a:endParaRPr lang="en-US" sz="3400" b="1" dirty="0">
              <a:solidFill>
                <a:sysClr val="windowText" lastClr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68C8FF2-3124-496A-B957-5EF621BF7A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4" y="4173242"/>
            <a:ext cx="2497540" cy="1645920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5E057A8-B613-43DF-9EA8-C7F6B2882E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12" y="1756499"/>
            <a:ext cx="2638839" cy="1645920"/>
          </a:xfrm>
          <a:prstGeom prst="roundRect">
            <a:avLst/>
          </a:prstGeom>
          <a:ln w="38100">
            <a:solidFill>
              <a:srgbClr val="FF3300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8D721DC-4778-4B18-B043-B6A243D31018}"/>
              </a:ext>
            </a:extLst>
          </p:cNvPr>
          <p:cNvSpPr txBox="1"/>
          <p:nvPr/>
        </p:nvSpPr>
        <p:spPr>
          <a:xfrm>
            <a:off x="2843676" y="223239"/>
            <a:ext cx="9348324" cy="914400"/>
          </a:xfrm>
          <a:prstGeom prst="rect">
            <a:avLst/>
          </a:prstGeom>
          <a:gradFill>
            <a:gsLst>
              <a:gs pos="0">
                <a:srgbClr val="FF3399"/>
              </a:gs>
              <a:gs pos="100000">
                <a:srgbClr val="FFFF00">
                  <a:alpha val="5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th-TH" sz="4800" b="1" dirty="0">
                <a:solidFill>
                  <a:schemeClr val="tx1"/>
                </a:solidFill>
              </a:rPr>
              <a:t>  บทบาทและหน้าที่ของสมาชิกในบ้าน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29" name="Star: 12 Points 28">
            <a:extLst>
              <a:ext uri="{FF2B5EF4-FFF2-40B4-BE49-F238E27FC236}">
                <a16:creationId xmlns:a16="http://schemas.microsoft.com/office/drawing/2014/main" id="{21CF6AD9-748D-428D-875B-5D1D915A173F}"/>
              </a:ext>
            </a:extLst>
          </p:cNvPr>
          <p:cNvSpPr/>
          <p:nvPr/>
        </p:nvSpPr>
        <p:spPr>
          <a:xfrm rot="20962766">
            <a:off x="493455" y="223464"/>
            <a:ext cx="2249856" cy="1298233"/>
          </a:xfrm>
          <a:prstGeom prst="star12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th-TH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ตัวอย่าง</a:t>
            </a:r>
            <a:endParaRPr lang="en-US" sz="40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8977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BB9D811-F38D-461E-949C-E19BD8752DAE}"/>
              </a:ext>
            </a:extLst>
          </p:cNvPr>
          <p:cNvSpPr txBox="1"/>
          <p:nvPr/>
        </p:nvSpPr>
        <p:spPr>
          <a:xfrm>
            <a:off x="588936" y="166873"/>
            <a:ext cx="11603063" cy="109728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3399">
                  <a:alpha val="50000"/>
                </a:srgbClr>
              </a:gs>
            </a:gsLst>
            <a:lin ang="0" scaled="1"/>
            <a:tileRect/>
          </a:gradFill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tIns="182880" rIns="91440" bIns="91440" rtlCol="0" anchor="ctr">
            <a:noAutofit/>
          </a:bodyPr>
          <a:lstStyle/>
          <a:p>
            <a:pPr marL="347663" defTabSz="512763">
              <a:lnSpc>
                <a:spcPct val="90000"/>
              </a:lnSpc>
            </a:pPr>
            <a:r>
              <a:rPr lang="th-TH" sz="4000" b="1" dirty="0">
                <a:solidFill>
                  <a:sysClr val="windowText" lastClr="000000"/>
                </a:solidFill>
              </a:rPr>
              <a:t>ประโยชน์ของการทำงานบ้าน</a:t>
            </a:r>
            <a:endParaRPr lang="en-US" sz="4000" b="1" dirty="0">
              <a:solidFill>
                <a:sysClr val="windowText" lastClr="000000"/>
              </a:solidFill>
            </a:endParaRPr>
          </a:p>
          <a:p>
            <a:pPr marL="347663" defTabSz="512763">
              <a:lnSpc>
                <a:spcPct val="90000"/>
              </a:lnSpc>
            </a:pPr>
            <a:r>
              <a:rPr lang="th-TH" sz="4000" b="1" dirty="0">
                <a:solidFill>
                  <a:sysClr val="windowText" lastClr="000000"/>
                </a:solidFill>
              </a:rPr>
              <a:t>เพื่อช่วยเหลือตนเองและครอบครัว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55EE6D-A5E5-4A4F-B10E-AF2D55D357FB}"/>
              </a:ext>
            </a:extLst>
          </p:cNvPr>
          <p:cNvSpPr txBox="1"/>
          <p:nvPr/>
        </p:nvSpPr>
        <p:spPr>
          <a:xfrm>
            <a:off x="2501214" y="6424943"/>
            <a:ext cx="9690785" cy="461665"/>
          </a:xfrm>
          <a:prstGeom prst="rect">
            <a:avLst/>
          </a:prstGeom>
          <a:gradFill>
            <a:gsLst>
              <a:gs pos="4000">
                <a:schemeClr val="bg1">
                  <a:alpha val="0"/>
                </a:schemeClr>
              </a:gs>
              <a:gs pos="72000">
                <a:srgbClr val="FF9933"/>
              </a:gs>
            </a:gsLst>
            <a:lin ang="0" scaled="0"/>
          </a:gradFill>
        </p:spPr>
        <p:txBody>
          <a:bodyPr wrap="square" rIns="274320" rtlCol="0">
            <a:spAutoFit/>
          </a:bodyPr>
          <a:lstStyle/>
          <a:p>
            <a:pPr algn="r"/>
            <a:r>
              <a:rPr lang="th-TH" sz="2400" b="1" dirty="0"/>
              <a:t>การงานอาชีพ ชั้นประถมศึกษาปีที่ ๒</a:t>
            </a:r>
            <a:endParaRPr 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B64F8B-A6A6-437B-8DA7-0013AECAD6D7}"/>
              </a:ext>
            </a:extLst>
          </p:cNvPr>
          <p:cNvSpPr txBox="1"/>
          <p:nvPr/>
        </p:nvSpPr>
        <p:spPr>
          <a:xfrm>
            <a:off x="1461185" y="1845522"/>
            <a:ext cx="9814677" cy="1280160"/>
          </a:xfrm>
          <a:prstGeom prst="roundRect">
            <a:avLst>
              <a:gd name="adj" fmla="val 6064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tIns="91440" rIns="91440" bIns="0" rtlCol="0" anchor="b">
            <a:noAutofit/>
          </a:bodyPr>
          <a:lstStyle/>
          <a:p>
            <a:pPr indent="342900" defTabSz="512763">
              <a:lnSpc>
                <a:spcPct val="80000"/>
              </a:lnSpc>
            </a:pPr>
            <a:r>
              <a:rPr lang="th-TH" sz="34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งานภายในบ้านที่นักเรียนสามารถดูแลช่วยเหลือได้ เช่น การเก็บของเล่น การเก็บอุปกรณ์การเรียน การเก็บผ้าเช็ดตัว การเก็บรองเท้า</a:t>
            </a:r>
            <a:endParaRPr lang="en-US" sz="3400" b="1" dirty="0">
              <a:solidFill>
                <a:sysClr val="windowText" lastClr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B4BE1D-11C4-4F02-9048-70F0956FCB60}"/>
              </a:ext>
            </a:extLst>
          </p:cNvPr>
          <p:cNvGrpSpPr/>
          <p:nvPr/>
        </p:nvGrpSpPr>
        <p:grpSpPr>
          <a:xfrm>
            <a:off x="916138" y="1425192"/>
            <a:ext cx="5256062" cy="1028533"/>
            <a:chOff x="916138" y="1425192"/>
            <a:chExt cx="5256062" cy="102853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A40BA32-8E25-4830-92FF-77AB9F56B632}"/>
                </a:ext>
              </a:extLst>
            </p:cNvPr>
            <p:cNvSpPr txBox="1"/>
            <p:nvPr/>
          </p:nvSpPr>
          <p:spPr>
            <a:xfrm flipH="1">
              <a:off x="916138" y="1425192"/>
              <a:ext cx="722433" cy="663480"/>
            </a:xfrm>
            <a:prstGeom prst="rect">
              <a:avLst/>
            </a:prstGeom>
            <a:solidFill>
              <a:srgbClr val="FFC000"/>
            </a:solidFill>
            <a:ln w="38100"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tIns="182880" rIns="91440" bIns="91440" rtlCol="0" anchor="ctr">
              <a:noAutofit/>
            </a:bodyPr>
            <a:lstStyle/>
            <a:p>
              <a:pPr indent="115888" defTabSz="512763"/>
              <a:endParaRPr lang="en-US" sz="3400" b="1" dirty="0">
                <a:solidFill>
                  <a:sysClr val="windowText" lastClr="0000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FA2DE9-C8B0-46B1-9660-FDB9149E6396}"/>
                </a:ext>
              </a:extLst>
            </p:cNvPr>
            <p:cNvSpPr txBox="1"/>
            <p:nvPr/>
          </p:nvSpPr>
          <p:spPr>
            <a:xfrm flipH="1">
              <a:off x="916138" y="1425192"/>
              <a:ext cx="5256062" cy="663480"/>
            </a:xfrm>
            <a:prstGeom prst="notchedRightArrow">
              <a:avLst>
                <a:gd name="adj1" fmla="val 100000"/>
                <a:gd name="adj2" fmla="val 50000"/>
              </a:avLst>
            </a:prstGeom>
            <a:solidFill>
              <a:srgbClr val="FFC000"/>
            </a:solidFill>
            <a:ln w="38100"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tIns="182880" rIns="91440" bIns="91440" rtlCol="0" anchor="ctr">
              <a:noAutofit/>
            </a:bodyPr>
            <a:lstStyle/>
            <a:p>
              <a:pPr defTabSz="512763"/>
              <a:r>
                <a:rPr lang="th-TH" sz="3400" b="1" dirty="0">
                  <a:solidFill>
                    <a:sysClr val="windowText" lastClr="000000"/>
                  </a:solidFill>
                  <a:latin typeface="Cordia New" panose="020B0304020202020204" pitchFamily="34" charset="-34"/>
                </a:rPr>
                <a:t>๑. งานบ้านเพื่อช่วยเหลือตนเอง</a:t>
              </a:r>
              <a:endParaRPr lang="en-US" sz="3400" b="1" dirty="0">
                <a:solidFill>
                  <a:sysClr val="windowText" lastClr="0000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551D70F8-9E87-40A9-B863-B0A2DBB831E0}"/>
                </a:ext>
              </a:extLst>
            </p:cNvPr>
            <p:cNvSpPr/>
            <p:nvPr/>
          </p:nvSpPr>
          <p:spPr>
            <a:xfrm flipH="1" flipV="1">
              <a:off x="916138" y="2087965"/>
              <a:ext cx="548640" cy="36576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7BFD4E7-8DE5-41B1-861E-371A4FCDDC57}"/>
              </a:ext>
            </a:extLst>
          </p:cNvPr>
          <p:cNvGrpSpPr/>
          <p:nvPr/>
        </p:nvGrpSpPr>
        <p:grpSpPr>
          <a:xfrm>
            <a:off x="1912951" y="3256334"/>
            <a:ext cx="4013860" cy="3108960"/>
            <a:chOff x="1912951" y="3256334"/>
            <a:chExt cx="4013860" cy="31089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1170B2-F477-4239-A16C-10F1FF909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2951" y="3256334"/>
              <a:ext cx="4013860" cy="27432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638F99D-7535-4A66-B405-AC1230659BB9}"/>
                </a:ext>
              </a:extLst>
            </p:cNvPr>
            <p:cNvSpPr/>
            <p:nvPr/>
          </p:nvSpPr>
          <p:spPr>
            <a:xfrm>
              <a:off x="1912951" y="5999534"/>
              <a:ext cx="4013860" cy="3657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tIns="182880" bIns="182880" rtlCol="0" anchor="ctr"/>
            <a:lstStyle/>
            <a:p>
              <a:pPr algn="ctr"/>
              <a:r>
                <a:rPr lang="th-TH" sz="2400" b="1" dirty="0"/>
                <a:t> การจัดเก็บของเล่น</a:t>
              </a:r>
              <a:endParaRPr lang="en-US" sz="2400" b="1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F20365-DD9C-4E32-BD85-9F5FBF37708F}"/>
              </a:ext>
            </a:extLst>
          </p:cNvPr>
          <p:cNvGrpSpPr/>
          <p:nvPr/>
        </p:nvGrpSpPr>
        <p:grpSpPr>
          <a:xfrm>
            <a:off x="6482166" y="3256334"/>
            <a:ext cx="4013860" cy="3108960"/>
            <a:chOff x="6482166" y="3256334"/>
            <a:chExt cx="4013860" cy="310896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484EAE4-D9F8-4A88-A1E1-368A178A5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166" y="3256334"/>
              <a:ext cx="4013860" cy="274320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43458C-F08B-4C1A-9144-4E2A1B22769D}"/>
                </a:ext>
              </a:extLst>
            </p:cNvPr>
            <p:cNvSpPr/>
            <p:nvPr/>
          </p:nvSpPr>
          <p:spPr>
            <a:xfrm>
              <a:off x="6482166" y="5999534"/>
              <a:ext cx="4013860" cy="3657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tIns="182880" bIns="182880" rtlCol="0" anchor="ctr"/>
            <a:lstStyle/>
            <a:p>
              <a:pPr algn="ctr"/>
              <a:r>
                <a:rPr lang="th-TH" sz="2400" b="1" dirty="0"/>
                <a:t>การจัดเก็บอุปกรณ์การเรียน</a:t>
              </a:r>
              <a:endParaRPr lang="en-US" sz="2400" b="1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95AFA42-786A-4AB9-AFD7-D6CD392F88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18217" y="224929"/>
            <a:ext cx="1723308" cy="186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855EE6D-A5E5-4A4F-B10E-AF2D55D357FB}"/>
              </a:ext>
            </a:extLst>
          </p:cNvPr>
          <p:cNvSpPr txBox="1"/>
          <p:nvPr/>
        </p:nvSpPr>
        <p:spPr>
          <a:xfrm>
            <a:off x="2501214" y="6424943"/>
            <a:ext cx="9690785" cy="461665"/>
          </a:xfrm>
          <a:prstGeom prst="rect">
            <a:avLst/>
          </a:prstGeom>
          <a:gradFill>
            <a:gsLst>
              <a:gs pos="4000">
                <a:schemeClr val="bg1">
                  <a:alpha val="0"/>
                </a:schemeClr>
              </a:gs>
              <a:gs pos="72000">
                <a:srgbClr val="FF9933"/>
              </a:gs>
            </a:gsLst>
            <a:lin ang="0" scaled="0"/>
          </a:gradFill>
        </p:spPr>
        <p:txBody>
          <a:bodyPr wrap="square" rIns="274320" rtlCol="0">
            <a:spAutoFit/>
          </a:bodyPr>
          <a:lstStyle/>
          <a:p>
            <a:pPr algn="r"/>
            <a:r>
              <a:rPr lang="th-TH" sz="2400" b="1" dirty="0"/>
              <a:t>การงานอาชีพ ชั้นประถมศึกษาปีที่ ๒</a:t>
            </a:r>
            <a:endParaRPr 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B64F8B-A6A6-437B-8DA7-0013AECAD6D7}"/>
              </a:ext>
            </a:extLst>
          </p:cNvPr>
          <p:cNvSpPr txBox="1"/>
          <p:nvPr/>
        </p:nvSpPr>
        <p:spPr>
          <a:xfrm>
            <a:off x="1019472" y="913224"/>
            <a:ext cx="9814677" cy="1920240"/>
          </a:xfrm>
          <a:prstGeom prst="roundRect">
            <a:avLst>
              <a:gd name="adj" fmla="val 6064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tIns="91440" rIns="91440" bIns="0" rtlCol="0" anchor="b">
            <a:noAutofit/>
          </a:bodyPr>
          <a:lstStyle/>
          <a:p>
            <a:pPr indent="342900" defTabSz="512763">
              <a:lnSpc>
                <a:spcPct val="80000"/>
              </a:lnSpc>
            </a:pPr>
            <a:r>
              <a:rPr lang="th-TH" sz="30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การดูแลรักษาบริเวณบ้านและเครื่องใช้ในบ้านให้สะอาด เป็นระเบียบเรียบร้อย เป็นการอำนวยความสะดวกในการใช้ชีวิตประจำวัน เช่น การปัด กวาด เช็ดถู </a:t>
            </a:r>
            <a:br>
              <a:rPr lang="th-TH" sz="30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</a:br>
            <a:r>
              <a:rPr lang="th-TH" sz="30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การช่วยประกอบอาหาร การกรอกน้ำใส่กระบอก การจัดโต๊ะอาหาร การซักเสื้อผ้า การล้างภาชนะ</a:t>
            </a:r>
            <a:endParaRPr lang="en-US" sz="3000" b="1" dirty="0">
              <a:solidFill>
                <a:sysClr val="windowText" lastClr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B4BE1D-11C4-4F02-9048-70F0956FCB60}"/>
              </a:ext>
            </a:extLst>
          </p:cNvPr>
          <p:cNvGrpSpPr/>
          <p:nvPr/>
        </p:nvGrpSpPr>
        <p:grpSpPr>
          <a:xfrm>
            <a:off x="474425" y="492895"/>
            <a:ext cx="5566028" cy="1028533"/>
            <a:chOff x="916138" y="1425192"/>
            <a:chExt cx="5566028" cy="102853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A40BA32-8E25-4830-92FF-77AB9F56B632}"/>
                </a:ext>
              </a:extLst>
            </p:cNvPr>
            <p:cNvSpPr txBox="1"/>
            <p:nvPr/>
          </p:nvSpPr>
          <p:spPr>
            <a:xfrm flipH="1">
              <a:off x="916138" y="1425192"/>
              <a:ext cx="722433" cy="663480"/>
            </a:xfrm>
            <a:prstGeom prst="rect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tIns="182880" rIns="91440" bIns="91440" rtlCol="0" anchor="ctr">
              <a:noAutofit/>
            </a:bodyPr>
            <a:lstStyle/>
            <a:p>
              <a:pPr indent="115888" defTabSz="512763"/>
              <a:endParaRPr lang="en-US" sz="3400" b="1" dirty="0">
                <a:solidFill>
                  <a:sysClr val="windowText" lastClr="0000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FA2DE9-C8B0-46B1-9660-FDB9149E6396}"/>
                </a:ext>
              </a:extLst>
            </p:cNvPr>
            <p:cNvSpPr txBox="1"/>
            <p:nvPr/>
          </p:nvSpPr>
          <p:spPr>
            <a:xfrm flipH="1">
              <a:off x="916138" y="1425192"/>
              <a:ext cx="5566028" cy="663480"/>
            </a:xfrm>
            <a:prstGeom prst="notchedRightArrow">
              <a:avLst>
                <a:gd name="adj1" fmla="val 100000"/>
                <a:gd name="adj2" fmla="val 50000"/>
              </a:avLst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tIns="182880" rIns="91440" bIns="91440" rtlCol="0" anchor="ctr">
              <a:noAutofit/>
            </a:bodyPr>
            <a:lstStyle/>
            <a:p>
              <a:pPr defTabSz="512763"/>
              <a:r>
                <a:rPr lang="th-TH" sz="3400" b="1" dirty="0">
                  <a:solidFill>
                    <a:sysClr val="windowText" lastClr="000000"/>
                  </a:solidFill>
                  <a:latin typeface="Cordia New" panose="020B0304020202020204" pitchFamily="34" charset="-34"/>
                </a:rPr>
                <a:t> ๒.</a:t>
              </a:r>
              <a:r>
                <a:rPr lang="en-US" sz="3400" b="1" dirty="0">
                  <a:solidFill>
                    <a:sysClr val="windowText" lastClr="000000"/>
                  </a:solidFill>
                  <a:latin typeface="Cordia New" panose="020B0304020202020204" pitchFamily="34" charset="-34"/>
                </a:rPr>
                <a:t> </a:t>
              </a:r>
              <a:r>
                <a:rPr lang="th-TH" sz="3400" b="1" dirty="0">
                  <a:solidFill>
                    <a:sysClr val="windowText" lastClr="000000"/>
                  </a:solidFill>
                  <a:latin typeface="Cordia New" panose="020B0304020202020204" pitchFamily="34" charset="-34"/>
                </a:rPr>
                <a:t>งานบ้านเพื่อช่วยเหลือครอบครัว</a:t>
              </a:r>
              <a:endParaRPr lang="en-US" sz="3400" b="1" dirty="0">
                <a:solidFill>
                  <a:sysClr val="windowText" lastClr="000000"/>
                </a:solidFill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551D70F8-9E87-40A9-B863-B0A2DBB831E0}"/>
                </a:ext>
              </a:extLst>
            </p:cNvPr>
            <p:cNvSpPr/>
            <p:nvPr/>
          </p:nvSpPr>
          <p:spPr>
            <a:xfrm flipH="1" flipV="1">
              <a:off x="916138" y="2087965"/>
              <a:ext cx="548640" cy="36576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7BFD4E7-8DE5-41B1-861E-371A4FCDDC57}"/>
              </a:ext>
            </a:extLst>
          </p:cNvPr>
          <p:cNvGrpSpPr/>
          <p:nvPr/>
        </p:nvGrpSpPr>
        <p:grpSpPr>
          <a:xfrm>
            <a:off x="1991838" y="3074723"/>
            <a:ext cx="3882020" cy="3200400"/>
            <a:chOff x="1991838" y="3256334"/>
            <a:chExt cx="3882020" cy="32004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1170B2-F477-4239-A16C-10F1FF909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838" y="3256334"/>
              <a:ext cx="3856085" cy="27432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638F99D-7535-4A66-B405-AC1230659BB9}"/>
                </a:ext>
              </a:extLst>
            </p:cNvPr>
            <p:cNvSpPr/>
            <p:nvPr/>
          </p:nvSpPr>
          <p:spPr>
            <a:xfrm>
              <a:off x="1991838" y="5999534"/>
              <a:ext cx="3882020" cy="457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tIns="182880" bIns="182880" rtlCol="0" anchor="ctr"/>
            <a:lstStyle/>
            <a:p>
              <a:pPr algn="ctr"/>
              <a:r>
                <a:rPr lang="th-TH" sz="2400" b="1" dirty="0">
                  <a:solidFill>
                    <a:sysClr val="windowText" lastClr="000000"/>
                  </a:solidFill>
                  <a:latin typeface="Cordia New" panose="020B0304020202020204" pitchFamily="34" charset="-34"/>
                </a:rPr>
                <a:t>การปัด กวาด เช็ดถูบ้าน</a:t>
              </a:r>
              <a:endParaRPr lang="en-US" sz="2400" b="1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F20365-DD9C-4E32-BD85-9F5FBF37708F}"/>
              </a:ext>
            </a:extLst>
          </p:cNvPr>
          <p:cNvGrpSpPr/>
          <p:nvPr/>
        </p:nvGrpSpPr>
        <p:grpSpPr>
          <a:xfrm>
            <a:off x="6561052" y="3074723"/>
            <a:ext cx="3856086" cy="3200400"/>
            <a:chOff x="6561052" y="3256334"/>
            <a:chExt cx="3856086" cy="32004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484EAE4-D9F8-4A88-A1E1-368A178A5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1053" y="3256334"/>
              <a:ext cx="3856085" cy="274320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43458C-F08B-4C1A-9144-4E2A1B22769D}"/>
                </a:ext>
              </a:extLst>
            </p:cNvPr>
            <p:cNvSpPr/>
            <p:nvPr/>
          </p:nvSpPr>
          <p:spPr>
            <a:xfrm>
              <a:off x="6561052" y="5999534"/>
              <a:ext cx="3856085" cy="457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tIns="182880" bIns="182880" rtlCol="0" anchor="ctr"/>
            <a:lstStyle/>
            <a:p>
              <a:pPr algn="ctr"/>
              <a:r>
                <a:rPr lang="th-TH" sz="2400" b="1" dirty="0">
                  <a:solidFill>
                    <a:sysClr val="windowText" lastClr="000000"/>
                  </a:solidFill>
                  <a:latin typeface="Cordia New" panose="020B0304020202020204" pitchFamily="34" charset="-34"/>
                </a:rPr>
                <a:t>การช่วยประกอบอาหาร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812016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47D61E6C-3C2C-4F22-A365-5C1BC37DC75D}"/>
              </a:ext>
            </a:extLst>
          </p:cNvPr>
          <p:cNvGrpSpPr/>
          <p:nvPr/>
        </p:nvGrpSpPr>
        <p:grpSpPr>
          <a:xfrm>
            <a:off x="32458" y="-21643"/>
            <a:ext cx="10715753" cy="1194237"/>
            <a:chOff x="291178" y="-21643"/>
            <a:chExt cx="11900821" cy="13263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0B04D08-C40B-444F-B95E-FE4DBA23A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2992" y="-21643"/>
              <a:ext cx="1326309" cy="132630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6149B7F-A16F-41E0-8A21-6E253C3F4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806" y="-21643"/>
              <a:ext cx="1326309" cy="132630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D2BB901-4183-4C60-A1F4-63E7525E8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6620" y="-21643"/>
              <a:ext cx="1326309" cy="132630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13E5289-71DB-4006-B3D7-22E1004C1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8434" y="-21643"/>
              <a:ext cx="1326309" cy="132630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A9906BF-DAC7-4370-97BB-B363A0089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248" y="-21643"/>
              <a:ext cx="1326309" cy="132630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A90B235-0301-47F7-8232-7AA058231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2062" y="-21643"/>
              <a:ext cx="1326309" cy="132630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4B35DA3-4C0C-4090-AA43-6B50AD45C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3876" y="-21643"/>
              <a:ext cx="1326309" cy="132630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240810E-5022-4410-A553-C33438081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5690" y="-21643"/>
              <a:ext cx="1326309" cy="132630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2A626A2-22FB-4465-AE2B-A2A6E9A31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178" y="-21643"/>
              <a:ext cx="1326309" cy="1326309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855EE6D-A5E5-4A4F-B10E-AF2D55D357FB}"/>
              </a:ext>
            </a:extLst>
          </p:cNvPr>
          <p:cNvSpPr txBox="1"/>
          <p:nvPr/>
        </p:nvSpPr>
        <p:spPr>
          <a:xfrm>
            <a:off x="2501214" y="6424943"/>
            <a:ext cx="9690785" cy="461665"/>
          </a:xfrm>
          <a:prstGeom prst="rect">
            <a:avLst/>
          </a:prstGeom>
          <a:gradFill>
            <a:gsLst>
              <a:gs pos="4000">
                <a:schemeClr val="bg1">
                  <a:alpha val="0"/>
                </a:schemeClr>
              </a:gs>
              <a:gs pos="72000">
                <a:srgbClr val="FF9933"/>
              </a:gs>
            </a:gsLst>
            <a:lin ang="0" scaled="0"/>
          </a:gradFill>
        </p:spPr>
        <p:txBody>
          <a:bodyPr wrap="square" rIns="274320" rtlCol="0">
            <a:spAutoFit/>
          </a:bodyPr>
          <a:lstStyle/>
          <a:p>
            <a:pPr algn="r"/>
            <a:r>
              <a:rPr lang="th-TH" sz="2400" b="1" dirty="0"/>
              <a:t>การงานอาชีพ ชั้นประถมศึกษาปีที่ ๒</a:t>
            </a:r>
            <a:endParaRPr lang="en-US" sz="2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4BCE56-BECD-4F2A-AAAF-2A4516F2DB28}"/>
              </a:ext>
            </a:extLst>
          </p:cNvPr>
          <p:cNvSpPr txBox="1"/>
          <p:nvPr/>
        </p:nvSpPr>
        <p:spPr>
          <a:xfrm>
            <a:off x="5319715" y="-21643"/>
            <a:ext cx="6872284" cy="132630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61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tIns="91440" rIns="91440" bIns="91440" rtlCol="0" anchor="ctr">
            <a:noAutofit/>
          </a:bodyPr>
          <a:lstStyle/>
          <a:p>
            <a:pPr defTabSz="512763">
              <a:lnSpc>
                <a:spcPct val="90000"/>
              </a:lnSpc>
            </a:pPr>
            <a:endParaRPr lang="en-US" sz="54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B9D811-F38D-461E-949C-E19BD8752DAE}"/>
              </a:ext>
            </a:extLst>
          </p:cNvPr>
          <p:cNvSpPr txBox="1"/>
          <p:nvPr/>
        </p:nvSpPr>
        <p:spPr>
          <a:xfrm>
            <a:off x="2221571" y="228797"/>
            <a:ext cx="9970427" cy="822960"/>
          </a:xfrm>
          <a:prstGeom prst="rect">
            <a:avLst/>
          </a:prstGeom>
          <a:gradFill flip="none" rotWithShape="1">
            <a:gsLst>
              <a:gs pos="20000">
                <a:srgbClr val="00B0F0"/>
              </a:gs>
              <a:gs pos="100000">
                <a:schemeClr val="bg1">
                  <a:shade val="100000"/>
                  <a:satMod val="115000"/>
                  <a:alpha val="20000"/>
                </a:schemeClr>
              </a:gs>
            </a:gsLst>
            <a:lin ang="0" scaled="1"/>
            <a:tileRect/>
          </a:gradFill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tIns="91440" rIns="91440" bIns="91440" rtlCol="0" anchor="ctr">
            <a:noAutofit/>
          </a:bodyPr>
          <a:lstStyle/>
          <a:p>
            <a:pPr defTabSz="512763">
              <a:lnSpc>
                <a:spcPct val="90000"/>
              </a:lnSpc>
            </a:pPr>
            <a:r>
              <a:rPr lang="th-TH" sz="5400" b="1" dirty="0">
                <a:solidFill>
                  <a:sysClr val="windowText" lastClr="000000"/>
                </a:solidFill>
              </a:rPr>
              <a:t>  การกวาดบ้าน</a:t>
            </a:r>
            <a:endParaRPr lang="en-US" sz="54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FA2DE9-C8B0-46B1-9660-FDB9149E6396}"/>
              </a:ext>
            </a:extLst>
          </p:cNvPr>
          <p:cNvSpPr txBox="1"/>
          <p:nvPr/>
        </p:nvSpPr>
        <p:spPr>
          <a:xfrm>
            <a:off x="565107" y="1396230"/>
            <a:ext cx="9509214" cy="2834640"/>
          </a:xfrm>
          <a:prstGeom prst="roundRect">
            <a:avLst>
              <a:gd name="adj" fmla="val 6064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tIns="91440" rIns="91440" bIns="45720" rtlCol="0" anchor="b">
            <a:noAutofit/>
          </a:bodyPr>
          <a:lstStyle/>
          <a:p>
            <a:pPr indent="342900" algn="thaiDist" defTabSz="512763">
              <a:lnSpc>
                <a:spcPct val="80000"/>
              </a:lnSpc>
            </a:pPr>
            <a:r>
              <a:rPr lang="th-TH" sz="30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การกวาดบ้าน เป็นงานที่ทำให้พื้นบ้านสะอาด ปราศจากฝุ่นละอองและเศษผง ไม่เป็นที่อยู่อาศัยของหนู มด และแมลงต่าง ๆ</a:t>
            </a:r>
          </a:p>
          <a:p>
            <a:pPr indent="342900" algn="thaiDist" defTabSz="512763">
              <a:lnSpc>
                <a:spcPct val="80000"/>
              </a:lnSpc>
            </a:pPr>
            <a:r>
              <a:rPr lang="th-TH" sz="30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พื้นบ้านของแต่ละบ้านอาจจะแตกต่างกัน เช่น พื้นไม้ พื้นกระเบื้อง</a:t>
            </a:r>
            <a:br>
              <a:rPr lang="th-TH" sz="30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</a:br>
            <a:r>
              <a:rPr lang="th-TH" sz="30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พื้นปูนซีเมนต์ขัดเรียบ พื้นปูนซีเมนต์ขัดหยาบ ซึ่งวัสดุ อุปกรณ์ที่ใช้ในการ</a:t>
            </a:r>
            <a:br>
              <a:rPr lang="th-TH" sz="30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</a:br>
            <a:r>
              <a:rPr lang="th-TH" sz="3000" b="1" dirty="0">
                <a:solidFill>
                  <a:sysClr val="windowText" lastClr="000000"/>
                </a:solidFill>
                <a:latin typeface="Cordia New" panose="020B0304020202020204" pitchFamily="34" charset="-34"/>
              </a:rPr>
              <a:t>ทำความสะอาดพื้นบ้านแต่ละประเภทก็แตกต่างกันด้วยจึงต้องเลือกใช้ให้เหมาะสม เพื่อให้ใช้งานได้นาน ไม่ชำรุดเสียหาย</a:t>
            </a:r>
            <a:endParaRPr lang="en-US" sz="3000" b="1" dirty="0">
              <a:solidFill>
                <a:sysClr val="windowText" lastClr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651F43C-8F20-4964-BA0F-A88EB85D94CB}"/>
              </a:ext>
            </a:extLst>
          </p:cNvPr>
          <p:cNvSpPr/>
          <p:nvPr/>
        </p:nvSpPr>
        <p:spPr>
          <a:xfrm>
            <a:off x="789718" y="478401"/>
            <a:ext cx="773611" cy="6449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D406-6EB0-4BED-80A4-4F06FC1FF2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79" y="45318"/>
            <a:ext cx="1831110" cy="174594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1D6365C-7ACD-4ABD-A425-5B17BE1BFA25}"/>
              </a:ext>
            </a:extLst>
          </p:cNvPr>
          <p:cNvGrpSpPr/>
          <p:nvPr/>
        </p:nvGrpSpPr>
        <p:grpSpPr>
          <a:xfrm>
            <a:off x="660988" y="4074549"/>
            <a:ext cx="2442370" cy="2442370"/>
            <a:chOff x="660988" y="4074549"/>
            <a:chExt cx="2442370" cy="2442370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45D1CE58-A2E2-4FAB-89B6-F2A0CA53A4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36" r="17436"/>
            <a:stretch/>
          </p:blipFill>
          <p:spPr bwMode="auto">
            <a:xfrm>
              <a:off x="967773" y="4343234"/>
              <a:ext cx="1828800" cy="1828800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BE296A4-3907-48B6-B919-F45152B2FC06}"/>
                </a:ext>
              </a:extLst>
            </p:cNvPr>
            <p:cNvSpPr/>
            <p:nvPr/>
          </p:nvSpPr>
          <p:spPr>
            <a:xfrm>
              <a:off x="660988" y="4074549"/>
              <a:ext cx="2442370" cy="24423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th-TH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พื้นไม้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361B162-C699-4DD4-87CF-519EFA35E9B0}"/>
              </a:ext>
            </a:extLst>
          </p:cNvPr>
          <p:cNvGrpSpPr/>
          <p:nvPr/>
        </p:nvGrpSpPr>
        <p:grpSpPr>
          <a:xfrm>
            <a:off x="3470206" y="4626968"/>
            <a:ext cx="2442370" cy="2442370"/>
            <a:chOff x="3470206" y="4626968"/>
            <a:chExt cx="2442370" cy="2442370"/>
          </a:xfrm>
        </p:grpSpPr>
        <p:pic>
          <p:nvPicPr>
            <p:cNvPr id="37" name="Picture 4">
              <a:extLst>
                <a:ext uri="{FF2B5EF4-FFF2-40B4-BE49-F238E27FC236}">
                  <a16:creationId xmlns:a16="http://schemas.microsoft.com/office/drawing/2014/main" id="{C57863CA-DE06-4EB8-BD1D-A8BA97A172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33" r="17133"/>
            <a:stretch/>
          </p:blipFill>
          <p:spPr bwMode="auto">
            <a:xfrm>
              <a:off x="3776991" y="4800403"/>
              <a:ext cx="1828800" cy="1828800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BE3F38C-3A54-41E6-893C-E96F1F0268C4}"/>
                </a:ext>
              </a:extLst>
            </p:cNvPr>
            <p:cNvSpPr/>
            <p:nvPr/>
          </p:nvSpPr>
          <p:spPr>
            <a:xfrm>
              <a:off x="3470206" y="4626968"/>
              <a:ext cx="2442370" cy="24423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th-TH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พื้นกระเบื้อง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A35A069-BF2C-4727-B1F4-3923D32612B0}"/>
              </a:ext>
            </a:extLst>
          </p:cNvPr>
          <p:cNvGrpSpPr/>
          <p:nvPr/>
        </p:nvGrpSpPr>
        <p:grpSpPr>
          <a:xfrm>
            <a:off x="6279424" y="4074549"/>
            <a:ext cx="2442370" cy="2442370"/>
            <a:chOff x="6279424" y="4074549"/>
            <a:chExt cx="2442370" cy="2442370"/>
          </a:xfrm>
        </p:grpSpPr>
        <p:pic>
          <p:nvPicPr>
            <p:cNvPr id="42" name="Picture 6">
              <a:extLst>
                <a:ext uri="{FF2B5EF4-FFF2-40B4-BE49-F238E27FC236}">
                  <a16:creationId xmlns:a16="http://schemas.microsoft.com/office/drawing/2014/main" id="{80C12C66-02ED-4D36-AD1C-30893AED30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33" r="17133"/>
            <a:stretch/>
          </p:blipFill>
          <p:spPr bwMode="auto">
            <a:xfrm>
              <a:off x="6586209" y="4343234"/>
              <a:ext cx="1828800" cy="1828800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FD8D2B9-16F6-453A-9649-439025083184}"/>
                </a:ext>
              </a:extLst>
            </p:cNvPr>
            <p:cNvSpPr/>
            <p:nvPr/>
          </p:nvSpPr>
          <p:spPr>
            <a:xfrm>
              <a:off x="6279424" y="4074549"/>
              <a:ext cx="2442370" cy="24423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th-TH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พื้นปูนซีเมนต์ขัดเรียบ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41F30A4-824D-480A-BCF3-7A3A9B714281}"/>
              </a:ext>
            </a:extLst>
          </p:cNvPr>
          <p:cNvGrpSpPr/>
          <p:nvPr/>
        </p:nvGrpSpPr>
        <p:grpSpPr>
          <a:xfrm>
            <a:off x="9088642" y="4353214"/>
            <a:ext cx="2442370" cy="2442370"/>
            <a:chOff x="9088642" y="4353214"/>
            <a:chExt cx="2442370" cy="2442370"/>
          </a:xfrm>
        </p:grpSpPr>
        <p:pic>
          <p:nvPicPr>
            <p:cNvPr id="47" name="Picture 12">
              <a:extLst>
                <a:ext uri="{FF2B5EF4-FFF2-40B4-BE49-F238E27FC236}">
                  <a16:creationId xmlns:a16="http://schemas.microsoft.com/office/drawing/2014/main" id="{F82ABD14-E0D0-4872-B455-DF36D56C58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33" r="17133"/>
            <a:stretch/>
          </p:blipFill>
          <p:spPr bwMode="auto">
            <a:xfrm>
              <a:off x="9395427" y="4545699"/>
              <a:ext cx="1828800" cy="1828800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24D4876-E848-491D-83CC-CF0141D789CD}"/>
                </a:ext>
              </a:extLst>
            </p:cNvPr>
            <p:cNvSpPr/>
            <p:nvPr/>
          </p:nvSpPr>
          <p:spPr>
            <a:xfrm>
              <a:off x="9088642" y="4353214"/>
              <a:ext cx="2442370" cy="24423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th-TH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พื้นปูนซีเมนต์ขัดหยาบ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60F26510-C3B9-41E9-BAFE-6384BAE3BA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95881" y="1244242"/>
            <a:ext cx="1456691" cy="291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0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2444</TotalTime>
  <Words>2218</Words>
  <Application>Microsoft Office PowerPoint</Application>
  <PresentationFormat>Widescreen</PresentationFormat>
  <Paragraphs>254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Wingdings</vt:lpstr>
      <vt:lpstr>Arial</vt:lpstr>
      <vt:lpstr>Cordia New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AdminAom</dc:creator>
  <cp:lastModifiedBy>Jutharat  Siriwiboonpol</cp:lastModifiedBy>
  <cp:revision>239</cp:revision>
  <dcterms:created xsi:type="dcterms:W3CDTF">2019-02-14T14:49:27Z</dcterms:created>
  <dcterms:modified xsi:type="dcterms:W3CDTF">2021-06-21T04:02:07Z</dcterms:modified>
</cp:coreProperties>
</file>