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66" r:id="rId12"/>
    <p:sldId id="267" r:id="rId13"/>
    <p:sldId id="268" r:id="rId14"/>
    <p:sldId id="271" r:id="rId15"/>
    <p:sldId id="269" r:id="rId16"/>
    <p:sldId id="272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FFCC"/>
    <a:srgbClr val="F90707"/>
    <a:srgbClr val="00FFFF"/>
    <a:srgbClr val="BD07A3"/>
    <a:srgbClr val="FF3399"/>
    <a:srgbClr val="0000CC"/>
    <a:srgbClr val="99FF66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325E9-2643-4327-85A6-27FED55725E7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262F1228-06D6-4986-B634-22895F3C3D9F}">
      <dgm:prSet phldrT="[Text]"/>
      <dgm:spPr/>
      <dgm:t>
        <a:bodyPr/>
        <a:lstStyle/>
        <a:p>
          <a:r>
            <a:rPr lang="th-TH" b="1" dirty="0" smtClean="0"/>
            <a:t>๑. </a:t>
          </a:r>
        </a:p>
        <a:p>
          <a:r>
            <a:rPr lang="th-TH" b="1" dirty="0" smtClean="0"/>
            <a:t>ส่วนนำ</a:t>
          </a:r>
          <a:endParaRPr lang="th-TH" b="1" dirty="0"/>
        </a:p>
      </dgm:t>
    </dgm:pt>
    <dgm:pt modelId="{FABB779E-115B-4C6B-9C30-F4F0B9178D16}" type="parTrans" cxnId="{85BC0447-9BC2-4DBE-B044-90B1BBF09B91}">
      <dgm:prSet/>
      <dgm:spPr/>
    </dgm:pt>
    <dgm:pt modelId="{7D2F89DA-58C3-4040-8F9F-187413776013}" type="sibTrans" cxnId="{85BC0447-9BC2-4DBE-B044-90B1BBF09B91}">
      <dgm:prSet/>
      <dgm:spPr/>
    </dgm:pt>
    <dgm:pt modelId="{C32CFB46-1C65-4450-B259-1819EB3BE94D}">
      <dgm:prSet phldrT="[Text]"/>
      <dgm:spPr/>
      <dgm:t>
        <a:bodyPr/>
        <a:lstStyle/>
        <a:p>
          <a:r>
            <a:rPr lang="th-TH" b="1" dirty="0" smtClean="0"/>
            <a:t>๒. ส่วนเนื้อหา</a:t>
          </a:r>
          <a:endParaRPr lang="th-TH" b="1" dirty="0"/>
        </a:p>
      </dgm:t>
    </dgm:pt>
    <dgm:pt modelId="{8A987282-576B-4CD1-B08E-34BFE49EC753}" type="parTrans" cxnId="{67278A14-77C2-484F-9D81-6B5D32A90209}">
      <dgm:prSet/>
      <dgm:spPr/>
    </dgm:pt>
    <dgm:pt modelId="{0C690657-11FD-4C07-BF48-1855A08F3CCF}" type="sibTrans" cxnId="{67278A14-77C2-484F-9D81-6B5D32A90209}">
      <dgm:prSet/>
      <dgm:spPr/>
    </dgm:pt>
    <dgm:pt modelId="{166B4EA5-E0E4-46F0-B3AD-3369198671BF}">
      <dgm:prSet phldrT="[Text]"/>
      <dgm:spPr/>
      <dgm:t>
        <a:bodyPr/>
        <a:lstStyle/>
        <a:p>
          <a:r>
            <a:rPr lang="th-TH" b="1" dirty="0" smtClean="0">
              <a:solidFill>
                <a:schemeClr val="bg1"/>
              </a:solidFill>
            </a:rPr>
            <a:t>๓. </a:t>
          </a:r>
        </a:p>
        <a:p>
          <a:r>
            <a:rPr lang="th-TH" b="1" dirty="0" smtClean="0">
              <a:solidFill>
                <a:schemeClr val="bg1"/>
              </a:solidFill>
            </a:rPr>
            <a:t>ส่วนสรุป</a:t>
          </a:r>
          <a:endParaRPr lang="th-TH" b="1" dirty="0">
            <a:solidFill>
              <a:schemeClr val="bg1"/>
            </a:solidFill>
          </a:endParaRPr>
        </a:p>
      </dgm:t>
    </dgm:pt>
    <dgm:pt modelId="{C07EDB4B-C440-492D-B540-13FFF994EF18}" type="parTrans" cxnId="{00FB7DB8-E3AF-488D-845C-F487690294ED}">
      <dgm:prSet/>
      <dgm:spPr/>
    </dgm:pt>
    <dgm:pt modelId="{7FDB2BC0-2F5D-4B62-9E7E-CFCF307BE0DF}" type="sibTrans" cxnId="{00FB7DB8-E3AF-488D-845C-F487690294ED}">
      <dgm:prSet/>
      <dgm:spPr/>
    </dgm:pt>
    <dgm:pt modelId="{63AFE2A6-CE8F-44BE-B166-97950FA4E7BE}" type="pres">
      <dgm:prSet presAssocID="{458325E9-2643-4327-85A6-27FED55725E7}" presName="compositeShape" presStyleCnt="0">
        <dgm:presLayoutVars>
          <dgm:chMax val="7"/>
          <dgm:dir/>
          <dgm:resizeHandles val="exact"/>
        </dgm:presLayoutVars>
      </dgm:prSet>
      <dgm:spPr/>
    </dgm:pt>
    <dgm:pt modelId="{1B729405-247D-42B7-8233-AD5C595A28AF}" type="pres">
      <dgm:prSet presAssocID="{458325E9-2643-4327-85A6-27FED55725E7}" presName="wedge1" presStyleLbl="node1" presStyleIdx="0" presStyleCnt="3"/>
      <dgm:spPr/>
      <dgm:t>
        <a:bodyPr/>
        <a:lstStyle/>
        <a:p>
          <a:endParaRPr lang="th-TH"/>
        </a:p>
      </dgm:t>
    </dgm:pt>
    <dgm:pt modelId="{602FD590-BAEB-4EA0-8255-7C7F3DC65DD0}" type="pres">
      <dgm:prSet presAssocID="{458325E9-2643-4327-85A6-27FED55725E7}" presName="dummy1a" presStyleCnt="0"/>
      <dgm:spPr/>
    </dgm:pt>
    <dgm:pt modelId="{4C90C659-1A39-416F-827D-6EEED4A77825}" type="pres">
      <dgm:prSet presAssocID="{458325E9-2643-4327-85A6-27FED55725E7}" presName="dummy1b" presStyleCnt="0"/>
      <dgm:spPr/>
    </dgm:pt>
    <dgm:pt modelId="{7FFAD6FC-FDEF-4A7F-9546-E83F8F34D254}" type="pres">
      <dgm:prSet presAssocID="{458325E9-2643-4327-85A6-27FED55725E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D206261-6ECD-4859-A658-04219FE3BDC4}" type="pres">
      <dgm:prSet presAssocID="{458325E9-2643-4327-85A6-27FED55725E7}" presName="wedge2" presStyleLbl="node1" presStyleIdx="1" presStyleCnt="3"/>
      <dgm:spPr/>
      <dgm:t>
        <a:bodyPr/>
        <a:lstStyle/>
        <a:p>
          <a:endParaRPr lang="th-TH"/>
        </a:p>
      </dgm:t>
    </dgm:pt>
    <dgm:pt modelId="{3E14B6C7-9D3C-4492-A32F-5C42E91C0652}" type="pres">
      <dgm:prSet presAssocID="{458325E9-2643-4327-85A6-27FED55725E7}" presName="dummy2a" presStyleCnt="0"/>
      <dgm:spPr/>
    </dgm:pt>
    <dgm:pt modelId="{957ECEF4-C639-4E7A-AF3E-A29B414F88E9}" type="pres">
      <dgm:prSet presAssocID="{458325E9-2643-4327-85A6-27FED55725E7}" presName="dummy2b" presStyleCnt="0"/>
      <dgm:spPr/>
    </dgm:pt>
    <dgm:pt modelId="{86D9C1D9-3F20-4FB9-B3F5-E3498D1B2343}" type="pres">
      <dgm:prSet presAssocID="{458325E9-2643-4327-85A6-27FED55725E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5C702BE-629E-497D-8E3A-D488921265A7}" type="pres">
      <dgm:prSet presAssocID="{458325E9-2643-4327-85A6-27FED55725E7}" presName="wedge3" presStyleLbl="node1" presStyleIdx="2" presStyleCnt="3" custScaleX="109034"/>
      <dgm:spPr/>
      <dgm:t>
        <a:bodyPr/>
        <a:lstStyle/>
        <a:p>
          <a:endParaRPr lang="th-TH"/>
        </a:p>
      </dgm:t>
    </dgm:pt>
    <dgm:pt modelId="{7BB7EECD-B417-4274-B154-E0157325919F}" type="pres">
      <dgm:prSet presAssocID="{458325E9-2643-4327-85A6-27FED55725E7}" presName="dummy3a" presStyleCnt="0"/>
      <dgm:spPr/>
    </dgm:pt>
    <dgm:pt modelId="{9BCE629B-8055-40A0-B521-75DE51D231FB}" type="pres">
      <dgm:prSet presAssocID="{458325E9-2643-4327-85A6-27FED55725E7}" presName="dummy3b" presStyleCnt="0"/>
      <dgm:spPr/>
    </dgm:pt>
    <dgm:pt modelId="{5051B4C3-FE9D-421A-9D94-F8463387C291}" type="pres">
      <dgm:prSet presAssocID="{458325E9-2643-4327-85A6-27FED55725E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1E7F912-69DE-4A70-B007-CC12F49D11ED}" type="pres">
      <dgm:prSet presAssocID="{7D2F89DA-58C3-4040-8F9F-187413776013}" presName="arrowWedge1" presStyleLbl="fgSibTrans2D1" presStyleIdx="0" presStyleCnt="3"/>
      <dgm:spPr/>
    </dgm:pt>
    <dgm:pt modelId="{40BE18A5-92DA-4A1D-B8E7-EBFE9309462D}" type="pres">
      <dgm:prSet presAssocID="{0C690657-11FD-4C07-BF48-1855A08F3CCF}" presName="arrowWedge2" presStyleLbl="fgSibTrans2D1" presStyleIdx="1" presStyleCnt="3"/>
      <dgm:spPr/>
    </dgm:pt>
    <dgm:pt modelId="{34D07661-7F9F-40DD-B793-E832296F7A7E}" type="pres">
      <dgm:prSet presAssocID="{7FDB2BC0-2F5D-4B62-9E7E-CFCF307BE0DF}" presName="arrowWedge3" presStyleLbl="fgSibTrans2D1" presStyleIdx="2" presStyleCnt="3"/>
      <dgm:spPr/>
    </dgm:pt>
  </dgm:ptLst>
  <dgm:cxnLst>
    <dgm:cxn modelId="{D35D85CA-4DFD-4200-8B09-7CA48C6FD965}" type="presOf" srcId="{C32CFB46-1C65-4450-B259-1819EB3BE94D}" destId="{7D206261-6ECD-4859-A658-04219FE3BDC4}" srcOrd="0" destOrd="0" presId="urn:microsoft.com/office/officeart/2005/8/layout/cycle8"/>
    <dgm:cxn modelId="{FE0EAD30-2384-4928-8075-24B03CD25776}" type="presOf" srcId="{166B4EA5-E0E4-46F0-B3AD-3369198671BF}" destId="{B5C702BE-629E-497D-8E3A-D488921265A7}" srcOrd="0" destOrd="0" presId="urn:microsoft.com/office/officeart/2005/8/layout/cycle8"/>
    <dgm:cxn modelId="{8A5F7BE0-3E23-4512-9A19-BECCCADF46F3}" type="presOf" srcId="{166B4EA5-E0E4-46F0-B3AD-3369198671BF}" destId="{5051B4C3-FE9D-421A-9D94-F8463387C291}" srcOrd="1" destOrd="0" presId="urn:microsoft.com/office/officeart/2005/8/layout/cycle8"/>
    <dgm:cxn modelId="{9AD2E666-B315-43A5-BCAA-3342F64E8B79}" type="presOf" srcId="{C32CFB46-1C65-4450-B259-1819EB3BE94D}" destId="{86D9C1D9-3F20-4FB9-B3F5-E3498D1B2343}" srcOrd="1" destOrd="0" presId="urn:microsoft.com/office/officeart/2005/8/layout/cycle8"/>
    <dgm:cxn modelId="{85BC0447-9BC2-4DBE-B044-90B1BBF09B91}" srcId="{458325E9-2643-4327-85A6-27FED55725E7}" destId="{262F1228-06D6-4986-B634-22895F3C3D9F}" srcOrd="0" destOrd="0" parTransId="{FABB779E-115B-4C6B-9C30-F4F0B9178D16}" sibTransId="{7D2F89DA-58C3-4040-8F9F-187413776013}"/>
    <dgm:cxn modelId="{33E9BBD2-285B-4143-98E2-DF13FEC1C2A5}" type="presOf" srcId="{262F1228-06D6-4986-B634-22895F3C3D9F}" destId="{1B729405-247D-42B7-8233-AD5C595A28AF}" srcOrd="0" destOrd="0" presId="urn:microsoft.com/office/officeart/2005/8/layout/cycle8"/>
    <dgm:cxn modelId="{67278A14-77C2-484F-9D81-6B5D32A90209}" srcId="{458325E9-2643-4327-85A6-27FED55725E7}" destId="{C32CFB46-1C65-4450-B259-1819EB3BE94D}" srcOrd="1" destOrd="0" parTransId="{8A987282-576B-4CD1-B08E-34BFE49EC753}" sibTransId="{0C690657-11FD-4C07-BF48-1855A08F3CCF}"/>
    <dgm:cxn modelId="{00FB7DB8-E3AF-488D-845C-F487690294ED}" srcId="{458325E9-2643-4327-85A6-27FED55725E7}" destId="{166B4EA5-E0E4-46F0-B3AD-3369198671BF}" srcOrd="2" destOrd="0" parTransId="{C07EDB4B-C440-492D-B540-13FFF994EF18}" sibTransId="{7FDB2BC0-2F5D-4B62-9E7E-CFCF307BE0DF}"/>
    <dgm:cxn modelId="{3213CF28-01F9-4155-BCC2-0876B3ED3CC5}" type="presOf" srcId="{262F1228-06D6-4986-B634-22895F3C3D9F}" destId="{7FFAD6FC-FDEF-4A7F-9546-E83F8F34D254}" srcOrd="1" destOrd="0" presId="urn:microsoft.com/office/officeart/2005/8/layout/cycle8"/>
    <dgm:cxn modelId="{B627334A-935A-4DFD-A2B3-A031EC0A72BF}" type="presOf" srcId="{458325E9-2643-4327-85A6-27FED55725E7}" destId="{63AFE2A6-CE8F-44BE-B166-97950FA4E7BE}" srcOrd="0" destOrd="0" presId="urn:microsoft.com/office/officeart/2005/8/layout/cycle8"/>
    <dgm:cxn modelId="{DA1A0C70-36F3-4E9B-BC13-454DE5A6AB7E}" type="presParOf" srcId="{63AFE2A6-CE8F-44BE-B166-97950FA4E7BE}" destId="{1B729405-247D-42B7-8233-AD5C595A28AF}" srcOrd="0" destOrd="0" presId="urn:microsoft.com/office/officeart/2005/8/layout/cycle8"/>
    <dgm:cxn modelId="{7A0EDDF1-FD4F-4D8B-9752-4BEFA46DBAFA}" type="presParOf" srcId="{63AFE2A6-CE8F-44BE-B166-97950FA4E7BE}" destId="{602FD590-BAEB-4EA0-8255-7C7F3DC65DD0}" srcOrd="1" destOrd="0" presId="urn:microsoft.com/office/officeart/2005/8/layout/cycle8"/>
    <dgm:cxn modelId="{330850BA-9B87-449A-AF16-03E6F233C57C}" type="presParOf" srcId="{63AFE2A6-CE8F-44BE-B166-97950FA4E7BE}" destId="{4C90C659-1A39-416F-827D-6EEED4A77825}" srcOrd="2" destOrd="0" presId="urn:microsoft.com/office/officeart/2005/8/layout/cycle8"/>
    <dgm:cxn modelId="{D90C416E-3F40-4EC9-8A3E-64A497D77B16}" type="presParOf" srcId="{63AFE2A6-CE8F-44BE-B166-97950FA4E7BE}" destId="{7FFAD6FC-FDEF-4A7F-9546-E83F8F34D254}" srcOrd="3" destOrd="0" presId="urn:microsoft.com/office/officeart/2005/8/layout/cycle8"/>
    <dgm:cxn modelId="{D1E82F9B-0419-4011-B625-77752FC59005}" type="presParOf" srcId="{63AFE2A6-CE8F-44BE-B166-97950FA4E7BE}" destId="{7D206261-6ECD-4859-A658-04219FE3BDC4}" srcOrd="4" destOrd="0" presId="urn:microsoft.com/office/officeart/2005/8/layout/cycle8"/>
    <dgm:cxn modelId="{6CE44D79-68BD-4D1B-986F-893178615DC1}" type="presParOf" srcId="{63AFE2A6-CE8F-44BE-B166-97950FA4E7BE}" destId="{3E14B6C7-9D3C-4492-A32F-5C42E91C0652}" srcOrd="5" destOrd="0" presId="urn:microsoft.com/office/officeart/2005/8/layout/cycle8"/>
    <dgm:cxn modelId="{286C7C93-B4BE-44E2-B78D-ADD43D6D3A09}" type="presParOf" srcId="{63AFE2A6-CE8F-44BE-B166-97950FA4E7BE}" destId="{957ECEF4-C639-4E7A-AF3E-A29B414F88E9}" srcOrd="6" destOrd="0" presId="urn:microsoft.com/office/officeart/2005/8/layout/cycle8"/>
    <dgm:cxn modelId="{818F9B08-ADC9-4112-89EA-967047169072}" type="presParOf" srcId="{63AFE2A6-CE8F-44BE-B166-97950FA4E7BE}" destId="{86D9C1D9-3F20-4FB9-B3F5-E3498D1B2343}" srcOrd="7" destOrd="0" presId="urn:microsoft.com/office/officeart/2005/8/layout/cycle8"/>
    <dgm:cxn modelId="{FC3AF349-E0EF-4112-9F67-EB511A8D23C4}" type="presParOf" srcId="{63AFE2A6-CE8F-44BE-B166-97950FA4E7BE}" destId="{B5C702BE-629E-497D-8E3A-D488921265A7}" srcOrd="8" destOrd="0" presId="urn:microsoft.com/office/officeart/2005/8/layout/cycle8"/>
    <dgm:cxn modelId="{97D05B91-1E72-4B34-B819-E31C88B7A2AD}" type="presParOf" srcId="{63AFE2A6-CE8F-44BE-B166-97950FA4E7BE}" destId="{7BB7EECD-B417-4274-B154-E0157325919F}" srcOrd="9" destOrd="0" presId="urn:microsoft.com/office/officeart/2005/8/layout/cycle8"/>
    <dgm:cxn modelId="{17392A02-4809-4EFE-8720-D82ACB52F209}" type="presParOf" srcId="{63AFE2A6-CE8F-44BE-B166-97950FA4E7BE}" destId="{9BCE629B-8055-40A0-B521-75DE51D231FB}" srcOrd="10" destOrd="0" presId="urn:microsoft.com/office/officeart/2005/8/layout/cycle8"/>
    <dgm:cxn modelId="{372C4099-93F1-4EBD-920D-0236AA9664BB}" type="presParOf" srcId="{63AFE2A6-CE8F-44BE-B166-97950FA4E7BE}" destId="{5051B4C3-FE9D-421A-9D94-F8463387C291}" srcOrd="11" destOrd="0" presId="urn:microsoft.com/office/officeart/2005/8/layout/cycle8"/>
    <dgm:cxn modelId="{68F96A1A-EDA4-47DA-A1C8-577856EEF380}" type="presParOf" srcId="{63AFE2A6-CE8F-44BE-B166-97950FA4E7BE}" destId="{01E7F912-69DE-4A70-B007-CC12F49D11ED}" srcOrd="12" destOrd="0" presId="urn:microsoft.com/office/officeart/2005/8/layout/cycle8"/>
    <dgm:cxn modelId="{756C1739-DECC-4202-9302-2DEED7FCA7F4}" type="presParOf" srcId="{63AFE2A6-CE8F-44BE-B166-97950FA4E7BE}" destId="{40BE18A5-92DA-4A1D-B8E7-EBFE9309462D}" srcOrd="13" destOrd="0" presId="urn:microsoft.com/office/officeart/2005/8/layout/cycle8"/>
    <dgm:cxn modelId="{BFEFD019-20BE-4993-B5C4-F943B712C238}" type="presParOf" srcId="{63AFE2A6-CE8F-44BE-B166-97950FA4E7BE}" destId="{34D07661-7F9F-40DD-B793-E832296F7A7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E25152-8E20-44DB-A9D9-874140529EC1}" type="doc">
      <dgm:prSet loTypeId="urn:microsoft.com/office/officeart/2005/8/layout/matrix2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12054263-A230-443C-91AC-944B486CF787}">
      <dgm:prSet phldrT="[Text]"/>
      <dgm:spPr/>
      <dgm:t>
        <a:bodyPr/>
        <a:lstStyle/>
        <a:p>
          <a:r>
            <a:rPr lang="th-TH" b="1" dirty="0" smtClean="0"/>
            <a:t>ภาษาไทยถิ่นกลาง</a:t>
          </a:r>
          <a:endParaRPr lang="th-TH" b="1" dirty="0"/>
        </a:p>
      </dgm:t>
    </dgm:pt>
    <dgm:pt modelId="{CD4B32BD-EDBC-4B62-9C1E-3F5C1EBBC5D6}" type="parTrans" cxnId="{6FE330C5-BB65-428D-AC1E-B80619504634}">
      <dgm:prSet/>
      <dgm:spPr/>
      <dgm:t>
        <a:bodyPr/>
        <a:lstStyle/>
        <a:p>
          <a:endParaRPr lang="th-TH"/>
        </a:p>
      </dgm:t>
    </dgm:pt>
    <dgm:pt modelId="{F807B9EB-0609-4FBE-9DBB-296771478CD8}" type="sibTrans" cxnId="{6FE330C5-BB65-428D-AC1E-B80619504634}">
      <dgm:prSet/>
      <dgm:spPr/>
      <dgm:t>
        <a:bodyPr/>
        <a:lstStyle/>
        <a:p>
          <a:endParaRPr lang="th-TH"/>
        </a:p>
      </dgm:t>
    </dgm:pt>
    <dgm:pt modelId="{04810218-484E-4911-B577-E17624825D4F}">
      <dgm:prSet phldrT="[Text]"/>
      <dgm:spPr/>
      <dgm:t>
        <a:bodyPr/>
        <a:lstStyle/>
        <a:p>
          <a:r>
            <a:rPr lang="th-TH" b="1" dirty="0" smtClean="0"/>
            <a:t>ภาษาไทยถิ่นเหนือ</a:t>
          </a:r>
          <a:endParaRPr lang="th-TH" b="1" dirty="0"/>
        </a:p>
      </dgm:t>
    </dgm:pt>
    <dgm:pt modelId="{CF20FEDB-9705-4BEC-B26A-EC7784D99506}" type="parTrans" cxnId="{68E14838-790F-4A42-892C-62571A9BDBE1}">
      <dgm:prSet/>
      <dgm:spPr/>
      <dgm:t>
        <a:bodyPr/>
        <a:lstStyle/>
        <a:p>
          <a:endParaRPr lang="th-TH"/>
        </a:p>
      </dgm:t>
    </dgm:pt>
    <dgm:pt modelId="{17455CE7-2DF2-4D1A-A11F-3ECD3EAC34D9}" type="sibTrans" cxnId="{68E14838-790F-4A42-892C-62571A9BDBE1}">
      <dgm:prSet/>
      <dgm:spPr/>
      <dgm:t>
        <a:bodyPr/>
        <a:lstStyle/>
        <a:p>
          <a:endParaRPr lang="th-TH"/>
        </a:p>
      </dgm:t>
    </dgm:pt>
    <dgm:pt modelId="{1FDBEE33-C11C-474C-B42E-BE493821A9A4}">
      <dgm:prSet phldrT="[Text]"/>
      <dgm:spPr/>
      <dgm:t>
        <a:bodyPr/>
        <a:lstStyle/>
        <a:p>
          <a:r>
            <a:rPr lang="th-TH" b="1" dirty="0" smtClean="0"/>
            <a:t>ภาษาไทยถิ่นอีสาน</a:t>
          </a:r>
          <a:endParaRPr lang="th-TH" b="1" dirty="0"/>
        </a:p>
      </dgm:t>
    </dgm:pt>
    <dgm:pt modelId="{42442F57-14E0-4F20-BF94-750C66326475}" type="parTrans" cxnId="{CBFA1C6D-438D-436D-AAD7-9227C451F652}">
      <dgm:prSet/>
      <dgm:spPr/>
      <dgm:t>
        <a:bodyPr/>
        <a:lstStyle/>
        <a:p>
          <a:endParaRPr lang="th-TH"/>
        </a:p>
      </dgm:t>
    </dgm:pt>
    <dgm:pt modelId="{67265AC6-3281-42B1-8D95-73F5B1A88562}" type="sibTrans" cxnId="{CBFA1C6D-438D-436D-AAD7-9227C451F652}">
      <dgm:prSet/>
      <dgm:spPr/>
      <dgm:t>
        <a:bodyPr/>
        <a:lstStyle/>
        <a:p>
          <a:endParaRPr lang="th-TH"/>
        </a:p>
      </dgm:t>
    </dgm:pt>
    <dgm:pt modelId="{8D8FDCED-5940-4FD2-872F-EE7768163146}">
      <dgm:prSet phldrT="[Text]"/>
      <dgm:spPr/>
      <dgm:t>
        <a:bodyPr/>
        <a:lstStyle/>
        <a:p>
          <a:r>
            <a:rPr lang="th-TH" b="1" dirty="0" smtClean="0"/>
            <a:t>ภาษาไทยถิ่นใต้</a:t>
          </a:r>
          <a:endParaRPr lang="th-TH" b="1" dirty="0"/>
        </a:p>
      </dgm:t>
    </dgm:pt>
    <dgm:pt modelId="{1487165C-340A-4E87-B63F-CD795B4CD788}" type="parTrans" cxnId="{9FF51358-A31E-46D3-B397-141D01F37DA9}">
      <dgm:prSet/>
      <dgm:spPr/>
      <dgm:t>
        <a:bodyPr/>
        <a:lstStyle/>
        <a:p>
          <a:endParaRPr lang="th-TH"/>
        </a:p>
      </dgm:t>
    </dgm:pt>
    <dgm:pt modelId="{4838D2A4-98BC-47A6-AD17-31A47091D4F8}" type="sibTrans" cxnId="{9FF51358-A31E-46D3-B397-141D01F37DA9}">
      <dgm:prSet/>
      <dgm:spPr/>
      <dgm:t>
        <a:bodyPr/>
        <a:lstStyle/>
        <a:p>
          <a:endParaRPr lang="th-TH"/>
        </a:p>
      </dgm:t>
    </dgm:pt>
    <dgm:pt modelId="{F892D78A-137D-4BEB-985F-7846B0FE41D2}" type="pres">
      <dgm:prSet presAssocID="{7CE25152-8E20-44DB-A9D9-874140529EC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226AFD3-00E0-4430-BED9-292594EECB07}" type="pres">
      <dgm:prSet presAssocID="{7CE25152-8E20-44DB-A9D9-874140529EC1}" presName="axisShape" presStyleLbl="bgShp" presStyleIdx="0" presStyleCnt="1"/>
      <dgm:spPr/>
    </dgm:pt>
    <dgm:pt modelId="{A5073581-F725-4F47-9502-B005798DC509}" type="pres">
      <dgm:prSet presAssocID="{7CE25152-8E20-44DB-A9D9-874140529EC1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316AE37-BCA1-4EF8-BFA1-F5A6D102D4FD}" type="pres">
      <dgm:prSet presAssocID="{7CE25152-8E20-44DB-A9D9-874140529EC1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3377029-3370-4AE1-A011-8B9A078D43EE}" type="pres">
      <dgm:prSet presAssocID="{7CE25152-8E20-44DB-A9D9-874140529EC1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4086787-CC3F-4D4A-A00C-6DB7F239F9D5}" type="pres">
      <dgm:prSet presAssocID="{7CE25152-8E20-44DB-A9D9-874140529EC1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8E14838-790F-4A42-892C-62571A9BDBE1}" srcId="{7CE25152-8E20-44DB-A9D9-874140529EC1}" destId="{04810218-484E-4911-B577-E17624825D4F}" srcOrd="1" destOrd="0" parTransId="{CF20FEDB-9705-4BEC-B26A-EC7784D99506}" sibTransId="{17455CE7-2DF2-4D1A-A11F-3ECD3EAC34D9}"/>
    <dgm:cxn modelId="{97C7B672-51F3-4EA0-9C10-6A06F60E008E}" type="presOf" srcId="{1FDBEE33-C11C-474C-B42E-BE493821A9A4}" destId="{13377029-3370-4AE1-A011-8B9A078D43EE}" srcOrd="0" destOrd="0" presId="urn:microsoft.com/office/officeart/2005/8/layout/matrix2"/>
    <dgm:cxn modelId="{C83EB2FC-FAA8-49F0-A4A8-C291A08504E7}" type="presOf" srcId="{8D8FDCED-5940-4FD2-872F-EE7768163146}" destId="{94086787-CC3F-4D4A-A00C-6DB7F239F9D5}" srcOrd="0" destOrd="0" presId="urn:microsoft.com/office/officeart/2005/8/layout/matrix2"/>
    <dgm:cxn modelId="{CBFA1C6D-438D-436D-AAD7-9227C451F652}" srcId="{7CE25152-8E20-44DB-A9D9-874140529EC1}" destId="{1FDBEE33-C11C-474C-B42E-BE493821A9A4}" srcOrd="2" destOrd="0" parTransId="{42442F57-14E0-4F20-BF94-750C66326475}" sibTransId="{67265AC6-3281-42B1-8D95-73F5B1A88562}"/>
    <dgm:cxn modelId="{E9C8517E-FF85-4858-B7FB-EBD03B54F8F1}" type="presOf" srcId="{7CE25152-8E20-44DB-A9D9-874140529EC1}" destId="{F892D78A-137D-4BEB-985F-7846B0FE41D2}" srcOrd="0" destOrd="0" presId="urn:microsoft.com/office/officeart/2005/8/layout/matrix2"/>
    <dgm:cxn modelId="{9FF51358-A31E-46D3-B397-141D01F37DA9}" srcId="{7CE25152-8E20-44DB-A9D9-874140529EC1}" destId="{8D8FDCED-5940-4FD2-872F-EE7768163146}" srcOrd="3" destOrd="0" parTransId="{1487165C-340A-4E87-B63F-CD795B4CD788}" sibTransId="{4838D2A4-98BC-47A6-AD17-31A47091D4F8}"/>
    <dgm:cxn modelId="{6FE330C5-BB65-428D-AC1E-B80619504634}" srcId="{7CE25152-8E20-44DB-A9D9-874140529EC1}" destId="{12054263-A230-443C-91AC-944B486CF787}" srcOrd="0" destOrd="0" parTransId="{CD4B32BD-EDBC-4B62-9C1E-3F5C1EBBC5D6}" sibTransId="{F807B9EB-0609-4FBE-9DBB-296771478CD8}"/>
    <dgm:cxn modelId="{8B552D2B-CE30-4D4C-9809-4EB741D92CCB}" type="presOf" srcId="{04810218-484E-4911-B577-E17624825D4F}" destId="{4316AE37-BCA1-4EF8-BFA1-F5A6D102D4FD}" srcOrd="0" destOrd="0" presId="urn:microsoft.com/office/officeart/2005/8/layout/matrix2"/>
    <dgm:cxn modelId="{ECBF7895-E68C-4214-A25D-D6F1B995EE94}" type="presOf" srcId="{12054263-A230-443C-91AC-944B486CF787}" destId="{A5073581-F725-4F47-9502-B005798DC509}" srcOrd="0" destOrd="0" presId="urn:microsoft.com/office/officeart/2005/8/layout/matrix2"/>
    <dgm:cxn modelId="{AF1DE549-32C7-484C-A7BF-1DAE2B97C718}" type="presParOf" srcId="{F892D78A-137D-4BEB-985F-7846B0FE41D2}" destId="{1226AFD3-00E0-4430-BED9-292594EECB07}" srcOrd="0" destOrd="0" presId="urn:microsoft.com/office/officeart/2005/8/layout/matrix2"/>
    <dgm:cxn modelId="{375E2008-6962-47DD-B6AB-7407DDBCC22B}" type="presParOf" srcId="{F892D78A-137D-4BEB-985F-7846B0FE41D2}" destId="{A5073581-F725-4F47-9502-B005798DC509}" srcOrd="1" destOrd="0" presId="urn:microsoft.com/office/officeart/2005/8/layout/matrix2"/>
    <dgm:cxn modelId="{390A9B11-DC93-4A6B-B7A9-1B87B4EFA626}" type="presParOf" srcId="{F892D78A-137D-4BEB-985F-7846B0FE41D2}" destId="{4316AE37-BCA1-4EF8-BFA1-F5A6D102D4FD}" srcOrd="2" destOrd="0" presId="urn:microsoft.com/office/officeart/2005/8/layout/matrix2"/>
    <dgm:cxn modelId="{4A7CE66C-7D10-4226-8F23-375C3168D671}" type="presParOf" srcId="{F892D78A-137D-4BEB-985F-7846B0FE41D2}" destId="{13377029-3370-4AE1-A011-8B9A078D43EE}" srcOrd="3" destOrd="0" presId="urn:microsoft.com/office/officeart/2005/8/layout/matrix2"/>
    <dgm:cxn modelId="{0223B524-EC7B-4489-87FA-AD60554978CA}" type="presParOf" srcId="{F892D78A-137D-4BEB-985F-7846B0FE41D2}" destId="{94086787-CC3F-4D4A-A00C-6DB7F239F9D5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A0E3A9-B46C-4DAA-805A-6F31C9B39B71}" type="doc">
      <dgm:prSet loTypeId="urn:microsoft.com/office/officeart/2005/8/layout/arrow6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1C1BE70D-D252-4CAC-8BDB-B2C2C024F406}">
      <dgm:prSet phldrT="[Text]"/>
      <dgm:spPr/>
      <dgm:t>
        <a:bodyPr/>
        <a:lstStyle/>
        <a:p>
          <a:r>
            <a:rPr lang="th-TH" b="1" dirty="0" smtClean="0">
              <a:solidFill>
                <a:srgbClr val="FF0000"/>
              </a:solidFill>
            </a:rPr>
            <a:t>ด้านเสียง</a:t>
          </a:r>
          <a:endParaRPr lang="th-TH" b="1" dirty="0">
            <a:solidFill>
              <a:srgbClr val="FF0000"/>
            </a:solidFill>
          </a:endParaRPr>
        </a:p>
      </dgm:t>
    </dgm:pt>
    <dgm:pt modelId="{5B4F6673-1266-4F55-9177-9CDF1ACD3881}" type="parTrans" cxnId="{15CFCAAF-9DAC-44FE-B431-7EFF5A694698}">
      <dgm:prSet/>
      <dgm:spPr/>
      <dgm:t>
        <a:bodyPr/>
        <a:lstStyle/>
        <a:p>
          <a:endParaRPr lang="th-TH"/>
        </a:p>
      </dgm:t>
    </dgm:pt>
    <dgm:pt modelId="{C8F5B024-F3E8-4D65-810E-C1B5DA26B725}" type="sibTrans" cxnId="{15CFCAAF-9DAC-44FE-B431-7EFF5A694698}">
      <dgm:prSet/>
      <dgm:spPr/>
      <dgm:t>
        <a:bodyPr/>
        <a:lstStyle/>
        <a:p>
          <a:endParaRPr lang="th-TH"/>
        </a:p>
      </dgm:t>
    </dgm:pt>
    <dgm:pt modelId="{A82B12A2-9EEE-49C2-A965-A94519307FB3}">
      <dgm:prSet phldrT="[Text]"/>
      <dgm:spPr/>
      <dgm:t>
        <a:bodyPr/>
        <a:lstStyle/>
        <a:p>
          <a:r>
            <a:rPr lang="th-TH" b="1" dirty="0" smtClean="0">
              <a:solidFill>
                <a:srgbClr val="FFFF00"/>
              </a:solidFill>
            </a:rPr>
            <a:t>ด้านคำศัพท์</a:t>
          </a:r>
          <a:endParaRPr lang="th-TH" b="1" dirty="0">
            <a:solidFill>
              <a:srgbClr val="FFFF00"/>
            </a:solidFill>
          </a:endParaRPr>
        </a:p>
      </dgm:t>
    </dgm:pt>
    <dgm:pt modelId="{C9894E58-7A6B-4405-8936-65722B6F607B}" type="parTrans" cxnId="{AAAB7C60-50F8-45B2-86D2-5A549FED9541}">
      <dgm:prSet/>
      <dgm:spPr/>
      <dgm:t>
        <a:bodyPr/>
        <a:lstStyle/>
        <a:p>
          <a:endParaRPr lang="th-TH"/>
        </a:p>
      </dgm:t>
    </dgm:pt>
    <dgm:pt modelId="{DF1A92F2-D8FD-47FB-95EC-72267C9023E6}" type="sibTrans" cxnId="{AAAB7C60-50F8-45B2-86D2-5A549FED9541}">
      <dgm:prSet/>
      <dgm:spPr/>
      <dgm:t>
        <a:bodyPr/>
        <a:lstStyle/>
        <a:p>
          <a:endParaRPr lang="th-TH"/>
        </a:p>
      </dgm:t>
    </dgm:pt>
    <dgm:pt modelId="{C23E21FF-AFDC-46BC-A582-4E22BB6A7138}" type="pres">
      <dgm:prSet presAssocID="{FDA0E3A9-B46C-4DAA-805A-6F31C9B39B7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9CFD39E-7595-44BC-93B9-2EB221F692CD}" type="pres">
      <dgm:prSet presAssocID="{FDA0E3A9-B46C-4DAA-805A-6F31C9B39B71}" presName="ribbon" presStyleLbl="node1" presStyleIdx="0" presStyleCnt="1" custLinFactNeighborX="130" custLinFactNeighborY="-260"/>
      <dgm:spPr/>
    </dgm:pt>
    <dgm:pt modelId="{84F06412-454E-4A54-9C9B-99EB9C6E58A6}" type="pres">
      <dgm:prSet presAssocID="{FDA0E3A9-B46C-4DAA-805A-6F31C9B39B71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5129784-951B-4D2E-B4BF-FD97B67FB03F}" type="pres">
      <dgm:prSet presAssocID="{FDA0E3A9-B46C-4DAA-805A-6F31C9B39B71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77271D8-ECC0-4F3C-A948-081B96589FA7}" type="presOf" srcId="{FDA0E3A9-B46C-4DAA-805A-6F31C9B39B71}" destId="{C23E21FF-AFDC-46BC-A582-4E22BB6A7138}" srcOrd="0" destOrd="0" presId="urn:microsoft.com/office/officeart/2005/8/layout/arrow6"/>
    <dgm:cxn modelId="{A4085B35-3DA5-4AC1-A1F3-1A6D15BED5E5}" type="presOf" srcId="{1C1BE70D-D252-4CAC-8BDB-B2C2C024F406}" destId="{84F06412-454E-4A54-9C9B-99EB9C6E58A6}" srcOrd="0" destOrd="0" presId="urn:microsoft.com/office/officeart/2005/8/layout/arrow6"/>
    <dgm:cxn modelId="{C0199426-C1AE-43B7-8EBD-34E08DCBC8C0}" type="presOf" srcId="{A82B12A2-9EEE-49C2-A965-A94519307FB3}" destId="{45129784-951B-4D2E-B4BF-FD97B67FB03F}" srcOrd="0" destOrd="0" presId="urn:microsoft.com/office/officeart/2005/8/layout/arrow6"/>
    <dgm:cxn modelId="{15CFCAAF-9DAC-44FE-B431-7EFF5A694698}" srcId="{FDA0E3A9-B46C-4DAA-805A-6F31C9B39B71}" destId="{1C1BE70D-D252-4CAC-8BDB-B2C2C024F406}" srcOrd="0" destOrd="0" parTransId="{5B4F6673-1266-4F55-9177-9CDF1ACD3881}" sibTransId="{C8F5B024-F3E8-4D65-810E-C1B5DA26B725}"/>
    <dgm:cxn modelId="{AAAB7C60-50F8-45B2-86D2-5A549FED9541}" srcId="{FDA0E3A9-B46C-4DAA-805A-6F31C9B39B71}" destId="{A82B12A2-9EEE-49C2-A965-A94519307FB3}" srcOrd="1" destOrd="0" parTransId="{C9894E58-7A6B-4405-8936-65722B6F607B}" sibTransId="{DF1A92F2-D8FD-47FB-95EC-72267C9023E6}"/>
    <dgm:cxn modelId="{D9666C99-20FD-43A2-9DB4-6DEBC2527D60}" type="presParOf" srcId="{C23E21FF-AFDC-46BC-A582-4E22BB6A7138}" destId="{19CFD39E-7595-44BC-93B9-2EB221F692CD}" srcOrd="0" destOrd="0" presId="urn:microsoft.com/office/officeart/2005/8/layout/arrow6"/>
    <dgm:cxn modelId="{7EBCA216-3943-4467-9DCF-0D069A895499}" type="presParOf" srcId="{C23E21FF-AFDC-46BC-A582-4E22BB6A7138}" destId="{84F06412-454E-4A54-9C9B-99EB9C6E58A6}" srcOrd="1" destOrd="0" presId="urn:microsoft.com/office/officeart/2005/8/layout/arrow6"/>
    <dgm:cxn modelId="{9FF0F27C-0A36-441D-BD15-B443E43FD437}" type="presParOf" srcId="{C23E21FF-AFDC-46BC-A582-4E22BB6A7138}" destId="{45129784-951B-4D2E-B4BF-FD97B67FB03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29405-247D-42B7-8233-AD5C595A28AF}">
      <dsp:nvSpPr>
        <dsp:cNvPr id="0" name=""/>
        <dsp:cNvSpPr/>
      </dsp:nvSpPr>
      <dsp:spPr>
        <a:xfrm>
          <a:off x="1700102" y="342995"/>
          <a:ext cx="4432554" cy="4432554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500" b="1" kern="1200" dirty="0" smtClean="0"/>
            <a:t>๑. 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500" b="1" kern="1200" dirty="0" smtClean="0"/>
            <a:t>ส่วนนำ</a:t>
          </a:r>
          <a:endParaRPr lang="th-TH" sz="4500" b="1" kern="1200" dirty="0"/>
        </a:p>
      </dsp:txBody>
      <dsp:txXfrm>
        <a:off x="4036163" y="1282274"/>
        <a:ext cx="1583055" cy="1319212"/>
      </dsp:txXfrm>
    </dsp:sp>
    <dsp:sp modelId="{7D206261-6ECD-4859-A658-04219FE3BDC4}">
      <dsp:nvSpPr>
        <dsp:cNvPr id="0" name=""/>
        <dsp:cNvSpPr/>
      </dsp:nvSpPr>
      <dsp:spPr>
        <a:xfrm>
          <a:off x="1608812" y="501300"/>
          <a:ext cx="4432554" cy="4432554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5206174"/>
            <a:satOff val="-29601"/>
            <a:lumOff val="95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500" b="1" kern="1200" dirty="0" smtClean="0"/>
            <a:t>๒. ส่วนเนื้อหา</a:t>
          </a:r>
          <a:endParaRPr lang="th-TH" sz="4500" b="1" kern="1200" dirty="0"/>
        </a:p>
      </dsp:txBody>
      <dsp:txXfrm>
        <a:off x="2664182" y="3377184"/>
        <a:ext cx="2374582" cy="1160907"/>
      </dsp:txXfrm>
    </dsp:sp>
    <dsp:sp modelId="{B5C702BE-629E-497D-8E3A-D488921265A7}">
      <dsp:nvSpPr>
        <dsp:cNvPr id="0" name=""/>
        <dsp:cNvSpPr/>
      </dsp:nvSpPr>
      <dsp:spPr>
        <a:xfrm>
          <a:off x="1317304" y="342995"/>
          <a:ext cx="4832990" cy="4432554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500" b="1" kern="1200" dirty="0" smtClean="0">
              <a:solidFill>
                <a:schemeClr val="bg1"/>
              </a:solidFill>
            </a:rPr>
            <a:t>๓. 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500" b="1" kern="1200" dirty="0" smtClean="0">
              <a:solidFill>
                <a:schemeClr val="bg1"/>
              </a:solidFill>
            </a:rPr>
            <a:t>ส่วนสรุป</a:t>
          </a:r>
          <a:endParaRPr lang="th-TH" sz="4500" b="1" kern="1200" dirty="0">
            <a:solidFill>
              <a:schemeClr val="bg1"/>
            </a:solidFill>
          </a:endParaRPr>
        </a:p>
      </dsp:txBody>
      <dsp:txXfrm>
        <a:off x="1877125" y="1282274"/>
        <a:ext cx="1726068" cy="1319212"/>
      </dsp:txXfrm>
    </dsp:sp>
    <dsp:sp modelId="{01E7F912-69DE-4A70-B007-CC12F49D11ED}">
      <dsp:nvSpPr>
        <dsp:cNvPr id="0" name=""/>
        <dsp:cNvSpPr/>
      </dsp:nvSpPr>
      <dsp:spPr>
        <a:xfrm>
          <a:off x="1426071" y="68599"/>
          <a:ext cx="4981346" cy="498134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E18A5-92DA-4A1D-B8E7-EBFE9309462D}">
      <dsp:nvSpPr>
        <dsp:cNvPr id="0" name=""/>
        <dsp:cNvSpPr/>
      </dsp:nvSpPr>
      <dsp:spPr>
        <a:xfrm>
          <a:off x="1334416" y="226624"/>
          <a:ext cx="4981346" cy="498134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5206174"/>
            <a:satOff val="-29601"/>
            <a:lumOff val="951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07661-7F9F-40DD-B793-E832296F7A7E}">
      <dsp:nvSpPr>
        <dsp:cNvPr id="0" name=""/>
        <dsp:cNvSpPr/>
      </dsp:nvSpPr>
      <dsp:spPr>
        <a:xfrm>
          <a:off x="1241134" y="68599"/>
          <a:ext cx="4981346" cy="498134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6AFD3-00E0-4430-BED9-292594EECB07}">
      <dsp:nvSpPr>
        <dsp:cNvPr id="0" name=""/>
        <dsp:cNvSpPr/>
      </dsp:nvSpPr>
      <dsp:spPr>
        <a:xfrm>
          <a:off x="1362869" y="0"/>
          <a:ext cx="5205412" cy="520541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073581-F725-4F47-9502-B005798DC509}">
      <dsp:nvSpPr>
        <dsp:cNvPr id="0" name=""/>
        <dsp:cNvSpPr/>
      </dsp:nvSpPr>
      <dsp:spPr>
        <a:xfrm>
          <a:off x="1701220" y="338351"/>
          <a:ext cx="2082164" cy="20821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b="1" kern="1200" dirty="0" smtClean="0"/>
            <a:t>ภาษาไทยถิ่นกลาง</a:t>
          </a:r>
          <a:endParaRPr lang="th-TH" sz="4800" b="1" kern="1200" dirty="0"/>
        </a:p>
      </dsp:txBody>
      <dsp:txXfrm>
        <a:off x="1802863" y="439994"/>
        <a:ext cx="1878878" cy="1878878"/>
      </dsp:txXfrm>
    </dsp:sp>
    <dsp:sp modelId="{4316AE37-BCA1-4EF8-BFA1-F5A6D102D4FD}">
      <dsp:nvSpPr>
        <dsp:cNvPr id="0" name=""/>
        <dsp:cNvSpPr/>
      </dsp:nvSpPr>
      <dsp:spPr>
        <a:xfrm>
          <a:off x="4147764" y="338351"/>
          <a:ext cx="2082164" cy="2082164"/>
        </a:xfrm>
        <a:prstGeom prst="roundRect">
          <a:avLst/>
        </a:prstGeom>
        <a:solidFill>
          <a:schemeClr val="accent4">
            <a:hueOff val="3470783"/>
            <a:satOff val="-19734"/>
            <a:lumOff val="63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b="1" kern="1200" dirty="0" smtClean="0"/>
            <a:t>ภาษาไทยถิ่นเหนือ</a:t>
          </a:r>
          <a:endParaRPr lang="th-TH" sz="4800" b="1" kern="1200" dirty="0"/>
        </a:p>
      </dsp:txBody>
      <dsp:txXfrm>
        <a:off x="4249407" y="439994"/>
        <a:ext cx="1878878" cy="1878878"/>
      </dsp:txXfrm>
    </dsp:sp>
    <dsp:sp modelId="{13377029-3370-4AE1-A011-8B9A078D43EE}">
      <dsp:nvSpPr>
        <dsp:cNvPr id="0" name=""/>
        <dsp:cNvSpPr/>
      </dsp:nvSpPr>
      <dsp:spPr>
        <a:xfrm>
          <a:off x="1701220" y="2784895"/>
          <a:ext cx="2082164" cy="2082164"/>
        </a:xfrm>
        <a:prstGeom prst="roundRect">
          <a:avLst/>
        </a:prstGeom>
        <a:solidFill>
          <a:schemeClr val="accent4">
            <a:hueOff val="6941566"/>
            <a:satOff val="-39468"/>
            <a:lumOff val="12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b="1" kern="1200" dirty="0" smtClean="0"/>
            <a:t>ภาษาไทยถิ่นอีสาน</a:t>
          </a:r>
          <a:endParaRPr lang="th-TH" sz="4800" b="1" kern="1200" dirty="0"/>
        </a:p>
      </dsp:txBody>
      <dsp:txXfrm>
        <a:off x="1802863" y="2886538"/>
        <a:ext cx="1878878" cy="1878878"/>
      </dsp:txXfrm>
    </dsp:sp>
    <dsp:sp modelId="{94086787-CC3F-4D4A-A00C-6DB7F239F9D5}">
      <dsp:nvSpPr>
        <dsp:cNvPr id="0" name=""/>
        <dsp:cNvSpPr/>
      </dsp:nvSpPr>
      <dsp:spPr>
        <a:xfrm>
          <a:off x="4147764" y="2784895"/>
          <a:ext cx="2082164" cy="2082164"/>
        </a:xfrm>
        <a:prstGeom prst="roundRect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b="1" kern="1200" dirty="0" smtClean="0"/>
            <a:t>ภาษาไทยถิ่นใต้</a:t>
          </a:r>
          <a:endParaRPr lang="th-TH" sz="4800" b="1" kern="1200" dirty="0"/>
        </a:p>
      </dsp:txBody>
      <dsp:txXfrm>
        <a:off x="4249407" y="2886538"/>
        <a:ext cx="1878878" cy="18788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FD39E-7595-44BC-93B9-2EB221F692CD}">
      <dsp:nvSpPr>
        <dsp:cNvPr id="0" name=""/>
        <dsp:cNvSpPr/>
      </dsp:nvSpPr>
      <dsp:spPr>
        <a:xfrm>
          <a:off x="0" y="935996"/>
          <a:ext cx="7931150" cy="3172460"/>
        </a:xfrm>
        <a:prstGeom prst="leftRightRibb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06412-454E-4A54-9C9B-99EB9C6E58A6}">
      <dsp:nvSpPr>
        <dsp:cNvPr id="0" name=""/>
        <dsp:cNvSpPr/>
      </dsp:nvSpPr>
      <dsp:spPr>
        <a:xfrm>
          <a:off x="951737" y="1499425"/>
          <a:ext cx="2617279" cy="15545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31140" rIns="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6500" b="1" kern="1200" dirty="0" smtClean="0">
              <a:solidFill>
                <a:srgbClr val="FF0000"/>
              </a:solidFill>
            </a:rPr>
            <a:t>ด้านเสียง</a:t>
          </a:r>
          <a:endParaRPr lang="th-TH" sz="6500" b="1" kern="1200" dirty="0">
            <a:solidFill>
              <a:srgbClr val="FF0000"/>
            </a:solidFill>
          </a:endParaRPr>
        </a:p>
      </dsp:txBody>
      <dsp:txXfrm>
        <a:off x="951737" y="1499425"/>
        <a:ext cx="2617279" cy="1554505"/>
      </dsp:txXfrm>
    </dsp:sp>
    <dsp:sp modelId="{45129784-951B-4D2E-B4BF-FD97B67FB03F}">
      <dsp:nvSpPr>
        <dsp:cNvPr id="0" name=""/>
        <dsp:cNvSpPr/>
      </dsp:nvSpPr>
      <dsp:spPr>
        <a:xfrm>
          <a:off x="3965575" y="2007019"/>
          <a:ext cx="3093148" cy="15545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31140" rIns="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6500" b="1" kern="1200" dirty="0" smtClean="0">
              <a:solidFill>
                <a:srgbClr val="FFFF00"/>
              </a:solidFill>
            </a:rPr>
            <a:t>ด้านคำศัพท์</a:t>
          </a:r>
          <a:endParaRPr lang="th-TH" sz="6500" b="1" kern="1200" dirty="0">
            <a:solidFill>
              <a:srgbClr val="FFFF00"/>
            </a:solidFill>
          </a:endParaRPr>
        </a:p>
      </dsp:txBody>
      <dsp:txXfrm>
        <a:off x="3965575" y="2007019"/>
        <a:ext cx="3093148" cy="1554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A726F1-AB12-4D0E-91B1-80D8400C380C}" type="datetimeFigureOut">
              <a:rPr lang="th-TH" smtClean="0"/>
              <a:pPr/>
              <a:t>07/09/58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BF96FB-C4E5-4942-B7B4-E6712CE0A7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26F1-AB12-4D0E-91B1-80D8400C380C}" type="datetimeFigureOut">
              <a:rPr lang="th-TH" smtClean="0"/>
              <a:pPr/>
              <a:t>07/09/58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96FB-C4E5-4942-B7B4-E6712CE0A7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26F1-AB12-4D0E-91B1-80D8400C380C}" type="datetimeFigureOut">
              <a:rPr lang="th-TH" smtClean="0"/>
              <a:pPr/>
              <a:t>07/09/58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96FB-C4E5-4942-B7B4-E6712CE0A7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A726F1-AB12-4D0E-91B1-80D8400C380C}" type="datetimeFigureOut">
              <a:rPr lang="th-TH" smtClean="0"/>
              <a:pPr/>
              <a:t>07/09/58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BF96FB-C4E5-4942-B7B4-E6712CE0A7D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A726F1-AB12-4D0E-91B1-80D8400C380C}" type="datetimeFigureOut">
              <a:rPr lang="th-TH" smtClean="0"/>
              <a:pPr/>
              <a:t>07/09/58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BF96FB-C4E5-4942-B7B4-E6712CE0A7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26F1-AB12-4D0E-91B1-80D8400C380C}" type="datetimeFigureOut">
              <a:rPr lang="th-TH" smtClean="0"/>
              <a:pPr/>
              <a:t>07/09/58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96FB-C4E5-4942-B7B4-E6712CE0A7D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26F1-AB12-4D0E-91B1-80D8400C380C}" type="datetimeFigureOut">
              <a:rPr lang="th-TH" smtClean="0"/>
              <a:pPr/>
              <a:t>07/09/58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96FB-C4E5-4942-B7B4-E6712CE0A7D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A726F1-AB12-4D0E-91B1-80D8400C380C}" type="datetimeFigureOut">
              <a:rPr lang="th-TH" smtClean="0"/>
              <a:pPr/>
              <a:t>07/09/58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BF96FB-C4E5-4942-B7B4-E6712CE0A7D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726F1-AB12-4D0E-91B1-80D8400C380C}" type="datetimeFigureOut">
              <a:rPr lang="th-TH" smtClean="0"/>
              <a:pPr/>
              <a:t>07/09/58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96FB-C4E5-4942-B7B4-E6712CE0A7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A726F1-AB12-4D0E-91B1-80D8400C380C}" type="datetimeFigureOut">
              <a:rPr lang="th-TH" smtClean="0"/>
              <a:pPr/>
              <a:t>07/09/58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BF96FB-C4E5-4942-B7B4-E6712CE0A7D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A726F1-AB12-4D0E-91B1-80D8400C380C}" type="datetimeFigureOut">
              <a:rPr lang="th-TH" smtClean="0"/>
              <a:pPr/>
              <a:t>07/09/58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BF96FB-C4E5-4942-B7B4-E6712CE0A7D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A726F1-AB12-4D0E-91B1-80D8400C380C}" type="datetimeFigureOut">
              <a:rPr lang="th-TH" smtClean="0"/>
              <a:pPr/>
              <a:t>07/09/58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BF96FB-C4E5-4942-B7B4-E6712CE0A7D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d_20131228170137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358970"/>
            <a:ext cx="5832648" cy="54990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208912" cy="1318298"/>
          </a:xfrm>
        </p:spPr>
        <p:txBody>
          <a:bodyPr>
            <a:noAutofit/>
          </a:bodyPr>
          <a:lstStyle/>
          <a:p>
            <a:r>
              <a:rPr lang="th-TH" sz="8800" b="1" dirty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มหัศจรรย์แห่งมะละกอ</a:t>
            </a:r>
            <a:endParaRPr lang="th-TH" sz="8800" dirty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th-TH" sz="4800" b="1" u="sng" dirty="0" smtClean="0">
                <a:solidFill>
                  <a:srgbClr val="0070C0"/>
                </a:solidFill>
              </a:rPr>
              <a:t>ภาษาถิ่น</a:t>
            </a:r>
            <a:endParaRPr lang="th-TH" sz="48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931224" cy="527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dirty="0" smtClean="0"/>
              <a:t>	</a:t>
            </a:r>
            <a:r>
              <a:rPr lang="th-TH" sz="3200" dirty="0" smtClean="0">
                <a:solidFill>
                  <a:schemeClr val="bg1"/>
                </a:solidFill>
              </a:rPr>
              <a:t>	</a:t>
            </a:r>
            <a:r>
              <a:rPr lang="th-TH" sz="3200" b="1" dirty="0" smtClean="0">
                <a:solidFill>
                  <a:srgbClr val="F90707"/>
                </a:solidFill>
              </a:rPr>
              <a:t>เป็นภาษาที่ใช้พูดจากันในท้องถิ่นต่าง ๆ ในพื้นที่ภูมิศาสตร์แตกต่างกันและมีลักษณะเฉพาะของภาษานั้น</a:t>
            </a:r>
            <a:r>
              <a:rPr lang="th-TH" sz="3200" dirty="0" smtClean="0"/>
              <a:t> ซึ่งเกิดจากการใช้ภาษาเพื่อการสื่อความหมาย  ความเข้าใจกันระหว่างผู้คนที่อาศัยอยู่ตามท้องถิ่นนั้น ๆ  ซึ่งอาจจะแตกต่างไปจากมาตรฐาน และอาจจะแตกต่างจากภาษาในท้องถิ่นอื่นๆทั้งทางด้านเสียง คำและการใช้คำ  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</a:t>
            </a:r>
          </a:p>
          <a:p>
            <a:pPr>
              <a:buNone/>
            </a:pP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th-TH" sz="4800" b="1" u="sng" dirty="0" smtClean="0">
                <a:solidFill>
                  <a:srgbClr val="FF0000"/>
                </a:solidFill>
              </a:rPr>
              <a:t>ภาษาถิ่นของไทย</a:t>
            </a:r>
            <a:endParaRPr lang="th-TH" sz="48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68413"/>
          <a:ext cx="7931150" cy="5205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26AFD3-00E0-4430-BED9-292594EEC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1226AFD3-00E0-4430-BED9-292594EEC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1226AFD3-00E0-4430-BED9-292594EEC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073581-F725-4F47-9502-B005798DC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5073581-F725-4F47-9502-B005798DC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5073581-F725-4F47-9502-B005798DC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16AE37-BCA1-4EF8-BFA1-F5A6D102D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4316AE37-BCA1-4EF8-BFA1-F5A6D102D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4316AE37-BCA1-4EF8-BFA1-F5A6D102D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377029-3370-4AE1-A011-8B9A078D4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13377029-3370-4AE1-A011-8B9A078D4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13377029-3370-4AE1-A011-8B9A078D4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086787-CC3F-4D4A-A00C-6DB7F239F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94086787-CC3F-4D4A-A00C-6DB7F239F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94086787-CC3F-4D4A-A00C-6DB7F239F9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994122"/>
          </a:xfrm>
        </p:spPr>
        <p:txBody>
          <a:bodyPr>
            <a:normAutofit/>
          </a:bodyPr>
          <a:lstStyle/>
          <a:p>
            <a:pPr algn="ctr"/>
            <a:r>
              <a:rPr lang="th-TH" sz="4800" b="1" u="sng" dirty="0" smtClean="0">
                <a:solidFill>
                  <a:srgbClr val="00FFCC"/>
                </a:solidFill>
              </a:rPr>
              <a:t>ภาษาไทยถิ่นกลาง</a:t>
            </a:r>
            <a:endParaRPr lang="th-TH" sz="4800" b="1" u="sng" dirty="0">
              <a:solidFill>
                <a:srgbClr val="00FF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91264" cy="5061176"/>
          </a:xfrm>
        </p:spPr>
        <p:txBody>
          <a:bodyPr/>
          <a:lstStyle/>
          <a:p>
            <a:pPr algn="thaiDist">
              <a:buNone/>
            </a:pPr>
            <a:endParaRPr lang="th-TH" dirty="0" smtClean="0"/>
          </a:p>
          <a:p>
            <a:pPr algn="thaiDist">
              <a:buFont typeface="Wingdings" pitchFamily="2" charset="2"/>
              <a:buChar char="v"/>
            </a:pPr>
            <a:r>
              <a:rPr lang="th-TH" sz="3200" dirty="0" smtClean="0"/>
              <a:t> ภาษาถิ่นที่ใช้สื่อสารอยู่ในบางจังหวัดของภาคกลาง เช่น เพชรบุรี กาญจนบุรี สุพรรณบุรี  ราชบุรี  นครปฐม  อ่างทอง พระนครศรีอยุธยา เป็นต้น </a:t>
            </a:r>
          </a:p>
          <a:p>
            <a:pPr algn="thaiDist">
              <a:buNone/>
            </a:pPr>
            <a:r>
              <a:rPr lang="th-TH" sz="3200" dirty="0" smtClean="0"/>
              <a:t>   	</a:t>
            </a:r>
          </a:p>
          <a:p>
            <a:pPr algn="thaiDist">
              <a:buFont typeface="Wingdings" pitchFamily="2" charset="2"/>
              <a:buChar char="v"/>
            </a:pPr>
            <a:r>
              <a:rPr lang="th-TH" sz="3200" dirty="0" smtClean="0"/>
              <a:t> ภาษาถิ่นที่ใช้สื่อสารอยู่ในจังหวัดเหล่านี้  มีสำเนียงพูดที่แตกต่างกันออกไป  จะมีลักษณะเพี้ยนเสียงไปจากภาษากลางที่เป็นภาษามาตรฐาน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lvl="0" algn="ctr"/>
            <a:r>
              <a:rPr lang="th-TH" sz="4800" b="1" u="sng" dirty="0" smtClean="0">
                <a:solidFill>
                  <a:srgbClr val="B41091"/>
                </a:solidFill>
              </a:rPr>
              <a:t>ภาษาไทยถิ่นเหนือ</a:t>
            </a:r>
            <a:endParaRPr lang="th-TH" sz="4800" b="1" u="sng" dirty="0">
              <a:solidFill>
                <a:srgbClr val="B4109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003232" cy="5133184"/>
          </a:xfrm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B41091"/>
                </a:solidFill>
              </a:rPr>
              <a:t>		</a:t>
            </a:r>
            <a:r>
              <a:rPr lang="th-TH" sz="3200" dirty="0" smtClean="0"/>
              <a:t>ภาษาไทยถิ่นเหนือ หรือ ภาษาถิ่นพายัพ (คำเมือง) ได้แก่ ภาษาถิ่นที่ใช้สื่อสารอยู่ในบางจังหวัดของภาคเหนือตอนบน หรือภาษาในอาณาจักรล้านนาเดิม  มักจะพูดกันมากในจังหวัดเชียงใหม่ แม่ฮ่องสอน เชียงราย พะเยา ลำปาง น่าน ลำพูน ตาก แพร่  เป็นต้น</a:t>
            </a:r>
            <a:br>
              <a:rPr lang="th-TH" sz="3200" dirty="0" smtClean="0"/>
            </a:br>
            <a:r>
              <a:rPr lang="th-TH" sz="3200" dirty="0" smtClean="0"/>
              <a:t/>
            </a:r>
            <a:br>
              <a:rPr lang="th-TH" sz="3200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th-TH" sz="3600" b="1" u="sng" dirty="0" smtClean="0">
                <a:solidFill>
                  <a:srgbClr val="00B050"/>
                </a:solidFill>
              </a:rPr>
              <a:t>ตัวอย่างคำในภาษาถิ่นเหนือ</a:t>
            </a:r>
            <a:endParaRPr lang="th-TH" sz="3600" b="1" u="sng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9552" y="1268760"/>
          <a:ext cx="7920236" cy="51125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80059"/>
                <a:gridCol w="1908373"/>
                <a:gridCol w="2051745"/>
                <a:gridCol w="1980059"/>
              </a:tblGrid>
              <a:tr h="639071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คำ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ความหมาย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คำ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ความหมาย</a:t>
                      </a:r>
                      <a:endParaRPr lang="th-TH" sz="3200" dirty="0"/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err="1" smtClean="0"/>
                        <a:t>กิ๋น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กิน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กาด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ตลาด</a:t>
                      </a:r>
                      <a:endParaRPr lang="th-TH" sz="3200" dirty="0"/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err="1" smtClean="0"/>
                        <a:t>ขี้จุ๊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โกหก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ขนาด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มาก</a:t>
                      </a:r>
                      <a:endParaRPr lang="th-TH" sz="3200" dirty="0"/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เคียด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โกรธ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คุ้ม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วัง</a:t>
                      </a:r>
                      <a:endParaRPr lang="th-TH" sz="3200" dirty="0"/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err="1" smtClean="0"/>
                        <a:t>ง่าว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โง่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err="1" smtClean="0"/>
                        <a:t>จั๊ด</a:t>
                      </a:r>
                      <a:r>
                        <a:rPr lang="th-TH" sz="3200" dirty="0" smtClean="0"/>
                        <a:t>นัก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มาก</a:t>
                      </a:r>
                      <a:endParaRPr lang="th-TH" sz="3200" dirty="0"/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ตุ๊เจ้า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พระ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err="1" smtClean="0"/>
                        <a:t>ปิ๊ก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กลับ</a:t>
                      </a:r>
                      <a:endParaRPr lang="th-TH" sz="3200" dirty="0"/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หัน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เห็น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err="1" smtClean="0"/>
                        <a:t>อุ๊ย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คนแก่</a:t>
                      </a:r>
                      <a:endParaRPr lang="th-TH" sz="3200" dirty="0"/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ลำ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อร่อย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แอ่ว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เที่ยว</a:t>
                      </a:r>
                      <a:endParaRPr lang="th-TH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Autofit/>
          </a:bodyPr>
          <a:lstStyle/>
          <a:p>
            <a:pPr lvl="0" algn="ctr"/>
            <a:r>
              <a:rPr lang="th-TH" sz="4800" b="1" u="sng" dirty="0" smtClean="0">
                <a:solidFill>
                  <a:schemeClr val="accent4"/>
                </a:solidFill>
              </a:rPr>
              <a:t>ภาษาไทยถิ่นอีสาน</a:t>
            </a:r>
            <a:endParaRPr lang="th-TH" sz="4800" b="1" u="sng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003232" cy="498916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th-TH" sz="3200" dirty="0" smtClean="0"/>
              <a:t>ภาษาถิ่นอีสานของประเทศไทยมีลักษณะใกล้เคียงกับภาษาที่พูดที่ใช้กันในประเทศลาว  แต่ภาษาอีสานก็ยังถือว่าเป็นภาษาถิ่นของภาษาไทย </a:t>
            </a:r>
          </a:p>
          <a:p>
            <a:pPr>
              <a:buFont typeface="Wingdings" pitchFamily="2" charset="2"/>
              <a:buChar char="§"/>
            </a:pPr>
            <a:endParaRPr lang="th-TH" sz="3200" dirty="0" smtClean="0"/>
          </a:p>
          <a:p>
            <a:pPr>
              <a:buFont typeface="Wingdings" pitchFamily="2" charset="2"/>
              <a:buChar char="§"/>
            </a:pPr>
            <a:r>
              <a:rPr lang="th-TH" sz="3200" dirty="0" smtClean="0"/>
              <a:t>ภาษาถิ่นอีสานมีภาษาถิ่นย่อยหลายภาษา  ได้แก่  ภาษาที่ชนกลุ่มใหญ่ในภาคอีสานใช้พูดจากัน  ซึ่งใช้สื่อสารอยู่ในจังหวัดต่าง ๆ ของภาคอีสาน หรือภาคตะวันออกเฉียงเหนือ เช่น สกลนคร หนองคาย นครพนม ขอนแก่น อุดรธานี อุบลราชธานี ร้อยเอ็ด  เลย  ชัยภูมิ  มหาสารคาม กาฬสินธุ์ </a:t>
            </a:r>
          </a:p>
          <a:p>
            <a:pPr>
              <a:buNone/>
            </a:pPr>
            <a:r>
              <a:rPr lang="th-TH" sz="3200" dirty="0" smtClean="0"/>
              <a:t>	เป็นต้น</a:t>
            </a:r>
            <a:br>
              <a:rPr lang="th-TH" sz="3200" dirty="0" smtClean="0"/>
            </a:br>
            <a:r>
              <a:rPr lang="th-TH" sz="3200" dirty="0" smtClean="0"/>
              <a:t/>
            </a:r>
            <a:br>
              <a:rPr lang="th-TH" sz="3200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th-TH" sz="4400" b="1" u="sng" dirty="0" smtClean="0">
                <a:solidFill>
                  <a:srgbClr val="99FF66"/>
                </a:solidFill>
              </a:rPr>
              <a:t>ตัวอย่างคำในภาษาถิ่นอีสาน</a:t>
            </a:r>
            <a:endParaRPr lang="th-TH" sz="4400" b="1" u="sng" dirty="0">
              <a:solidFill>
                <a:srgbClr val="99FF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83568" y="1600200"/>
          <a:ext cx="7704856" cy="4709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5886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คำ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ความหมาย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คำ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ความหมาย</a:t>
                      </a:r>
                      <a:endParaRPr lang="th-TH" sz="3200" dirty="0"/>
                    </a:p>
                  </a:txBody>
                  <a:tcPr/>
                </a:tc>
              </a:tr>
              <a:tr h="5886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err="1" smtClean="0"/>
                        <a:t>คึดฮ</a:t>
                      </a:r>
                      <a:r>
                        <a:rPr lang="th-TH" sz="3200" dirty="0" smtClean="0"/>
                        <a:t>อด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คิดถึง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จ้อย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ผอม</a:t>
                      </a:r>
                      <a:endParaRPr lang="th-TH" sz="3200" dirty="0"/>
                    </a:p>
                  </a:txBody>
                  <a:tcPr/>
                </a:tc>
              </a:tr>
              <a:tr h="5886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แซบ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อร่อย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เซา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หยุด</a:t>
                      </a:r>
                      <a:endParaRPr lang="th-TH" sz="3200" dirty="0"/>
                    </a:p>
                  </a:txBody>
                  <a:tcPr/>
                </a:tc>
              </a:tr>
              <a:tr h="5886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โดน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นาน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err="1" smtClean="0"/>
                        <a:t>ตั๊วะ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โกหก</a:t>
                      </a:r>
                      <a:endParaRPr lang="th-TH" sz="3200" dirty="0"/>
                    </a:p>
                  </a:txBody>
                  <a:tcPr/>
                </a:tc>
              </a:tr>
              <a:tr h="5886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ม่วน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สนุก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แม่น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ใช่</a:t>
                      </a:r>
                      <a:endParaRPr lang="th-TH" sz="3200" dirty="0"/>
                    </a:p>
                  </a:txBody>
                  <a:tcPr/>
                </a:tc>
              </a:tr>
              <a:tr h="5886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ย่าง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เดิน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เว้าซื่อๆ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พูดตรงๆ</a:t>
                      </a:r>
                      <a:endParaRPr lang="th-TH" sz="3200" dirty="0"/>
                    </a:p>
                  </a:txBody>
                  <a:tcPr/>
                </a:tc>
              </a:tr>
              <a:tr h="5886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err="1" smtClean="0"/>
                        <a:t>เฮ็ด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ทำ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เบิ่ง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ดู</a:t>
                      </a:r>
                      <a:endParaRPr lang="th-TH" sz="3200" dirty="0"/>
                    </a:p>
                  </a:txBody>
                  <a:tcPr/>
                </a:tc>
              </a:tr>
              <a:tr h="5886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แลน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วิ่ง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อ้าย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พี่</a:t>
                      </a:r>
                      <a:endParaRPr lang="th-TH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Autofit/>
          </a:bodyPr>
          <a:lstStyle/>
          <a:p>
            <a:pPr lvl="0" algn="ctr"/>
            <a:r>
              <a:rPr lang="th-TH" sz="4800" b="1" u="sng" dirty="0" smtClean="0">
                <a:solidFill>
                  <a:schemeClr val="accent2">
                    <a:lumMod val="75000"/>
                  </a:schemeClr>
                </a:solidFill>
              </a:rPr>
              <a:t>ภาษาไทยถิ่นใต้</a:t>
            </a:r>
            <a:endParaRPr lang="th-TH" sz="4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931224" cy="5133184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ภาษาถิ่นที่ใช้สื่อสารอยู่ในจังหวัดต่าง ๆ ของภาคใต้ของประเทศไทย ลงไปถึงชายแดนประเทศมาเลเซีย รวม  14  จังหวัด เช่น ชุมพร ระนอง    สุราษฎร์ธานี ภูเก็ต พัทลุง สงขลา นครศรีธรรมราช  เป็นต้น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th-TH" sz="4400" b="1" u="sng" dirty="0" smtClean="0">
                <a:solidFill>
                  <a:srgbClr val="00FFFF"/>
                </a:solidFill>
              </a:rPr>
              <a:t>ตัวอย่างคำในภาษาใต้</a:t>
            </a:r>
            <a:endParaRPr lang="th-TH" sz="4000" dirty="0">
              <a:solidFill>
                <a:srgbClr val="00FF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27584" y="1556792"/>
          <a:ext cx="7560840" cy="4632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568862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คำ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ความหมาย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คำ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ความหมาย</a:t>
                      </a:r>
                      <a:endParaRPr lang="th-TH" sz="3200" dirty="0"/>
                    </a:p>
                  </a:txBody>
                  <a:tcPr/>
                </a:tc>
              </a:tr>
              <a:tr h="568862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แกล้ง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ตั้งใจทำ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ขี้หก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โกหก</a:t>
                      </a:r>
                      <a:endParaRPr lang="th-TH" sz="3200" dirty="0"/>
                    </a:p>
                  </a:txBody>
                  <a:tcPr/>
                </a:tc>
              </a:tr>
              <a:tr h="568862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โตน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น้ำตก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ข้องใจ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คิดถึง</a:t>
                      </a:r>
                      <a:endParaRPr lang="th-TH" sz="3200" dirty="0"/>
                    </a:p>
                  </a:txBody>
                  <a:tcPr/>
                </a:tc>
              </a:tr>
              <a:tr h="568862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ลกลัก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เร่งรีบ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หลบบ้าน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กลับบ้าน</a:t>
                      </a:r>
                      <a:endParaRPr lang="th-TH" sz="3200" dirty="0"/>
                    </a:p>
                  </a:txBody>
                  <a:tcPr/>
                </a:tc>
              </a:tr>
              <a:tr h="568862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หัว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หัวเราะ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หรอย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อร่อย</a:t>
                      </a:r>
                      <a:endParaRPr lang="th-TH" sz="3200" dirty="0"/>
                    </a:p>
                  </a:txBody>
                  <a:tcPr/>
                </a:tc>
              </a:tr>
              <a:tr h="568862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err="1" smtClean="0"/>
                        <a:t>หยบ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แอบ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แลกเดียว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เมื่อตะกี้</a:t>
                      </a:r>
                      <a:endParaRPr lang="th-TH" sz="3200" dirty="0"/>
                    </a:p>
                  </a:txBody>
                  <a:tcPr/>
                </a:tc>
              </a:tr>
              <a:tr h="568862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โกปี้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กาแฟ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กาง</a:t>
                      </a:r>
                      <a:r>
                        <a:rPr lang="th-TH" sz="3200" dirty="0" err="1" smtClean="0"/>
                        <a:t>หลาง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เกะกะ</a:t>
                      </a:r>
                      <a:endParaRPr lang="th-TH" sz="3200" dirty="0"/>
                    </a:p>
                  </a:txBody>
                  <a:tcPr/>
                </a:tc>
              </a:tr>
              <a:tr h="568862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เคย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กะปิ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ตาอยาก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โลภมาก</a:t>
                      </a:r>
                      <a:endParaRPr lang="th-TH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963544" cy="1008112"/>
          </a:xfrm>
        </p:spPr>
        <p:txBody>
          <a:bodyPr>
            <a:noAutofit/>
          </a:bodyPr>
          <a:lstStyle/>
          <a:p>
            <a:pPr algn="ctr"/>
            <a:r>
              <a:rPr lang="th-TH" sz="5400" b="1" u="sng" dirty="0" smtClean="0">
                <a:solidFill>
                  <a:srgbClr val="FF3399"/>
                </a:solidFill>
              </a:rPr>
              <a:t>ความแตกต่างระหว่างภาษาไทยถิ่น</a:t>
            </a:r>
            <a:endParaRPr lang="th-TH" sz="5400" u="sng" dirty="0">
              <a:solidFill>
                <a:srgbClr val="FF33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412875"/>
          <a:ext cx="7931150" cy="5060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CFD39E-7595-44BC-93B9-2EB221F69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9CFD39E-7595-44BC-93B9-2EB221F692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F06412-454E-4A54-9C9B-99EB9C6E5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4F06412-454E-4A54-9C9B-99EB9C6E5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129784-951B-4D2E-B4BF-FD97B67FB0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45129784-951B-4D2E-B4BF-FD97B67FB0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5554960" cy="5205192"/>
          </a:xfrm>
        </p:spPr>
        <p:txBody>
          <a:bodyPr>
            <a:normAutofit/>
          </a:bodyPr>
          <a:lstStyle/>
          <a:p>
            <a:r>
              <a:rPr lang="th-TH" sz="3200" dirty="0" smtClean="0"/>
              <a:t> อะไรเอ่ย ใบหยักๆลูกรักเต็มคอ</a:t>
            </a:r>
          </a:p>
          <a:p>
            <a:r>
              <a:rPr lang="th-TH" sz="3200" dirty="0" smtClean="0"/>
              <a:t>เป็นไม้ผลชนิดหนึ่ง สูงประมาณ 5-10 เมตร มีถิ่นกำเนิดในอเมริกากลาง ถูก</a:t>
            </a:r>
            <a:r>
              <a:rPr lang="th-TH" sz="3200" b="1" dirty="0" smtClean="0">
                <a:solidFill>
                  <a:srgbClr val="FF0000"/>
                </a:solidFill>
              </a:rPr>
              <a:t>นำเข้าสู่ประเทศไทยในสมัยกรุงศรีอยุธยา</a:t>
            </a:r>
            <a:r>
              <a:rPr lang="th-TH" sz="3200" dirty="0" smtClean="0"/>
              <a:t> ผลดิบมีสีเขียว เมื่อสุกแล้วเนื้อในจะมีสีเหลืองถึงส้ม นิยมนำมารับประทานทั้งสดและนำไปปรุงอาหาร เช่น ส้มตำ ฯลฯ หรือนำไปแปรรูปเป็นผลิตภัณฑ์อื่น ๆ ก็ได้ </a:t>
            </a:r>
            <a:endParaRPr lang="th-TH" sz="3200" dirty="0"/>
          </a:p>
        </p:txBody>
      </p:sp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05213" y="260648"/>
            <a:ext cx="2652602" cy="63123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1720" y="332656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b="1" u="sng" dirty="0" smtClean="0">
                <a:solidFill>
                  <a:srgbClr val="7030A0"/>
                </a:solidFill>
              </a:rPr>
              <a:t>มะละกอ</a:t>
            </a:r>
            <a:endParaRPr lang="th-TH" sz="4800" b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th-TH" sz="4800" b="1" u="sng" dirty="0" smtClean="0">
                <a:solidFill>
                  <a:srgbClr val="00B050"/>
                </a:solidFill>
              </a:rPr>
              <a:t>ความแตกต่างด้านเสียง</a:t>
            </a:r>
            <a:endParaRPr lang="th-TH" sz="48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859216" cy="5205192"/>
          </a:xfrm>
        </p:spPr>
        <p:txBody>
          <a:bodyPr/>
          <a:lstStyle/>
          <a:p>
            <a:pPr algn="thaiDist">
              <a:buNone/>
            </a:pPr>
            <a:r>
              <a:rPr lang="th-TH" sz="3200" dirty="0" smtClean="0">
                <a:solidFill>
                  <a:schemeClr val="bg1"/>
                </a:solidFill>
              </a:rPr>
              <a:t>	</a:t>
            </a:r>
            <a:r>
              <a:rPr lang="th-TH" sz="3200" dirty="0" smtClean="0"/>
              <a:t>	พิจารณาภาษาถิ่นที่มีเสียงคล้ายกันโดยให้คาดเดาเสียงในภาษากลาง  เช่น เสียงพยัญชนะ /ค/, /ช/, /ท/, /พ/, /ร/ ในภาษาไทยกลางมักตรงกับเสียง /ก/, /จ/, /ต/, /ป/, /ฮ/ ในภาษาไทยเหนือ ตามลำดับ</a:t>
            </a:r>
          </a:p>
          <a:p>
            <a:pPr>
              <a:buNone/>
            </a:pPr>
            <a:r>
              <a:rPr lang="th-TH" sz="3200" dirty="0" smtClean="0"/>
              <a:t>			</a:t>
            </a:r>
            <a:r>
              <a:rPr lang="th-TH" sz="3200" b="1" dirty="0" smtClean="0"/>
              <a:t>ภาษาเหนือ                ภาษากลาง     </a:t>
            </a:r>
          </a:p>
          <a:p>
            <a:pPr>
              <a:buNone/>
            </a:pPr>
            <a:r>
              <a:rPr lang="th-TH" sz="3200" dirty="0" smtClean="0"/>
              <a:t>			  </a:t>
            </a:r>
            <a:r>
              <a:rPr lang="th-TH" sz="3200" dirty="0" err="1" smtClean="0"/>
              <a:t>กิ๊ดฮ</a:t>
            </a:r>
            <a:r>
              <a:rPr lang="th-TH" sz="3200" dirty="0" smtClean="0"/>
              <a:t>อด                    คิดถึง</a:t>
            </a:r>
          </a:p>
          <a:p>
            <a:pPr>
              <a:buNone/>
            </a:pPr>
            <a:r>
              <a:rPr lang="th-TH" sz="3200" dirty="0" smtClean="0"/>
              <a:t> 			   จ้าง                         ช้าง</a:t>
            </a:r>
          </a:p>
          <a:p>
            <a:pPr>
              <a:buNone/>
            </a:pPr>
            <a:r>
              <a:rPr lang="th-TH" sz="3200" dirty="0" smtClean="0"/>
              <a:t>			    </a:t>
            </a:r>
            <a:r>
              <a:rPr lang="th-TH" sz="3200" dirty="0" err="1" smtClean="0"/>
              <a:t>ตุ๊ก</a:t>
            </a:r>
            <a:r>
              <a:rPr lang="th-TH" sz="3200" dirty="0" smtClean="0"/>
              <a:t>                        ทุกข์</a:t>
            </a:r>
          </a:p>
          <a:p>
            <a:pPr>
              <a:buNone/>
            </a:pPr>
            <a:r>
              <a:rPr lang="th-TH" sz="3200" dirty="0" smtClean="0"/>
              <a:t> 			     ปี้                           พี่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			</a:t>
            </a:r>
            <a:r>
              <a:rPr lang="th-TH" sz="3200" dirty="0" smtClean="0"/>
              <a:t>     ฮัก			   รัก</a:t>
            </a: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th-TH" sz="4800" b="1" u="sng" dirty="0" smtClean="0">
                <a:solidFill>
                  <a:schemeClr val="accent1"/>
                </a:solidFill>
              </a:rPr>
              <a:t>ความแตกต่างด้านคำศัพท์</a:t>
            </a:r>
            <a:endParaRPr lang="th-TH" sz="4800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th-TH" sz="3500" dirty="0" smtClean="0"/>
              <a:t>ภาษาถิ่นแต่ละภาษาไม่สามารถคาดเดาความหมายจากรูปศัพท์ได้ </a:t>
            </a:r>
          </a:p>
          <a:p>
            <a:pPr>
              <a:buFont typeface="Wingdings" pitchFamily="2" charset="2"/>
              <a:buChar char="§"/>
            </a:pPr>
            <a:r>
              <a:rPr lang="th-TH" sz="3500" dirty="0" smtClean="0"/>
              <a:t>ภาษาถิ่นบางภาษามีการใช้คำศัพท์ร่วมกันหรือมีการตัดคำให้มีพยางค์น้อยลง</a:t>
            </a:r>
          </a:p>
          <a:p>
            <a:pPr>
              <a:buNone/>
            </a:pPr>
            <a:r>
              <a:rPr lang="th-TH" sz="3500" dirty="0" smtClean="0"/>
              <a:t>          </a:t>
            </a:r>
            <a:r>
              <a:rPr lang="th-TH" sz="3500" b="1" dirty="0" smtClean="0"/>
              <a:t>ภาษาเหนือ         ภาษาอีสาน        ภาษากลาง      ภาษาใต้</a:t>
            </a:r>
          </a:p>
          <a:p>
            <a:pPr>
              <a:buNone/>
            </a:pPr>
            <a:r>
              <a:rPr lang="th-TH" sz="3500" dirty="0" smtClean="0"/>
              <a:t>               ไผ                   ไผ                 ใคร              -</a:t>
            </a:r>
          </a:p>
          <a:p>
            <a:pPr>
              <a:buNone/>
            </a:pPr>
            <a:r>
              <a:rPr lang="th-TH" sz="3500" dirty="0" smtClean="0"/>
              <a:t>              แม่น                 แม่น              ถูก,ใช่             -</a:t>
            </a:r>
          </a:p>
          <a:p>
            <a:pPr>
              <a:buNone/>
            </a:pPr>
            <a:r>
              <a:rPr lang="th-TH" sz="3500" dirty="0" smtClean="0"/>
              <a:t>               ลำ                   แซบ              อร่อย          หรอย</a:t>
            </a:r>
          </a:p>
          <a:p>
            <a:pPr>
              <a:buNone/>
            </a:pPr>
            <a:r>
              <a:rPr lang="th-TH" sz="3500" dirty="0" smtClean="0"/>
              <a:t>          </a:t>
            </a:r>
            <a:r>
              <a:rPr lang="th-TH" sz="3500" dirty="0" err="1" smtClean="0"/>
              <a:t>มะก้วยเต้ด</a:t>
            </a:r>
            <a:r>
              <a:rPr lang="th-TH" sz="3500" dirty="0" smtClean="0"/>
              <a:t>               </a:t>
            </a:r>
            <a:r>
              <a:rPr lang="th-TH" sz="3500" dirty="0" err="1" smtClean="0"/>
              <a:t>บักหุ่ง</a:t>
            </a:r>
            <a:r>
              <a:rPr lang="th-TH" sz="3500" dirty="0" smtClean="0"/>
              <a:t>            มะละกอ        </a:t>
            </a:r>
            <a:r>
              <a:rPr lang="th-TH" sz="3500" dirty="0" err="1" smtClean="0"/>
              <a:t>ลอกอ</a:t>
            </a:r>
            <a:endParaRPr lang="th-TH" sz="3500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algn="ctr"/>
            <a:r>
              <a:rPr lang="th-TH" sz="4800" b="1" u="sng" dirty="0" smtClean="0">
                <a:solidFill>
                  <a:schemeClr val="bg2">
                    <a:lumMod val="75000"/>
                  </a:schemeClr>
                </a:solidFill>
              </a:rPr>
              <a:t>ปริศนาคำทาย</a:t>
            </a:r>
            <a:endParaRPr lang="th-TH" sz="4800" b="1" u="sng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87208" cy="5061176"/>
          </a:xfrm>
        </p:spPr>
        <p:txBody>
          <a:bodyPr/>
          <a:lstStyle/>
          <a:p>
            <a:pPr algn="thaiDist">
              <a:buFont typeface="Wingdings" pitchFamily="2" charset="2"/>
              <a:buChar char="q"/>
            </a:pPr>
            <a:r>
              <a:rPr lang="th-TH" b="1" dirty="0" smtClean="0"/>
              <a:t> </a:t>
            </a:r>
            <a:r>
              <a:rPr lang="th-TH" sz="3200" dirty="0" smtClean="0">
                <a:solidFill>
                  <a:srgbClr val="FF0000"/>
                </a:solidFill>
              </a:rPr>
              <a:t>ปริศนาคำทาย </a:t>
            </a:r>
            <a:r>
              <a:rPr lang="th-TH" sz="3200" b="1" dirty="0" smtClean="0">
                <a:solidFill>
                  <a:srgbClr val="FF0000"/>
                </a:solidFill>
              </a:rPr>
              <a:t> หมายถึง  ถ้อยคำที่ยกขึ้นเป็นเงื่อนงำเพื่อให้แก้ ให้ทาย </a:t>
            </a:r>
            <a:r>
              <a:rPr lang="th-TH" sz="3200" dirty="0" smtClean="0"/>
              <a:t>การเล่นทายกันมักนิยมกันในหมู่เด็ก ๆ หรือผู้ใหญ่ก็ยกคำทายเพื่อมาทายเด็ก เป็นการฝึกสมอง ลองปัญญา และก่อให้เกิดความบันเทิงใจด้วย </a:t>
            </a:r>
          </a:p>
          <a:p>
            <a:pPr algn="thaiDist">
              <a:buFont typeface="Wingdings" pitchFamily="2" charset="2"/>
              <a:buChar char="q"/>
            </a:pPr>
            <a:endParaRPr lang="th-TH" sz="3200" dirty="0" smtClean="0"/>
          </a:p>
          <a:p>
            <a:pPr algn="thaiDist">
              <a:buFont typeface="Wingdings" pitchFamily="2" charset="2"/>
              <a:buChar char="q"/>
            </a:pPr>
            <a:r>
              <a:rPr lang="th-TH" sz="3200" dirty="0" smtClean="0"/>
              <a:t> </a:t>
            </a:r>
            <a:r>
              <a:rPr lang="th-TH" sz="3200" b="1" dirty="0" smtClean="0">
                <a:solidFill>
                  <a:srgbClr val="FF0000"/>
                </a:solidFill>
              </a:rPr>
              <a:t>การเล่นปริศนาคำทายเกิดจากความต้องการลองภูมิปัญญากัน </a:t>
            </a:r>
            <a:r>
              <a:rPr lang="th-TH" sz="3200" dirty="0" smtClean="0"/>
              <a:t>จึงมีการทายปริศนา ในสมัยก่อนนิยมเล่นกันทั้งเด็กและผู้ใหญ่ มักจะเล่นกันในยามว่างจากการทำงาน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th-TH" sz="4800" b="1" u="sng" dirty="0" smtClean="0">
                <a:solidFill>
                  <a:srgbClr val="00FFCC"/>
                </a:solidFill>
              </a:rPr>
              <a:t>ประเภทของปริศนาคำทาย</a:t>
            </a:r>
            <a:endParaRPr lang="th-TH" sz="4800" u="sng" dirty="0">
              <a:solidFill>
                <a:srgbClr val="00FF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15200" cy="56612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๑. ปริศนาคำทายเกี่ยวกับปรากฏการณ์ธรรมชาติ </a:t>
            </a:r>
          </a:p>
          <a:p>
            <a:pPr>
              <a:buFont typeface="Wingdings" pitchFamily="2" charset="2"/>
              <a:buChar char="§"/>
            </a:pPr>
            <a:r>
              <a:rPr lang="th-TH" sz="3200" dirty="0" smtClean="0"/>
              <a:t>อะไรเอ่ยเขียวชอุ่มพุ่มไสวไม่มีใบมีแต่เม็ด  </a:t>
            </a:r>
          </a:p>
          <a:p>
            <a:pPr>
              <a:buFont typeface="Wingdings" pitchFamily="2" charset="2"/>
              <a:buChar char="§"/>
            </a:pPr>
            <a:r>
              <a:rPr lang="th-TH" sz="3200" dirty="0" smtClean="0"/>
              <a:t>“ฝน”</a:t>
            </a:r>
          </a:p>
          <a:p>
            <a:pPr>
              <a:buNone/>
            </a:pP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</a:t>
            </a:r>
            <a:r>
              <a:rPr lang="th-TH" sz="3500" dirty="0" smtClean="0"/>
              <a:t>๒. ปริศนาคำทายเกี่ยวกับพืช </a:t>
            </a:r>
          </a:p>
          <a:p>
            <a:pPr>
              <a:buFont typeface="Wingdings" pitchFamily="2" charset="2"/>
              <a:buChar char="§"/>
            </a:pPr>
            <a:r>
              <a:rPr lang="th-TH" sz="3500" dirty="0" smtClean="0"/>
              <a:t>อะไรเอ่ยต้นเท่าครกใบปรกดิน</a:t>
            </a:r>
          </a:p>
          <a:p>
            <a:pPr>
              <a:buFont typeface="Wingdings" pitchFamily="2" charset="2"/>
              <a:buChar char="§"/>
            </a:pPr>
            <a:r>
              <a:rPr lang="th-TH" sz="3500" dirty="0" smtClean="0"/>
              <a:t>“ตะไคร้”</a:t>
            </a:r>
          </a:p>
          <a:p>
            <a:pPr>
              <a:buNone/>
            </a:pP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</a:t>
            </a:r>
            <a:r>
              <a:rPr lang="th-TH" sz="3200" dirty="0" smtClean="0"/>
              <a:t>๓. ปริศนาคำทายเกี่ยวกับสัตว์ </a:t>
            </a:r>
          </a:p>
          <a:p>
            <a:pPr>
              <a:buFont typeface="Wingdings" pitchFamily="2" charset="2"/>
              <a:buChar char="§"/>
            </a:pPr>
            <a:r>
              <a:rPr lang="th-TH" sz="3200" dirty="0" smtClean="0"/>
              <a:t>อะไรเอ่ย สี่เท้าเดินมาหลังคามุงสังกะสี </a:t>
            </a:r>
          </a:p>
          <a:p>
            <a:pPr>
              <a:buFont typeface="Wingdings" pitchFamily="2" charset="2"/>
              <a:buChar char="§"/>
            </a:pPr>
            <a:r>
              <a:rPr lang="th-TH" sz="3200" dirty="0" smtClean="0"/>
              <a:t>“เต่า”</a:t>
            </a:r>
            <a:br>
              <a:rPr lang="th-TH" sz="3200" dirty="0" smtClean="0"/>
            </a:br>
            <a:r>
              <a:rPr lang="th-TH" sz="3200" dirty="0" smtClean="0"/>
              <a:t/>
            </a:r>
            <a:br>
              <a:rPr lang="th-TH" sz="3200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๔. ปริศนาคำทายเกี่ยวกับอาชีพ </a:t>
            </a:r>
          </a:p>
          <a:p>
            <a:pPr>
              <a:buFont typeface="Wingdings" pitchFamily="2" charset="2"/>
              <a:buChar char="§"/>
            </a:pPr>
            <a:r>
              <a:rPr lang="th-TH" sz="3200" dirty="0" smtClean="0"/>
              <a:t>อะไรเอ่ย ข้างโน้นก็เขาข้างนี้ก็เขาเรือสำเภาแล่นตรงกลาง </a:t>
            </a:r>
          </a:p>
          <a:p>
            <a:pPr>
              <a:buFont typeface="Wingdings" pitchFamily="2" charset="2"/>
              <a:buChar char="§"/>
            </a:pPr>
            <a:r>
              <a:rPr lang="th-TH" sz="3200" dirty="0" smtClean="0"/>
              <a:t>“กี่ทอผ้า”</a:t>
            </a:r>
          </a:p>
          <a:p>
            <a:pPr>
              <a:buNone/>
            </a:pP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>	๕. ปริศนาคำทายเกี่ยวกับอวัยวะ </a:t>
            </a:r>
          </a:p>
          <a:p>
            <a:pPr>
              <a:buFont typeface="Wingdings" pitchFamily="2" charset="2"/>
              <a:buChar char="§"/>
            </a:pPr>
            <a:r>
              <a:rPr lang="th-TH" sz="3200" dirty="0" smtClean="0"/>
              <a:t>อะไรเอ่ยไม่ใกล้ไม่ไกลมองเห็นรำไร</a:t>
            </a:r>
          </a:p>
          <a:p>
            <a:pPr>
              <a:buFont typeface="Wingdings" pitchFamily="2" charset="2"/>
              <a:buChar char="§"/>
            </a:pPr>
            <a:r>
              <a:rPr lang="th-TH" sz="3200" dirty="0" smtClean="0"/>
              <a:t>“จมูก”</a:t>
            </a:r>
          </a:p>
          <a:p>
            <a:pPr>
              <a:buNone/>
            </a:pP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>	๖. ปริศนาคำทายเกี่ยวกับศาสนา-ประเพณี </a:t>
            </a:r>
          </a:p>
          <a:p>
            <a:pPr>
              <a:buFont typeface="Wingdings" pitchFamily="2" charset="2"/>
              <a:buChar char="§"/>
            </a:pPr>
            <a:r>
              <a:rPr lang="th-TH" sz="3200" dirty="0" smtClean="0"/>
              <a:t>อะไรเอ่ย หัวเป็นหนามถามไม่พูด</a:t>
            </a:r>
          </a:p>
          <a:p>
            <a:pPr>
              <a:buFont typeface="Wingdings" pitchFamily="2" charset="2"/>
              <a:buChar char="§"/>
            </a:pPr>
            <a:r>
              <a:rPr lang="th-TH" sz="3200" dirty="0" smtClean="0"/>
              <a:t>“พระพุทธรูป”</a:t>
            </a:r>
            <a:br>
              <a:rPr lang="th-TH" sz="3200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7467600" cy="5565232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200" dirty="0" smtClean="0"/>
              <a:t>	๗. ปริศนาคำทายเกี่ยวกับวรรณกรรม </a:t>
            </a:r>
          </a:p>
          <a:p>
            <a:pPr>
              <a:buFont typeface="Wingdings" pitchFamily="2" charset="2"/>
              <a:buChar char="§"/>
            </a:pPr>
            <a:r>
              <a:rPr lang="th-TH" sz="3200" dirty="0" smtClean="0"/>
              <a:t>พระรามชอบสีอะไร </a:t>
            </a:r>
          </a:p>
          <a:p>
            <a:pPr>
              <a:buFont typeface="Wingdings" pitchFamily="2" charset="2"/>
              <a:buChar char="§"/>
            </a:pPr>
            <a:r>
              <a:rPr lang="th-TH" sz="3200" dirty="0" smtClean="0"/>
              <a:t>“สีดา” </a:t>
            </a:r>
          </a:p>
          <a:p>
            <a:pPr>
              <a:buNone/>
            </a:pP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>	๘. ปริศนาคำทายเกี่ยวกับเชาว์ปัญญา </a:t>
            </a:r>
          </a:p>
          <a:p>
            <a:pPr>
              <a:buFont typeface="Wingdings" pitchFamily="2" charset="2"/>
              <a:buChar char="§"/>
            </a:pPr>
            <a:r>
              <a:rPr lang="th-TH" sz="3200" dirty="0" smtClean="0"/>
              <a:t>อะไรอยู่บนฟ้า </a:t>
            </a:r>
          </a:p>
          <a:p>
            <a:pPr>
              <a:buFont typeface="Wingdings" pitchFamily="2" charset="2"/>
              <a:buChar char="§"/>
            </a:pPr>
            <a:r>
              <a:rPr lang="th-TH" sz="3200" dirty="0" smtClean="0"/>
              <a:t>“วรรณยุกต์โท”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quest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8424936" cy="648072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0232" y="5517232"/>
            <a:ext cx="2200672" cy="1143000"/>
          </a:xfrm>
        </p:spPr>
        <p:txBody>
          <a:bodyPr>
            <a:noAutofit/>
          </a:bodyPr>
          <a:lstStyle/>
          <a:p>
            <a:r>
              <a:rPr lang="th-TH" sz="7200" dirty="0" smtClean="0">
                <a:solidFill>
                  <a:schemeClr val="tx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...จบ...</a:t>
            </a:r>
            <a:endParaRPr lang="th-TH" sz="7200" dirty="0">
              <a:solidFill>
                <a:schemeClr val="tx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003232" cy="5925272"/>
          </a:xfrm>
        </p:spPr>
        <p:txBody>
          <a:bodyPr>
            <a:normAutofit/>
          </a:bodyPr>
          <a:lstStyle/>
          <a:p>
            <a:r>
              <a:rPr lang="th-TH" sz="3200" dirty="0" smtClean="0"/>
              <a:t> ชื่อเรียกทาง</a:t>
            </a:r>
            <a:r>
              <a:rPr lang="th-TH" sz="3200" dirty="0" smtClean="0"/>
              <a:t>วิทยาศาสตร์</a:t>
            </a:r>
            <a:r>
              <a:rPr lang="th-TH" sz="3200" dirty="0" smtClean="0"/>
              <a:t>ว่า </a:t>
            </a:r>
            <a:r>
              <a:rPr lang="en-US" sz="2800" i="1" dirty="0" err="1" smtClean="0"/>
              <a:t>Carica</a:t>
            </a:r>
            <a:r>
              <a:rPr lang="en-US" sz="2800" i="1" dirty="0" smtClean="0"/>
              <a:t> papaya</a:t>
            </a:r>
            <a:r>
              <a:rPr lang="en-US" sz="2800" dirty="0" smtClean="0"/>
              <a:t> Linn</a:t>
            </a:r>
            <a:endParaRPr lang="en-US" sz="3200" dirty="0" smtClean="0"/>
          </a:p>
          <a:p>
            <a:r>
              <a:rPr lang="th-TH" sz="3200" dirty="0" smtClean="0"/>
              <a:t> </a:t>
            </a:r>
            <a:r>
              <a:rPr lang="th-TH" sz="3200" b="1" dirty="0" smtClean="0">
                <a:solidFill>
                  <a:srgbClr val="FF0000"/>
                </a:solidFill>
              </a:rPr>
              <a:t>มะละกอยังมีชื่อเรียกที่แตกต่างกันไป</a:t>
            </a:r>
            <a:r>
              <a:rPr lang="th-TH" sz="3200" b="1" dirty="0" err="1" smtClean="0">
                <a:solidFill>
                  <a:srgbClr val="FF0000"/>
                </a:solidFill>
              </a:rPr>
              <a:t>ตามทัอง</a:t>
            </a:r>
            <a:r>
              <a:rPr lang="th-TH" sz="3200" b="1" dirty="0" smtClean="0">
                <a:solidFill>
                  <a:srgbClr val="FF0000"/>
                </a:solidFill>
              </a:rPr>
              <a:t>ถิ่น เช่น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FF0000"/>
                </a:solidFill>
              </a:rPr>
              <a:t>		ภาษาถิ่นกลาง  	เรียก  	มะละกอ</a:t>
            </a:r>
          </a:p>
          <a:p>
            <a:pPr>
              <a:buNone/>
            </a:pPr>
            <a:r>
              <a:rPr lang="th-TH" sz="3200" b="1" dirty="0" smtClean="0">
                <a:solidFill>
                  <a:srgbClr val="FF0000"/>
                </a:solidFill>
              </a:rPr>
              <a:t>		ภาษาถิ่นอีสาน	เรียก	</a:t>
            </a:r>
            <a:r>
              <a:rPr lang="th-TH" sz="3200" b="1" dirty="0" err="1" smtClean="0">
                <a:solidFill>
                  <a:srgbClr val="FF0000"/>
                </a:solidFill>
              </a:rPr>
              <a:t>บักหุ่ง</a:t>
            </a:r>
            <a:r>
              <a:rPr lang="th-TH" sz="3200" b="1" dirty="0" smtClean="0">
                <a:solidFill>
                  <a:srgbClr val="FF0000"/>
                </a:solidFill>
              </a:rPr>
              <a:t>  </a:t>
            </a:r>
            <a:r>
              <a:rPr lang="th-TH" sz="3200" b="1" dirty="0" err="1" smtClean="0">
                <a:solidFill>
                  <a:srgbClr val="FF0000"/>
                </a:solidFill>
              </a:rPr>
              <a:t>หมักหุ่ง</a:t>
            </a:r>
            <a:endParaRPr lang="th-TH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FF0000"/>
                </a:solidFill>
              </a:rPr>
              <a:t>		ภาษาถิ่นใต้ 	เรียก	</a:t>
            </a:r>
            <a:r>
              <a:rPr lang="th-TH" sz="3200" b="1" dirty="0" err="1" smtClean="0">
                <a:solidFill>
                  <a:srgbClr val="FF0000"/>
                </a:solidFill>
              </a:rPr>
              <a:t>ลอกอ</a:t>
            </a:r>
            <a:r>
              <a:rPr lang="th-TH" sz="3200" b="1" dirty="0" smtClean="0">
                <a:solidFill>
                  <a:srgbClr val="FF0000"/>
                </a:solidFill>
              </a:rPr>
              <a:t>  </a:t>
            </a:r>
            <a:r>
              <a:rPr lang="th-TH" sz="3200" b="1" dirty="0" err="1" smtClean="0">
                <a:solidFill>
                  <a:srgbClr val="FF0000"/>
                </a:solidFill>
              </a:rPr>
              <a:t>ก้วย</a:t>
            </a:r>
            <a:r>
              <a:rPr lang="th-TH" sz="3200" b="1" dirty="0" smtClean="0">
                <a:solidFill>
                  <a:srgbClr val="FF0000"/>
                </a:solidFill>
              </a:rPr>
              <a:t>ลา  </a:t>
            </a:r>
            <a:r>
              <a:rPr lang="th-TH" sz="3200" b="1" dirty="0" err="1" smtClean="0">
                <a:solidFill>
                  <a:srgbClr val="FF0000"/>
                </a:solidFill>
              </a:rPr>
              <a:t>มะเต๊ะ</a:t>
            </a:r>
            <a:endParaRPr lang="th-TH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FF0000"/>
                </a:solidFill>
              </a:rPr>
              <a:t>		ภาษาถิ่นเหนือ	เรียก	</a:t>
            </a:r>
            <a:r>
              <a:rPr lang="th-TH" sz="3200" b="1" dirty="0" err="1" smtClean="0">
                <a:solidFill>
                  <a:srgbClr val="FF0000"/>
                </a:solidFill>
              </a:rPr>
              <a:t>มะก้วยเต้ด</a:t>
            </a:r>
            <a:endParaRPr lang="th-TH" sz="3200" b="1" dirty="0" smtClean="0">
              <a:solidFill>
                <a:srgbClr val="FF0000"/>
              </a:solidFill>
            </a:endParaRPr>
          </a:p>
          <a:p>
            <a:pPr algn="thaiDist"/>
            <a:r>
              <a:rPr lang="th-TH" sz="3200" b="1" dirty="0" smtClean="0"/>
              <a:t> </a:t>
            </a:r>
            <a:r>
              <a:rPr lang="th-TH" sz="3200" dirty="0" smtClean="0"/>
              <a:t>มะละกอเป็นพืชที่อุดมไปด้วยวิตามินต่างๆเช่น วิตามินเอ สาร</a:t>
            </a:r>
            <a:r>
              <a:rPr lang="th-TH" sz="3200" dirty="0" err="1" smtClean="0"/>
              <a:t>เบต้า</a:t>
            </a:r>
            <a:r>
              <a:rPr lang="th-TH" sz="3200" dirty="0" smtClean="0"/>
              <a:t>แคโร</a:t>
            </a:r>
            <a:r>
              <a:rPr lang="th-TH" sz="3200" dirty="0" err="1" smtClean="0"/>
              <a:t>ทีน</a:t>
            </a:r>
            <a:r>
              <a:rPr lang="th-TH" sz="3200" dirty="0" smtClean="0"/>
              <a:t> วิตามินซี แคลเซียม  ฟอสฟอรัส และเหล็ก</a:t>
            </a:r>
          </a:p>
          <a:p>
            <a:pPr algn="thaiDist"/>
            <a:r>
              <a:rPr lang="th-TH" sz="3200" dirty="0" smtClean="0"/>
              <a:t> </a:t>
            </a:r>
            <a:r>
              <a:rPr lang="th-TH" sz="3200" b="1" dirty="0" smtClean="0">
                <a:solidFill>
                  <a:srgbClr val="FF0000"/>
                </a:solidFill>
              </a:rPr>
              <a:t>นอกจากนี้ทุกส่วนของมะละกอมีสรรพคุณทางยา</a:t>
            </a:r>
          </a:p>
          <a:p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936104"/>
          </a:xfrm>
        </p:spPr>
        <p:txBody>
          <a:bodyPr>
            <a:noAutofit/>
          </a:bodyPr>
          <a:lstStyle/>
          <a:p>
            <a:pPr algn="ctr"/>
            <a:r>
              <a:rPr lang="th-TH" sz="4800" b="1" u="sng" dirty="0" smtClean="0">
                <a:solidFill>
                  <a:schemeClr val="tx1"/>
                </a:solidFill>
              </a:rPr>
              <a:t>สาระสำคัญของเรื่อง</a:t>
            </a:r>
            <a:endParaRPr lang="th-TH" sz="48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643192" cy="4989168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b="1" dirty="0" smtClean="0">
                <a:solidFill>
                  <a:srgbClr val="FF0000"/>
                </a:solidFill>
              </a:rPr>
              <a:t>เป็นการให้ความรู้เกี่ยวกับมะละกอ  </a:t>
            </a:r>
            <a:r>
              <a:rPr lang="th-TH" sz="3200" dirty="0" smtClean="0"/>
              <a:t>เพราะคนไทยส่วนใหญ่ในเกือบทุกภาคของประเทศไทยรู้จักมะละกอเพียงผิวเผินเท่านั้น  เช่น รู้ว่าผลมะละกอนำมาประกอบอาหารอะไรได้บ้าง  มีสีสันเป็นอย่างไร  รสชาติเป็นอย่างไร  แต่ไม่มีใครบอกได้</a:t>
            </a:r>
            <a:r>
              <a:rPr lang="th-TH" sz="3200" b="1" dirty="0" smtClean="0">
                <a:solidFill>
                  <a:srgbClr val="FF0000"/>
                </a:solidFill>
              </a:rPr>
              <a:t>ว่าต้นมะละกอมีลักษณะอย่างไร  นอกจากผลแล้วส่วนอื่นๆยังสามารถนำไปใช้ประโยชน์อะไรได้บ้าง</a:t>
            </a:r>
            <a:endParaRPr lang="th-TH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th-TH" sz="4800" b="1" u="sng" dirty="0" smtClean="0">
                <a:solidFill>
                  <a:schemeClr val="tx1"/>
                </a:solidFill>
              </a:rPr>
              <a:t>ข้อคิดที่ได้จากเรื่อง</a:t>
            </a:r>
            <a:endParaRPr lang="th-TH" sz="48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87208" cy="5277200"/>
          </a:xfrm>
        </p:spPr>
        <p:txBody>
          <a:bodyPr/>
          <a:lstStyle/>
          <a:p>
            <a:pPr algn="thaiDist">
              <a:buFont typeface="Wingdings" pitchFamily="2" charset="2"/>
              <a:buChar char="Ø"/>
            </a:pPr>
            <a:r>
              <a:rPr lang="th-TH" dirty="0" smtClean="0"/>
              <a:t> </a:t>
            </a:r>
            <a:r>
              <a:rPr lang="th-TH" sz="3200" dirty="0" smtClean="0"/>
              <a:t>๑. พืชผักหรือผลไม้แต่ละชนิดจะมีคุณค่าและคุณสมบัติในตัวของมันเอง ฉะนั้นก่อนนำไปใช้ประโยชน์ควรศึกษาหาข้อมูลเกี่ยวกับสิ่งนั้นๆอย่างละเอียด</a:t>
            </a:r>
          </a:p>
          <a:p>
            <a:pPr algn="thaiDist">
              <a:buFont typeface="Wingdings" pitchFamily="2" charset="2"/>
              <a:buChar char="Ø"/>
            </a:pPr>
            <a:r>
              <a:rPr lang="th-TH" sz="3200" dirty="0" smtClean="0"/>
              <a:t> ๒. การศึกษาค้นคว้าข้อมูลความรู้ต่างๆ ควรศึกษาค้นคว้าจากแหล่งข้อข้อมูลหลายๆแหล่ง เพราะจะได้ความรู้ที่กว้างขวาง</a:t>
            </a:r>
          </a:p>
          <a:p>
            <a:pPr algn="thaiDist">
              <a:buFont typeface="Wingdings" pitchFamily="2" charset="2"/>
              <a:buChar char="Ø"/>
            </a:pPr>
            <a:r>
              <a:rPr lang="th-TH" sz="3200" dirty="0" smtClean="0"/>
              <a:t> ๓. การเรียนรู้ยุคใหม่ ผู้เรียนควรจะค้นคว้าหาความรู้ด้วยตนเอง เพื่อจะทำให้จำเรื่องนั้นๆได้อย่างแม่นยำ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th-TH" sz="4800" b="1" u="sng" dirty="0" smtClean="0">
                <a:solidFill>
                  <a:schemeClr val="tx1"/>
                </a:solidFill>
              </a:rPr>
              <a:t>บทความเชิงวิชาการ</a:t>
            </a:r>
            <a:endParaRPr lang="th-TH" sz="4800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บทความเชิงวิชาการ  หมายถึง  </a:t>
            </a:r>
            <a:r>
              <a:rPr lang="th-TH" sz="3200" b="1" dirty="0" smtClean="0">
                <a:solidFill>
                  <a:srgbClr val="FF0000"/>
                </a:solidFill>
              </a:rPr>
              <a:t>งานเขียนที่มีความคิดเห็นเป็นแก่นหลักและมีความรู้เป็นส่วนประกอบ</a:t>
            </a:r>
            <a:r>
              <a:rPr lang="th-TH" sz="3200" dirty="0" smtClean="0"/>
              <a:t> มีความมุ่งหมายเพื่อเสนอความคิดเห็นที่มีต่อเรื่องใดเรื่องหนึ่งจะต้องประกอบด้วยรายละเอียดของข้อมูลและข้อเท็จจริงที่น่าสนใจ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th-TH" sz="4400" b="1" u="sng" dirty="0" smtClean="0">
                <a:solidFill>
                  <a:srgbClr val="FF0066"/>
                </a:solidFill>
              </a:rPr>
              <a:t>ส่วนประกอบของบทความเชิงวิชาการ</a:t>
            </a:r>
            <a:endParaRPr lang="th-TH" sz="4400" b="1" u="sng" dirty="0">
              <a:solidFill>
                <a:srgbClr val="FF00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196975"/>
          <a:ext cx="7467600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9405-247D-42B7-8233-AD5C595A2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B729405-247D-42B7-8233-AD5C595A28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E7F912-69DE-4A70-B007-CC12F49D11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1E7F912-69DE-4A70-B007-CC12F49D11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206261-6ECD-4859-A658-04219FE3BD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7D206261-6ECD-4859-A658-04219FE3BD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BE18A5-92DA-4A1D-B8E7-EBFE9309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40BE18A5-92DA-4A1D-B8E7-EBFE930946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C702BE-629E-497D-8E3A-D48892126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B5C702BE-629E-497D-8E3A-D488921265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D07661-7F9F-40DD-B793-E832296F7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34D07661-7F9F-40DD-B793-E832296F7A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67600" cy="994122"/>
          </a:xfrm>
        </p:spPr>
        <p:txBody>
          <a:bodyPr>
            <a:normAutofit/>
          </a:bodyPr>
          <a:lstStyle/>
          <a:p>
            <a:pPr algn="ctr"/>
            <a:r>
              <a:rPr lang="th-TH" sz="4800" b="1" u="sng" dirty="0" smtClean="0">
                <a:solidFill>
                  <a:srgbClr val="00B050"/>
                </a:solidFill>
              </a:rPr>
              <a:t>การเรียบเรียงบทความเชิงวิชาการ</a:t>
            </a:r>
            <a:endParaRPr lang="th-TH" sz="48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003232" cy="5133184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 smtClean="0"/>
              <a:t> ๑) รวบรวมข้อมูลจากแหล่งข้อมูลที่หลากหลาย</a:t>
            </a:r>
          </a:p>
          <a:p>
            <a:pPr algn="thaiDist"/>
            <a:r>
              <a:rPr lang="th-TH" sz="3200" dirty="0" smtClean="0"/>
              <a:t> ๒) พิจารณาตรวจสอบข้อมูลที่เชื่อถือได้ มีการอ้างอิงแหล่งข้อมูล</a:t>
            </a:r>
          </a:p>
          <a:p>
            <a:pPr algn="thaiDist"/>
            <a:r>
              <a:rPr lang="th-TH" sz="3200" dirty="0" smtClean="0"/>
              <a:t> ๓) พิจารณากลั่นกรองเลือกข้อมูลที่เหมาะสมและเป็นประโยชน์</a:t>
            </a:r>
          </a:p>
          <a:p>
            <a:pPr algn="thaiDist"/>
            <a:r>
              <a:rPr lang="th-TH" sz="3200" dirty="0" smtClean="0"/>
              <a:t> ๔) จัดลำดับข้อมูล กำหนดชื่อเรื่อง โครงเรื่อง หัวข้อเรื่อง และรูปแบบการนำเสนอเรื่องที่น่าสนใจ</a:t>
            </a:r>
          </a:p>
          <a:p>
            <a:pPr algn="thaiDist"/>
            <a:r>
              <a:rPr lang="th-TH" sz="3200" dirty="0" smtClean="0"/>
              <a:t> ๕) ประมวลข้อมูลที่เกี่ยวข้องทั้งหมด เรียบเรียงเป็นสำนวนของตนเอง ใช้ภาษาที่อ่านง่าย ชัดเจน ลำดับความคิดไม่ให้สับสนและมีเอกภาพ</a:t>
            </a:r>
          </a:p>
          <a:p>
            <a:pPr algn="thaiDist"/>
            <a:r>
              <a:rPr lang="th-TH" sz="3200" dirty="0" smtClean="0"/>
              <a:t> ๖) ตรวจสอบความสมบูรณ์ครบถ้วนของสาระเนื้อหาที่ต้องการนำเสนอ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78098"/>
          </a:xfrm>
        </p:spPr>
        <p:txBody>
          <a:bodyPr>
            <a:normAutofit/>
          </a:bodyPr>
          <a:lstStyle/>
          <a:p>
            <a:pPr algn="ctr"/>
            <a:r>
              <a:rPr lang="th-TH" sz="4400" b="1" u="sng" dirty="0" smtClean="0">
                <a:solidFill>
                  <a:srgbClr val="BD07A3"/>
                </a:solidFill>
              </a:rPr>
              <a:t>ภาษากลาง</a:t>
            </a:r>
            <a:r>
              <a:rPr lang="th-TH" sz="4400" b="1" u="sng" dirty="0" smtClean="0">
                <a:solidFill>
                  <a:srgbClr val="FF0066"/>
                </a:solidFill>
              </a:rPr>
              <a:t> </a:t>
            </a:r>
            <a:r>
              <a:rPr lang="th-TH" sz="4400" b="1" u="sng" dirty="0" smtClean="0">
                <a:solidFill>
                  <a:srgbClr val="00FFCC"/>
                </a:solidFill>
              </a:rPr>
              <a:t>/ </a:t>
            </a:r>
            <a:r>
              <a:rPr lang="th-TH" sz="4400" b="1" u="sng" dirty="0" smtClean="0">
                <a:solidFill>
                  <a:schemeClr val="bg2">
                    <a:lumMod val="75000"/>
                  </a:schemeClr>
                </a:solidFill>
              </a:rPr>
              <a:t>ภาษาราชการ </a:t>
            </a:r>
            <a:endParaRPr lang="th-TH" sz="4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80920" cy="5205192"/>
          </a:xfrm>
        </p:spPr>
        <p:txBody>
          <a:bodyPr>
            <a:normAutofit/>
          </a:bodyPr>
          <a:lstStyle/>
          <a:p>
            <a:pPr algn="thaiDist"/>
            <a:r>
              <a:rPr lang="th-TH" sz="3200" b="1" dirty="0" smtClean="0">
                <a:solidFill>
                  <a:srgbClr val="FF0000"/>
                </a:solidFill>
              </a:rPr>
              <a:t>ภาษากลาง  </a:t>
            </a:r>
            <a:r>
              <a:rPr lang="th-TH" sz="3200" dirty="0" smtClean="0">
                <a:solidFill>
                  <a:srgbClr val="FF0000"/>
                </a:solidFill>
              </a:rPr>
              <a:t>หมายถึง  ภาษาที่คนส่วนใหญ่ใช้ติดต่อสื่อสารกันระหว่างกลุ่ม และเป็นภาษาที่ยอมรับกันโดยทั่วไป</a:t>
            </a:r>
            <a:r>
              <a:rPr lang="th-TH" sz="3200" dirty="0" smtClean="0"/>
              <a:t>  ส่วนใหญ่ใช้เป็นภาษาหลักในการติดต่อสื่อสารกับทางราชการ  ติดต่อเจรจาธุรกิจ  ใช้ในการเรียนการสอน</a:t>
            </a:r>
          </a:p>
          <a:p>
            <a:pPr algn="thaiDist"/>
            <a:r>
              <a:rPr lang="th-TH" sz="3200" dirty="0" smtClean="0"/>
              <a:t> </a:t>
            </a:r>
            <a:r>
              <a:rPr lang="th-TH" sz="3200" b="1" dirty="0" smtClean="0">
                <a:solidFill>
                  <a:srgbClr val="FF0000"/>
                </a:solidFill>
              </a:rPr>
              <a:t>ภาษาราชการ  </a:t>
            </a:r>
            <a:r>
              <a:rPr lang="th-TH" sz="3200" dirty="0" smtClean="0">
                <a:solidFill>
                  <a:srgbClr val="FF0000"/>
                </a:solidFill>
              </a:rPr>
              <a:t>หมายถึง  ภาษาหลักที่ใช้เป็นสื่อกลางสร้างความเข้าใจระหว่างคนในประเทศ</a:t>
            </a:r>
          </a:p>
          <a:p>
            <a:pPr algn="thaiDist"/>
            <a:r>
              <a:rPr lang="th-TH" sz="3200" dirty="0" smtClean="0"/>
              <a:t> </a:t>
            </a:r>
            <a:r>
              <a:rPr lang="th-TH" sz="3200" dirty="0" smtClean="0">
                <a:solidFill>
                  <a:srgbClr val="FF0000"/>
                </a:solidFill>
              </a:rPr>
              <a:t>ในประเทศไทยมีภาษากลางกับภาษาราชการเป็นภาษาเดียวกัน คือ </a:t>
            </a:r>
            <a:r>
              <a:rPr lang="th-TH" sz="3200" b="1" dirty="0" smtClean="0">
                <a:solidFill>
                  <a:srgbClr val="FF0000"/>
                </a:solidFill>
              </a:rPr>
              <a:t>ภาษาไทยสำเนียงกรุงเทพฯ </a:t>
            </a:r>
          </a:p>
          <a:p>
            <a:pPr algn="thaiDist"/>
            <a:r>
              <a:rPr lang="th-TH" sz="3200" b="1" dirty="0" smtClean="0"/>
              <a:t> </a:t>
            </a:r>
            <a:r>
              <a:rPr lang="th-TH" sz="3200" dirty="0" smtClean="0"/>
              <a:t>ฉะนั้น ภาษากลางกับภาราชการจึงไม่แตกต่างเพราะเป็นภาษาเดียวกับที่ใช้ติดต่อทางราชการ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672</TotalTime>
  <Words>745</Words>
  <Application>Microsoft Office PowerPoint</Application>
  <PresentationFormat>นำเสนอทางหน้าจอ (4:3)</PresentationFormat>
  <Paragraphs>208</Paragraphs>
  <Slides>26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26</vt:i4>
      </vt:variant>
    </vt:vector>
  </HeadingPairs>
  <TitlesOfParts>
    <vt:vector size="27" baseType="lpstr">
      <vt:lpstr>Oriel</vt:lpstr>
      <vt:lpstr>มหัศจรรย์แห่งมะละกอ</vt:lpstr>
      <vt:lpstr>งานนำเสนอ PowerPoint</vt:lpstr>
      <vt:lpstr>งานนำเสนอ PowerPoint</vt:lpstr>
      <vt:lpstr>สาระสำคัญของเรื่อง</vt:lpstr>
      <vt:lpstr>ข้อคิดที่ได้จากเรื่อง</vt:lpstr>
      <vt:lpstr>บทความเชิงวิชาการ</vt:lpstr>
      <vt:lpstr>ส่วนประกอบของบทความเชิงวิชาการ</vt:lpstr>
      <vt:lpstr>การเรียบเรียงบทความเชิงวิชาการ</vt:lpstr>
      <vt:lpstr>ภาษากลาง / ภาษาราชการ </vt:lpstr>
      <vt:lpstr>ภาษาถิ่น</vt:lpstr>
      <vt:lpstr>ภาษาถิ่นของไทย</vt:lpstr>
      <vt:lpstr>ภาษาไทยถิ่นกลาง</vt:lpstr>
      <vt:lpstr>ภาษาไทยถิ่นเหนือ</vt:lpstr>
      <vt:lpstr>ตัวอย่างคำในภาษาถิ่นเหนือ</vt:lpstr>
      <vt:lpstr>ภาษาไทยถิ่นอีสาน</vt:lpstr>
      <vt:lpstr>ตัวอย่างคำในภาษาถิ่นอีสาน</vt:lpstr>
      <vt:lpstr>ภาษาไทยถิ่นใต้</vt:lpstr>
      <vt:lpstr>ตัวอย่างคำในภาษาใต้</vt:lpstr>
      <vt:lpstr>ความแตกต่างระหว่างภาษาไทยถิ่น</vt:lpstr>
      <vt:lpstr>ความแตกต่างด้านเสียง</vt:lpstr>
      <vt:lpstr>ความแตกต่างด้านคำศัพท์</vt:lpstr>
      <vt:lpstr>ปริศนาคำทาย</vt:lpstr>
      <vt:lpstr>ประเภทของปริศนาคำทาย</vt:lpstr>
      <vt:lpstr>งานนำเสนอ PowerPoint</vt:lpstr>
      <vt:lpstr>งานนำเสนอ PowerPoint</vt:lpstr>
      <vt:lpstr>...จบ...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มหัศจรรย์แห่งมะละกอ</dc:title>
  <dc:creator>hp</dc:creator>
  <cp:lastModifiedBy>Windows User</cp:lastModifiedBy>
  <cp:revision>96</cp:revision>
  <dcterms:created xsi:type="dcterms:W3CDTF">2014-06-20T03:28:17Z</dcterms:created>
  <dcterms:modified xsi:type="dcterms:W3CDTF">2015-09-07T05:08:56Z</dcterms:modified>
</cp:coreProperties>
</file>