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69" r:id="rId6"/>
    <p:sldId id="270" r:id="rId7"/>
    <p:sldId id="257" r:id="rId8"/>
    <p:sldId id="265" r:id="rId9"/>
    <p:sldId id="266" r:id="rId10"/>
    <p:sldId id="267" r:id="rId11"/>
    <p:sldId id="260" r:id="rId12"/>
    <p:sldId id="262" r:id="rId13"/>
    <p:sldId id="261" r:id="rId14"/>
    <p:sldId id="268" r:id="rId15"/>
    <p:sldId id="263" r:id="rId16"/>
    <p:sldId id="264" r:id="rId17"/>
    <p:sldId id="259" r:id="rId18"/>
    <p:sldId id="258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B"/>
    <a:srgbClr val="00FFFF"/>
    <a:srgbClr val="66FF66"/>
    <a:srgbClr val="FFFF00"/>
    <a:srgbClr val="FF66CC"/>
    <a:srgbClr val="FF3300"/>
    <a:srgbClr val="FEFAF4"/>
    <a:srgbClr val="00FF00"/>
    <a:srgbClr val="66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666EF-B94A-4118-BCCF-5DBCD000F55F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324D3A7-BD2A-41B0-9DD2-C9F85C7926C9}">
      <dgm:prSet phldrT="[Text]" custT="1"/>
      <dgm:spPr/>
      <dgm:t>
        <a:bodyPr/>
        <a:lstStyle/>
        <a:p>
          <a:r>
            <a:rPr lang="th-TH" sz="3200" b="1" dirty="0" smtClean="0"/>
            <a:t>ความชัดเจน</a:t>
          </a:r>
          <a:endParaRPr lang="th-TH" sz="3200" b="1" dirty="0"/>
        </a:p>
      </dgm:t>
    </dgm:pt>
    <dgm:pt modelId="{17D8EACA-D6C2-4A79-93F5-B7BFBE974A9D}" type="parTrans" cxnId="{7AC4DA45-3408-43ED-8C53-BA2EB0D5611A}">
      <dgm:prSet/>
      <dgm:spPr/>
      <dgm:t>
        <a:bodyPr/>
        <a:lstStyle/>
        <a:p>
          <a:endParaRPr lang="th-TH"/>
        </a:p>
      </dgm:t>
    </dgm:pt>
    <dgm:pt modelId="{4E958307-0AFD-47E5-B628-AE9FC54774AB}" type="sibTrans" cxnId="{7AC4DA45-3408-43ED-8C53-BA2EB0D5611A}">
      <dgm:prSet/>
      <dgm:spPr/>
      <dgm:t>
        <a:bodyPr/>
        <a:lstStyle/>
        <a:p>
          <a:endParaRPr lang="th-TH"/>
        </a:p>
      </dgm:t>
    </dgm:pt>
    <dgm:pt modelId="{8A30A1E4-149D-40D3-A923-D5C551F20667}">
      <dgm:prSet phldrT="[Text]" custT="1"/>
      <dgm:spPr/>
      <dgm:t>
        <a:bodyPr/>
        <a:lstStyle/>
        <a:p>
          <a:r>
            <a:rPr lang="th-TH" sz="3200" b="1" dirty="0" smtClean="0"/>
            <a:t>ความสมบูรณ์</a:t>
          </a:r>
          <a:endParaRPr lang="th-TH" sz="3200" b="1" dirty="0"/>
        </a:p>
      </dgm:t>
    </dgm:pt>
    <dgm:pt modelId="{AB495DFF-3D50-4D0B-A948-6D9F4C7B17BE}" type="parTrans" cxnId="{28F70F4D-C70E-4A3F-A334-CA0D7AD4A8F0}">
      <dgm:prSet/>
      <dgm:spPr/>
      <dgm:t>
        <a:bodyPr/>
        <a:lstStyle/>
        <a:p>
          <a:endParaRPr lang="th-TH"/>
        </a:p>
      </dgm:t>
    </dgm:pt>
    <dgm:pt modelId="{7E921BFC-7D3D-4874-85D5-A98B94ECB96A}" type="sibTrans" cxnId="{28F70F4D-C70E-4A3F-A334-CA0D7AD4A8F0}">
      <dgm:prSet/>
      <dgm:spPr/>
      <dgm:t>
        <a:bodyPr/>
        <a:lstStyle/>
        <a:p>
          <a:endParaRPr lang="th-TH"/>
        </a:p>
      </dgm:t>
    </dgm:pt>
    <dgm:pt modelId="{340D007A-B60F-4163-87A7-689A46CB4DC5}">
      <dgm:prSet phldrT="[Text]" custT="1"/>
      <dgm:spPr/>
      <dgm:t>
        <a:bodyPr/>
        <a:lstStyle/>
        <a:p>
          <a:r>
            <a:rPr lang="th-TH" sz="2800" b="1" dirty="0" smtClean="0"/>
            <a:t>ความกะทัดรัด</a:t>
          </a:r>
          <a:endParaRPr lang="th-TH" sz="2800" b="1" dirty="0"/>
        </a:p>
      </dgm:t>
    </dgm:pt>
    <dgm:pt modelId="{4CEB1D03-F7FB-4323-9024-083C53552AE1}" type="parTrans" cxnId="{A8F3B6C6-DAFA-40FE-A767-FA667990318F}">
      <dgm:prSet/>
      <dgm:spPr/>
      <dgm:t>
        <a:bodyPr/>
        <a:lstStyle/>
        <a:p>
          <a:endParaRPr lang="th-TH"/>
        </a:p>
      </dgm:t>
    </dgm:pt>
    <dgm:pt modelId="{BE98B818-E049-485B-8E03-28166DC23509}" type="sibTrans" cxnId="{A8F3B6C6-DAFA-40FE-A767-FA667990318F}">
      <dgm:prSet/>
      <dgm:spPr/>
      <dgm:t>
        <a:bodyPr/>
        <a:lstStyle/>
        <a:p>
          <a:endParaRPr lang="th-TH"/>
        </a:p>
      </dgm:t>
    </dgm:pt>
    <dgm:pt modelId="{42A5AF10-3D98-441F-9449-9EDD06D99AC2}">
      <dgm:prSet phldrT="[Text]" custT="1"/>
      <dgm:spPr/>
      <dgm:t>
        <a:bodyPr/>
        <a:lstStyle/>
        <a:p>
          <a:r>
            <a:rPr lang="th-TH" sz="3200" b="1" dirty="0" smtClean="0"/>
            <a:t>ความถูกต้อง</a:t>
          </a:r>
          <a:endParaRPr lang="th-TH" sz="3200" b="1" dirty="0"/>
        </a:p>
      </dgm:t>
    </dgm:pt>
    <dgm:pt modelId="{07E11C02-504A-4079-B756-A3470F64A669}" type="parTrans" cxnId="{F1B11CD9-8117-4300-9E76-439C4021E186}">
      <dgm:prSet/>
      <dgm:spPr/>
      <dgm:t>
        <a:bodyPr/>
        <a:lstStyle/>
        <a:p>
          <a:endParaRPr lang="th-TH"/>
        </a:p>
      </dgm:t>
    </dgm:pt>
    <dgm:pt modelId="{6E565787-6333-4C30-8DEC-E37DC66A45CB}" type="sibTrans" cxnId="{F1B11CD9-8117-4300-9E76-439C4021E186}">
      <dgm:prSet/>
      <dgm:spPr/>
      <dgm:t>
        <a:bodyPr/>
        <a:lstStyle/>
        <a:p>
          <a:endParaRPr lang="th-TH"/>
        </a:p>
      </dgm:t>
    </dgm:pt>
    <dgm:pt modelId="{8D90DC9C-F46C-44F5-B029-1C2B281753ED}">
      <dgm:prSet phldrT="[Text]" custT="1"/>
      <dgm:spPr/>
      <dgm:t>
        <a:bodyPr/>
        <a:lstStyle/>
        <a:p>
          <a:r>
            <a:rPr lang="th-TH" sz="3200" b="1" dirty="0" smtClean="0"/>
            <a:t>ความสุภาพ</a:t>
          </a:r>
          <a:endParaRPr lang="th-TH" sz="3200" b="1" dirty="0"/>
        </a:p>
      </dgm:t>
    </dgm:pt>
    <dgm:pt modelId="{076441E8-4DA8-4278-B6A9-11FAB493C9D7}" type="parTrans" cxnId="{2AA6545D-C9FC-4C12-90E2-9A86385E19A0}">
      <dgm:prSet/>
      <dgm:spPr/>
      <dgm:t>
        <a:bodyPr/>
        <a:lstStyle/>
        <a:p>
          <a:endParaRPr lang="th-TH"/>
        </a:p>
      </dgm:t>
    </dgm:pt>
    <dgm:pt modelId="{2E942F55-074C-4C94-AD80-CB76ABD228A2}" type="sibTrans" cxnId="{2AA6545D-C9FC-4C12-90E2-9A86385E19A0}">
      <dgm:prSet/>
      <dgm:spPr/>
      <dgm:t>
        <a:bodyPr/>
        <a:lstStyle/>
        <a:p>
          <a:endParaRPr lang="th-TH"/>
        </a:p>
      </dgm:t>
    </dgm:pt>
    <dgm:pt modelId="{354B0BC4-E8E1-4658-A357-6FD795CFEFFE}" type="pres">
      <dgm:prSet presAssocID="{8E7666EF-B94A-4118-BCCF-5DBCD000F5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53D453B-C9F9-41CF-B414-3AC4DB021EA4}" type="pres">
      <dgm:prSet presAssocID="{6324D3A7-BD2A-41B0-9DD2-C9F85C7926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949AB8-E0C1-419C-BDA4-224106456B8E}" type="pres">
      <dgm:prSet presAssocID="{4E958307-0AFD-47E5-B628-AE9FC54774AB}" presName="sibTrans" presStyleLbl="sibTrans2D1" presStyleIdx="0" presStyleCnt="5"/>
      <dgm:spPr/>
      <dgm:t>
        <a:bodyPr/>
        <a:lstStyle/>
        <a:p>
          <a:endParaRPr lang="th-TH"/>
        </a:p>
      </dgm:t>
    </dgm:pt>
    <dgm:pt modelId="{C059E455-61D9-4DCB-979D-713808164275}" type="pres">
      <dgm:prSet presAssocID="{4E958307-0AFD-47E5-B628-AE9FC54774AB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CB0409FE-FAD2-4257-AC1E-D91F0E46A09D}" type="pres">
      <dgm:prSet presAssocID="{8A30A1E4-149D-40D3-A923-D5C551F20667}" presName="node" presStyleLbl="node1" presStyleIdx="1" presStyleCnt="5" custScaleX="1221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963FC9-F83B-4F93-9466-0F44D3C3EB0D}" type="pres">
      <dgm:prSet presAssocID="{7E921BFC-7D3D-4874-85D5-A98B94ECB96A}" presName="sibTrans" presStyleLbl="sibTrans2D1" presStyleIdx="1" presStyleCnt="5"/>
      <dgm:spPr/>
      <dgm:t>
        <a:bodyPr/>
        <a:lstStyle/>
        <a:p>
          <a:endParaRPr lang="th-TH"/>
        </a:p>
      </dgm:t>
    </dgm:pt>
    <dgm:pt modelId="{84BC2D03-B224-45AC-A9A0-BBA7006DF20A}" type="pres">
      <dgm:prSet presAssocID="{7E921BFC-7D3D-4874-85D5-A98B94ECB96A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6F8B8794-85A9-426E-824F-492BE801B62A}" type="pres">
      <dgm:prSet presAssocID="{340D007A-B60F-4163-87A7-689A46CB4DC5}" presName="node" presStyleLbl="node1" presStyleIdx="2" presStyleCnt="5" custScaleX="11857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2CBDFE-CB34-4D1D-B1DA-927305EF31C2}" type="pres">
      <dgm:prSet presAssocID="{BE98B818-E049-485B-8E03-28166DC23509}" presName="sibTrans" presStyleLbl="sibTrans2D1" presStyleIdx="2" presStyleCnt="5"/>
      <dgm:spPr/>
      <dgm:t>
        <a:bodyPr/>
        <a:lstStyle/>
        <a:p>
          <a:endParaRPr lang="th-TH"/>
        </a:p>
      </dgm:t>
    </dgm:pt>
    <dgm:pt modelId="{2933EBC4-1B8A-415D-911A-DD03A355C1DB}" type="pres">
      <dgm:prSet presAssocID="{BE98B818-E049-485B-8E03-28166DC23509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5FBB4507-DDED-44D4-BFF9-F78400CA84CA}" type="pres">
      <dgm:prSet presAssocID="{42A5AF10-3D98-441F-9449-9EDD06D99AC2}" presName="node" presStyleLbl="node1" presStyleIdx="3" presStyleCnt="5" custScaleX="1087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34E768-B2B7-4535-8C63-23C3670821D0}" type="pres">
      <dgm:prSet presAssocID="{6E565787-6333-4C30-8DEC-E37DC66A45CB}" presName="sibTrans" presStyleLbl="sibTrans2D1" presStyleIdx="3" presStyleCnt="5"/>
      <dgm:spPr/>
      <dgm:t>
        <a:bodyPr/>
        <a:lstStyle/>
        <a:p>
          <a:endParaRPr lang="th-TH"/>
        </a:p>
      </dgm:t>
    </dgm:pt>
    <dgm:pt modelId="{6DE5B790-0FDD-47E2-8A5F-9E04CC006189}" type="pres">
      <dgm:prSet presAssocID="{6E565787-6333-4C30-8DEC-E37DC66A45CB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D568897E-B69B-42BC-8089-57A65904A136}" type="pres">
      <dgm:prSet presAssocID="{8D90DC9C-F46C-44F5-B029-1C2B281753ED}" presName="node" presStyleLbl="node1" presStyleIdx="4" presStyleCnt="5" custScaleX="1218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CB1AB9-60CB-456B-8E5D-985D55082515}" type="pres">
      <dgm:prSet presAssocID="{2E942F55-074C-4C94-AD80-CB76ABD228A2}" presName="sibTrans" presStyleLbl="sibTrans2D1" presStyleIdx="4" presStyleCnt="5"/>
      <dgm:spPr/>
      <dgm:t>
        <a:bodyPr/>
        <a:lstStyle/>
        <a:p>
          <a:endParaRPr lang="th-TH"/>
        </a:p>
      </dgm:t>
    </dgm:pt>
    <dgm:pt modelId="{2F4CBA5E-16BA-401A-9DC7-B3D875265722}" type="pres">
      <dgm:prSet presAssocID="{2E942F55-074C-4C94-AD80-CB76ABD228A2}" presName="connectorText" presStyleLbl="sibTrans2D1" presStyleIdx="4" presStyleCnt="5"/>
      <dgm:spPr/>
      <dgm:t>
        <a:bodyPr/>
        <a:lstStyle/>
        <a:p>
          <a:endParaRPr lang="th-TH"/>
        </a:p>
      </dgm:t>
    </dgm:pt>
  </dgm:ptLst>
  <dgm:cxnLst>
    <dgm:cxn modelId="{AEA2AEAF-8581-4EBA-B7F3-2F3C9F7C3CC1}" type="presOf" srcId="{2E942F55-074C-4C94-AD80-CB76ABD228A2}" destId="{74CB1AB9-60CB-456B-8E5D-985D55082515}" srcOrd="0" destOrd="0" presId="urn:microsoft.com/office/officeart/2005/8/layout/cycle2"/>
    <dgm:cxn modelId="{2E530AC7-6045-48AB-8CD3-1209C08B9766}" type="presOf" srcId="{4E958307-0AFD-47E5-B628-AE9FC54774AB}" destId="{73949AB8-E0C1-419C-BDA4-224106456B8E}" srcOrd="0" destOrd="0" presId="urn:microsoft.com/office/officeart/2005/8/layout/cycle2"/>
    <dgm:cxn modelId="{28F70F4D-C70E-4A3F-A334-CA0D7AD4A8F0}" srcId="{8E7666EF-B94A-4118-BCCF-5DBCD000F55F}" destId="{8A30A1E4-149D-40D3-A923-D5C551F20667}" srcOrd="1" destOrd="0" parTransId="{AB495DFF-3D50-4D0B-A948-6D9F4C7B17BE}" sibTransId="{7E921BFC-7D3D-4874-85D5-A98B94ECB96A}"/>
    <dgm:cxn modelId="{B5801600-9619-4096-967F-3849747FC9DF}" type="presOf" srcId="{8E7666EF-B94A-4118-BCCF-5DBCD000F55F}" destId="{354B0BC4-E8E1-4658-A357-6FD795CFEFFE}" srcOrd="0" destOrd="0" presId="urn:microsoft.com/office/officeart/2005/8/layout/cycle2"/>
    <dgm:cxn modelId="{2EDB2CC8-3992-4DEE-946B-3DD52ABCE47A}" type="presOf" srcId="{6E565787-6333-4C30-8DEC-E37DC66A45CB}" destId="{6DE5B790-0FDD-47E2-8A5F-9E04CC006189}" srcOrd="1" destOrd="0" presId="urn:microsoft.com/office/officeart/2005/8/layout/cycle2"/>
    <dgm:cxn modelId="{DC72B352-0699-40E9-8D8D-9D86CB7C8FD9}" type="presOf" srcId="{340D007A-B60F-4163-87A7-689A46CB4DC5}" destId="{6F8B8794-85A9-426E-824F-492BE801B62A}" srcOrd="0" destOrd="0" presId="urn:microsoft.com/office/officeart/2005/8/layout/cycle2"/>
    <dgm:cxn modelId="{A8F3B6C6-DAFA-40FE-A767-FA667990318F}" srcId="{8E7666EF-B94A-4118-BCCF-5DBCD000F55F}" destId="{340D007A-B60F-4163-87A7-689A46CB4DC5}" srcOrd="2" destOrd="0" parTransId="{4CEB1D03-F7FB-4323-9024-083C53552AE1}" sibTransId="{BE98B818-E049-485B-8E03-28166DC23509}"/>
    <dgm:cxn modelId="{FCAB9131-116D-4846-8234-F56B5E21C78B}" type="presOf" srcId="{6324D3A7-BD2A-41B0-9DD2-C9F85C7926C9}" destId="{953D453B-C9F9-41CF-B414-3AC4DB021EA4}" srcOrd="0" destOrd="0" presId="urn:microsoft.com/office/officeart/2005/8/layout/cycle2"/>
    <dgm:cxn modelId="{7668BB12-C575-47B9-B869-1EE899CC21C4}" type="presOf" srcId="{7E921BFC-7D3D-4874-85D5-A98B94ECB96A}" destId="{F7963FC9-F83B-4F93-9466-0F44D3C3EB0D}" srcOrd="0" destOrd="0" presId="urn:microsoft.com/office/officeart/2005/8/layout/cycle2"/>
    <dgm:cxn modelId="{2AA6545D-C9FC-4C12-90E2-9A86385E19A0}" srcId="{8E7666EF-B94A-4118-BCCF-5DBCD000F55F}" destId="{8D90DC9C-F46C-44F5-B029-1C2B281753ED}" srcOrd="4" destOrd="0" parTransId="{076441E8-4DA8-4278-B6A9-11FAB493C9D7}" sibTransId="{2E942F55-074C-4C94-AD80-CB76ABD228A2}"/>
    <dgm:cxn modelId="{56D5E6A5-DA7E-4D6F-9785-9657D190C1A5}" type="presOf" srcId="{42A5AF10-3D98-441F-9449-9EDD06D99AC2}" destId="{5FBB4507-DDED-44D4-BFF9-F78400CA84CA}" srcOrd="0" destOrd="0" presId="urn:microsoft.com/office/officeart/2005/8/layout/cycle2"/>
    <dgm:cxn modelId="{BBB2663C-5673-4940-B67B-3A8AB96F5D18}" type="presOf" srcId="{2E942F55-074C-4C94-AD80-CB76ABD228A2}" destId="{2F4CBA5E-16BA-401A-9DC7-B3D875265722}" srcOrd="1" destOrd="0" presId="urn:microsoft.com/office/officeart/2005/8/layout/cycle2"/>
    <dgm:cxn modelId="{7AC4DA45-3408-43ED-8C53-BA2EB0D5611A}" srcId="{8E7666EF-B94A-4118-BCCF-5DBCD000F55F}" destId="{6324D3A7-BD2A-41B0-9DD2-C9F85C7926C9}" srcOrd="0" destOrd="0" parTransId="{17D8EACA-D6C2-4A79-93F5-B7BFBE974A9D}" sibTransId="{4E958307-0AFD-47E5-B628-AE9FC54774AB}"/>
    <dgm:cxn modelId="{4C41DD49-2D13-4DFB-8B5F-81841E1F4588}" type="presOf" srcId="{8A30A1E4-149D-40D3-A923-D5C551F20667}" destId="{CB0409FE-FAD2-4257-AC1E-D91F0E46A09D}" srcOrd="0" destOrd="0" presId="urn:microsoft.com/office/officeart/2005/8/layout/cycle2"/>
    <dgm:cxn modelId="{73C1376B-2078-4B61-AAA3-EADE5957EF99}" type="presOf" srcId="{4E958307-0AFD-47E5-B628-AE9FC54774AB}" destId="{C059E455-61D9-4DCB-979D-713808164275}" srcOrd="1" destOrd="0" presId="urn:microsoft.com/office/officeart/2005/8/layout/cycle2"/>
    <dgm:cxn modelId="{86207DB0-E405-4261-AE43-DC59C843D867}" type="presOf" srcId="{BE98B818-E049-485B-8E03-28166DC23509}" destId="{2933EBC4-1B8A-415D-911A-DD03A355C1DB}" srcOrd="1" destOrd="0" presId="urn:microsoft.com/office/officeart/2005/8/layout/cycle2"/>
    <dgm:cxn modelId="{C0F78EE9-A169-4077-BEB9-A903BC731B90}" type="presOf" srcId="{BE98B818-E049-485B-8E03-28166DC23509}" destId="{DB2CBDFE-CB34-4D1D-B1DA-927305EF31C2}" srcOrd="0" destOrd="0" presId="urn:microsoft.com/office/officeart/2005/8/layout/cycle2"/>
    <dgm:cxn modelId="{53E046A3-A5E0-443A-8BE2-30D8B580AB95}" type="presOf" srcId="{8D90DC9C-F46C-44F5-B029-1C2B281753ED}" destId="{D568897E-B69B-42BC-8089-57A65904A136}" srcOrd="0" destOrd="0" presId="urn:microsoft.com/office/officeart/2005/8/layout/cycle2"/>
    <dgm:cxn modelId="{06B6403E-5D7B-4320-B708-42F4F0618DFA}" type="presOf" srcId="{6E565787-6333-4C30-8DEC-E37DC66A45CB}" destId="{6034E768-B2B7-4535-8C63-23C3670821D0}" srcOrd="0" destOrd="0" presId="urn:microsoft.com/office/officeart/2005/8/layout/cycle2"/>
    <dgm:cxn modelId="{A98C92B1-38C0-4510-8B8B-A73CDAB80F7E}" type="presOf" srcId="{7E921BFC-7D3D-4874-85D5-A98B94ECB96A}" destId="{84BC2D03-B224-45AC-A9A0-BBA7006DF20A}" srcOrd="1" destOrd="0" presId="urn:microsoft.com/office/officeart/2005/8/layout/cycle2"/>
    <dgm:cxn modelId="{F1B11CD9-8117-4300-9E76-439C4021E186}" srcId="{8E7666EF-B94A-4118-BCCF-5DBCD000F55F}" destId="{42A5AF10-3D98-441F-9449-9EDD06D99AC2}" srcOrd="3" destOrd="0" parTransId="{07E11C02-504A-4079-B756-A3470F64A669}" sibTransId="{6E565787-6333-4C30-8DEC-E37DC66A45CB}"/>
    <dgm:cxn modelId="{FF50041E-60EB-4326-9EFB-402DA0483AA3}" type="presParOf" srcId="{354B0BC4-E8E1-4658-A357-6FD795CFEFFE}" destId="{953D453B-C9F9-41CF-B414-3AC4DB021EA4}" srcOrd="0" destOrd="0" presId="urn:microsoft.com/office/officeart/2005/8/layout/cycle2"/>
    <dgm:cxn modelId="{FF58CEBC-E339-4DDB-BB99-4F87234F6D6A}" type="presParOf" srcId="{354B0BC4-E8E1-4658-A357-6FD795CFEFFE}" destId="{73949AB8-E0C1-419C-BDA4-224106456B8E}" srcOrd="1" destOrd="0" presId="urn:microsoft.com/office/officeart/2005/8/layout/cycle2"/>
    <dgm:cxn modelId="{5C44BEDD-2C95-4829-9D55-F7ED58650D9F}" type="presParOf" srcId="{73949AB8-E0C1-419C-BDA4-224106456B8E}" destId="{C059E455-61D9-4DCB-979D-713808164275}" srcOrd="0" destOrd="0" presId="urn:microsoft.com/office/officeart/2005/8/layout/cycle2"/>
    <dgm:cxn modelId="{78A4D196-8459-4A7D-946F-76C9FE5855DC}" type="presParOf" srcId="{354B0BC4-E8E1-4658-A357-6FD795CFEFFE}" destId="{CB0409FE-FAD2-4257-AC1E-D91F0E46A09D}" srcOrd="2" destOrd="0" presId="urn:microsoft.com/office/officeart/2005/8/layout/cycle2"/>
    <dgm:cxn modelId="{F2D382F2-3D84-45E9-BF4B-149C08597E24}" type="presParOf" srcId="{354B0BC4-E8E1-4658-A357-6FD795CFEFFE}" destId="{F7963FC9-F83B-4F93-9466-0F44D3C3EB0D}" srcOrd="3" destOrd="0" presId="urn:microsoft.com/office/officeart/2005/8/layout/cycle2"/>
    <dgm:cxn modelId="{71036FA4-9E1B-472A-BCA0-AAEB96FB32CF}" type="presParOf" srcId="{F7963FC9-F83B-4F93-9466-0F44D3C3EB0D}" destId="{84BC2D03-B224-45AC-A9A0-BBA7006DF20A}" srcOrd="0" destOrd="0" presId="urn:microsoft.com/office/officeart/2005/8/layout/cycle2"/>
    <dgm:cxn modelId="{9E408231-FC4B-4439-AB66-404190D8CE6C}" type="presParOf" srcId="{354B0BC4-E8E1-4658-A357-6FD795CFEFFE}" destId="{6F8B8794-85A9-426E-824F-492BE801B62A}" srcOrd="4" destOrd="0" presId="urn:microsoft.com/office/officeart/2005/8/layout/cycle2"/>
    <dgm:cxn modelId="{062359B4-DF6A-430E-8BF5-7C89C5450A7F}" type="presParOf" srcId="{354B0BC4-E8E1-4658-A357-6FD795CFEFFE}" destId="{DB2CBDFE-CB34-4D1D-B1DA-927305EF31C2}" srcOrd="5" destOrd="0" presId="urn:microsoft.com/office/officeart/2005/8/layout/cycle2"/>
    <dgm:cxn modelId="{DEEB74B7-381B-4C94-9E85-413DD28CE544}" type="presParOf" srcId="{DB2CBDFE-CB34-4D1D-B1DA-927305EF31C2}" destId="{2933EBC4-1B8A-415D-911A-DD03A355C1DB}" srcOrd="0" destOrd="0" presId="urn:microsoft.com/office/officeart/2005/8/layout/cycle2"/>
    <dgm:cxn modelId="{0CF28C0E-65FA-465E-AE43-F21DD483FC24}" type="presParOf" srcId="{354B0BC4-E8E1-4658-A357-6FD795CFEFFE}" destId="{5FBB4507-DDED-44D4-BFF9-F78400CA84CA}" srcOrd="6" destOrd="0" presId="urn:microsoft.com/office/officeart/2005/8/layout/cycle2"/>
    <dgm:cxn modelId="{23B43160-2141-4C78-A7CE-FE1EB1EFB88A}" type="presParOf" srcId="{354B0BC4-E8E1-4658-A357-6FD795CFEFFE}" destId="{6034E768-B2B7-4535-8C63-23C3670821D0}" srcOrd="7" destOrd="0" presId="urn:microsoft.com/office/officeart/2005/8/layout/cycle2"/>
    <dgm:cxn modelId="{F79C68DF-43F4-4D70-9116-AAB8930893A3}" type="presParOf" srcId="{6034E768-B2B7-4535-8C63-23C3670821D0}" destId="{6DE5B790-0FDD-47E2-8A5F-9E04CC006189}" srcOrd="0" destOrd="0" presId="urn:microsoft.com/office/officeart/2005/8/layout/cycle2"/>
    <dgm:cxn modelId="{FB6A9874-20EE-4574-8B97-8243068FAAA1}" type="presParOf" srcId="{354B0BC4-E8E1-4658-A357-6FD795CFEFFE}" destId="{D568897E-B69B-42BC-8089-57A65904A136}" srcOrd="8" destOrd="0" presId="urn:microsoft.com/office/officeart/2005/8/layout/cycle2"/>
    <dgm:cxn modelId="{BE568D14-0CEC-41C6-B278-AF3CB1D3D493}" type="presParOf" srcId="{354B0BC4-E8E1-4658-A357-6FD795CFEFFE}" destId="{74CB1AB9-60CB-456B-8E5D-985D55082515}" srcOrd="9" destOrd="0" presId="urn:microsoft.com/office/officeart/2005/8/layout/cycle2"/>
    <dgm:cxn modelId="{1E373562-63B3-4803-B7B0-F9F65A28BE52}" type="presParOf" srcId="{74CB1AB9-60CB-456B-8E5D-985D55082515}" destId="{2F4CBA5E-16BA-401A-9DC7-B3D8752657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D453B-C9F9-41CF-B414-3AC4DB021EA4}">
      <dsp:nvSpPr>
        <dsp:cNvPr id="0" name=""/>
        <dsp:cNvSpPr/>
      </dsp:nvSpPr>
      <dsp:spPr>
        <a:xfrm>
          <a:off x="3430575" y="143"/>
          <a:ext cx="1366242" cy="1366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ความชัดเจน</a:t>
          </a:r>
          <a:endParaRPr lang="th-TH" sz="3200" b="1" kern="1200" dirty="0"/>
        </a:p>
      </dsp:txBody>
      <dsp:txXfrm>
        <a:off x="3630657" y="200225"/>
        <a:ext cx="966078" cy="966078"/>
      </dsp:txXfrm>
    </dsp:sp>
    <dsp:sp modelId="{73949AB8-E0C1-419C-BDA4-224106456B8E}">
      <dsp:nvSpPr>
        <dsp:cNvPr id="0" name=""/>
        <dsp:cNvSpPr/>
      </dsp:nvSpPr>
      <dsp:spPr>
        <a:xfrm rot="2160000">
          <a:off x="4742592" y="1024871"/>
          <a:ext cx="31723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4751680" y="1089123"/>
        <a:ext cx="222062" cy="276664"/>
      </dsp:txXfrm>
    </dsp:sp>
    <dsp:sp modelId="{CB0409FE-FAD2-4257-AC1E-D91F0E46A09D}">
      <dsp:nvSpPr>
        <dsp:cNvPr id="0" name=""/>
        <dsp:cNvSpPr/>
      </dsp:nvSpPr>
      <dsp:spPr>
        <a:xfrm>
          <a:off x="4940236" y="1206939"/>
          <a:ext cx="1668946" cy="1366242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ความสมบูรณ์</a:t>
          </a:r>
          <a:endParaRPr lang="th-TH" sz="3200" b="1" kern="1200" dirty="0"/>
        </a:p>
      </dsp:txBody>
      <dsp:txXfrm>
        <a:off x="5184647" y="1407021"/>
        <a:ext cx="1180124" cy="966078"/>
      </dsp:txXfrm>
    </dsp:sp>
    <dsp:sp modelId="{F7963FC9-F83B-4F93-9466-0F44D3C3EB0D}">
      <dsp:nvSpPr>
        <dsp:cNvPr id="0" name=""/>
        <dsp:cNvSpPr/>
      </dsp:nvSpPr>
      <dsp:spPr>
        <a:xfrm rot="6480000">
          <a:off x="5283800" y="2626989"/>
          <a:ext cx="35311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10800000">
        <a:off x="5353134" y="2668836"/>
        <a:ext cx="247177" cy="276664"/>
      </dsp:txXfrm>
    </dsp:sp>
    <dsp:sp modelId="{6F8B8794-85A9-426E-824F-492BE801B62A}">
      <dsp:nvSpPr>
        <dsp:cNvPr id="0" name=""/>
        <dsp:cNvSpPr/>
      </dsp:nvSpPr>
      <dsp:spPr>
        <a:xfrm>
          <a:off x="4330268" y="3159577"/>
          <a:ext cx="1619980" cy="136624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ความกะทัดรัด</a:t>
          </a:r>
          <a:endParaRPr lang="th-TH" sz="2800" b="1" kern="1200" dirty="0"/>
        </a:p>
      </dsp:txBody>
      <dsp:txXfrm>
        <a:off x="4567509" y="3359659"/>
        <a:ext cx="1145498" cy="966078"/>
      </dsp:txXfrm>
    </dsp:sp>
    <dsp:sp modelId="{DB2CBDFE-CB34-4D1D-B1DA-927305EF31C2}">
      <dsp:nvSpPr>
        <dsp:cNvPr id="0" name=""/>
        <dsp:cNvSpPr/>
      </dsp:nvSpPr>
      <dsp:spPr>
        <a:xfrm rot="10800000">
          <a:off x="3955262" y="3612145"/>
          <a:ext cx="265004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10800000">
        <a:off x="4034763" y="3704366"/>
        <a:ext cx="185503" cy="276664"/>
      </dsp:txXfrm>
    </dsp:sp>
    <dsp:sp modelId="{5FBB4507-DDED-44D4-BFF9-F78400CA84CA}">
      <dsp:nvSpPr>
        <dsp:cNvPr id="0" name=""/>
        <dsp:cNvSpPr/>
      </dsp:nvSpPr>
      <dsp:spPr>
        <a:xfrm>
          <a:off x="2344007" y="3159577"/>
          <a:ext cx="1486252" cy="136624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ความถูกต้อง</a:t>
          </a:r>
          <a:endParaRPr lang="th-TH" sz="3200" b="1" kern="1200" dirty="0"/>
        </a:p>
      </dsp:txBody>
      <dsp:txXfrm>
        <a:off x="2561664" y="3359659"/>
        <a:ext cx="1050938" cy="966078"/>
      </dsp:txXfrm>
    </dsp:sp>
    <dsp:sp modelId="{6034E768-B2B7-4535-8C63-23C3670821D0}">
      <dsp:nvSpPr>
        <dsp:cNvPr id="0" name=""/>
        <dsp:cNvSpPr/>
      </dsp:nvSpPr>
      <dsp:spPr>
        <a:xfrm rot="15120000">
          <a:off x="2596131" y="2648148"/>
          <a:ext cx="355563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10800000">
        <a:off x="2665947" y="2791093"/>
        <a:ext cx="248894" cy="276664"/>
      </dsp:txXfrm>
    </dsp:sp>
    <dsp:sp modelId="{D568897E-B69B-42BC-8089-57A65904A136}">
      <dsp:nvSpPr>
        <dsp:cNvPr id="0" name=""/>
        <dsp:cNvSpPr/>
      </dsp:nvSpPr>
      <dsp:spPr>
        <a:xfrm>
          <a:off x="1620416" y="1206939"/>
          <a:ext cx="1664533" cy="136624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ความสุภาพ</a:t>
          </a:r>
          <a:endParaRPr lang="th-TH" sz="3200" b="1" kern="1200" dirty="0"/>
        </a:p>
      </dsp:txBody>
      <dsp:txXfrm>
        <a:off x="1864181" y="1407021"/>
        <a:ext cx="1177003" cy="966078"/>
      </dsp:txXfrm>
    </dsp:sp>
    <dsp:sp modelId="{74CB1AB9-60CB-456B-8E5D-985D55082515}">
      <dsp:nvSpPr>
        <dsp:cNvPr id="0" name=""/>
        <dsp:cNvSpPr/>
      </dsp:nvSpPr>
      <dsp:spPr>
        <a:xfrm rot="19440000">
          <a:off x="3152262" y="1035772"/>
          <a:ext cx="31783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3161367" y="1156016"/>
        <a:ext cx="222486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6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0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990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404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859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53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29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1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07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12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63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276A-0903-4C52-B183-AABEAC6E7640}" type="datetimeFigureOut">
              <a:rPr lang="th-TH" smtClean="0"/>
              <a:pPr/>
              <a:t>07/05/58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A8C1-93C8-4384-A55C-DC62AC3805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58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908720"/>
            <a:ext cx="74168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เขียนได้</a:t>
            </a:r>
            <a:r>
              <a:rPr lang="th-TH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ความตามรูปแบบ</a:t>
            </a:r>
            <a:endParaRPr lang="th-TH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42930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bg1"/>
                </a:solidFill>
              </a:rPr>
              <a:t>วิวิธภาษาบทที่ ๔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899592" y="332656"/>
            <a:ext cx="7056784" cy="4464496"/>
          </a:xfrm>
        </p:spPr>
        <p:txBody>
          <a:bodyPr>
            <a:normAutofit lnSpcReduction="10000"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rgbClr val="66FF66"/>
                </a:solidFill>
              </a:rPr>
              <a:t>๒.  จดหมายติดต่อธุระ</a:t>
            </a:r>
            <a:r>
              <a:rPr lang="en-US" sz="3600" dirty="0" smtClean="0">
                <a:solidFill>
                  <a:srgbClr val="66FF66"/>
                </a:solidFill>
              </a:rPr>
              <a:t> </a:t>
            </a:r>
            <a:r>
              <a:rPr lang="en-US" sz="3600" dirty="0" smtClean="0"/>
              <a:t>          </a:t>
            </a:r>
            <a:endParaRPr lang="en-US" sz="3600" b="1" dirty="0" smtClean="0"/>
          </a:p>
          <a:p>
            <a:pPr algn="thaiDist">
              <a:buNone/>
            </a:pPr>
            <a:r>
              <a:rPr lang="en-US" sz="3600" dirty="0" smtClean="0"/>
              <a:t>		</a:t>
            </a:r>
            <a:r>
              <a:rPr lang="th-TH" sz="3600" dirty="0" smtClean="0">
                <a:solidFill>
                  <a:schemeClr val="bg1"/>
                </a:solidFill>
              </a:rPr>
              <a:t>เป็นการสื่อสาร</a:t>
            </a:r>
            <a:r>
              <a:rPr lang="th-TH" sz="3600" b="1" dirty="0" smtClean="0">
                <a:solidFill>
                  <a:srgbClr val="00FFFF"/>
                </a:solidFill>
              </a:rPr>
              <a:t>เพื่อแจ้งข้อมูลข่าวสาร</a:t>
            </a:r>
            <a:r>
              <a:rPr lang="en-US" sz="3600" b="1" dirty="0" smtClean="0">
                <a:solidFill>
                  <a:srgbClr val="00FFFF"/>
                </a:solidFill>
              </a:rPr>
              <a:t> </a:t>
            </a:r>
            <a:r>
              <a:rPr lang="th-TH" sz="3600" b="1" dirty="0" smtClean="0">
                <a:solidFill>
                  <a:srgbClr val="00FFFF"/>
                </a:solidFill>
              </a:rPr>
              <a:t> ความจำเป็นต่างๆ ที่ประสงค์ให้ผู้อื่นหรือองค์กรต่าง ๆ</a:t>
            </a:r>
            <a:r>
              <a:rPr lang="en-US" sz="3600" b="1" dirty="0" smtClean="0">
                <a:solidFill>
                  <a:srgbClr val="00FFFF"/>
                </a:solidFill>
              </a:rPr>
              <a:t>  </a:t>
            </a:r>
            <a:r>
              <a:rPr lang="th-TH" sz="3600" b="1" dirty="0" smtClean="0">
                <a:solidFill>
                  <a:srgbClr val="00FFFF"/>
                </a:solidFill>
              </a:rPr>
              <a:t>รับทราบเพื่อนำไปสู่การพิจารณาให้ความร่วมมือในเหตุจำเป็น</a:t>
            </a:r>
            <a:r>
              <a:rPr lang="en-US" sz="3600" b="1" dirty="0" smtClean="0">
                <a:solidFill>
                  <a:srgbClr val="00FFFF"/>
                </a:solidFill>
              </a:rPr>
              <a:t> </a:t>
            </a:r>
            <a:r>
              <a:rPr lang="en-US" sz="3600" dirty="0" smtClean="0"/>
              <a:t> </a:t>
            </a:r>
            <a:r>
              <a:rPr lang="th-TH" sz="3600" dirty="0" smtClean="0">
                <a:solidFill>
                  <a:schemeClr val="bg1"/>
                </a:solidFill>
              </a:rPr>
              <a:t>ได้แก่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th-TH" sz="3600" dirty="0" smtClean="0">
                <a:solidFill>
                  <a:schemeClr val="bg1"/>
                </a:solidFill>
              </a:rPr>
              <a:t>จดหมายลาป่วย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th-TH" sz="3600" dirty="0" smtClean="0">
                <a:solidFill>
                  <a:schemeClr val="bg1"/>
                </a:solidFill>
              </a:rPr>
              <a:t>จดหมายลากิจ  จดหมายขอความร่วมมือหรือขอความอนุเคราะห์จากองค์กรหรือหน่วยงานต่างๆ  จดหมายเชิญวิทยากร  ฯลฯ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้happyenglish100954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5616624" cy="6120680"/>
          </a:xfrm>
        </p:spPr>
      </p:pic>
      <p:sp>
        <p:nvSpPr>
          <p:cNvPr id="5" name="TextBox 4"/>
          <p:cNvSpPr txBox="1"/>
          <p:nvPr/>
        </p:nvSpPr>
        <p:spPr>
          <a:xfrm>
            <a:off x="179512" y="29238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FFC000"/>
                </a:solidFill>
              </a:rPr>
              <a:t>ติดต่อธุระ</a:t>
            </a:r>
            <a:endParaRPr lang="th-TH" sz="3200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th-TH" sz="4800" b="1" u="sng" dirty="0" smtClean="0">
                <a:solidFill>
                  <a:srgbClr val="F5822B"/>
                </a:solidFill>
              </a:rPr>
              <a:t>ส่วนต่างๆของจดหมายกิจธุระ</a:t>
            </a:r>
            <a:endParaRPr lang="th-TH" sz="4800" b="1" u="sng" dirty="0">
              <a:solidFill>
                <a:srgbClr val="F5822B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th-TH" sz="3200" dirty="0" smtClean="0"/>
              <a:t>๑.  หัวจดหมาย  </a:t>
            </a:r>
            <a:r>
              <a:rPr lang="th-TH" sz="3200" dirty="0" smtClean="0">
                <a:solidFill>
                  <a:srgbClr val="0070C0"/>
                </a:solidFill>
              </a:rPr>
              <a:t>มุมขวาบน  ส่วนที่เป็นชื่อองค์กรหรือหน่วยงานต้น		    สังกัดของผู้ออกจม.</a:t>
            </a:r>
          </a:p>
          <a:p>
            <a:r>
              <a:rPr lang="th-TH" sz="3200" dirty="0" smtClean="0"/>
              <a:t>๒.  ลำดับที่ของจดหมาย   </a:t>
            </a:r>
            <a:r>
              <a:rPr lang="th-TH" sz="3200" dirty="0" smtClean="0">
                <a:solidFill>
                  <a:srgbClr val="0070C0"/>
                </a:solidFill>
              </a:rPr>
              <a:t>อยู่ด้านซ้ายมือมุมบน </a:t>
            </a:r>
          </a:p>
          <a:p>
            <a:r>
              <a:rPr lang="th-TH" sz="3200" dirty="0" smtClean="0"/>
              <a:t>๓.  วัน เดือน ปี  </a:t>
            </a:r>
            <a:r>
              <a:rPr lang="th-TH" sz="3200" dirty="0" smtClean="0">
                <a:solidFill>
                  <a:srgbClr val="0070C0"/>
                </a:solidFill>
              </a:rPr>
              <a:t>อยู่ตรงกลางหน้ากระดาษ </a:t>
            </a:r>
          </a:p>
          <a:p>
            <a:r>
              <a:rPr lang="th-TH" sz="3200" dirty="0" smtClean="0"/>
              <a:t>๔.  เรื่อง  </a:t>
            </a:r>
            <a:r>
              <a:rPr lang="th-TH" sz="3200" dirty="0" smtClean="0">
                <a:solidFill>
                  <a:srgbClr val="0070C0"/>
                </a:solidFill>
              </a:rPr>
              <a:t>เป็นข้อความสรุปสาระสำคัญ เพื่อบอกวัตถุประสงค์</a:t>
            </a:r>
          </a:p>
          <a:p>
            <a:r>
              <a:rPr lang="th-TH" sz="3200" dirty="0" smtClean="0"/>
              <a:t>๕.  คำขึ้นต้น  </a:t>
            </a:r>
            <a:r>
              <a:rPr lang="th-TH" sz="3200" dirty="0" smtClean="0">
                <a:solidFill>
                  <a:srgbClr val="0070C0"/>
                </a:solidFill>
              </a:rPr>
              <a:t>จะใช้คำว่า “เรียน”</a:t>
            </a:r>
          </a:p>
          <a:p>
            <a:r>
              <a:rPr lang="th-TH" sz="3200" dirty="0" smtClean="0"/>
              <a:t>๖.  สิ่งที่ส่งมาด้วย   </a:t>
            </a:r>
            <a:r>
              <a:rPr lang="th-TH" sz="3200" dirty="0" smtClean="0">
                <a:solidFill>
                  <a:srgbClr val="0070C0"/>
                </a:solidFill>
              </a:rPr>
              <a:t>ระบุเอกสารหรือสิ่งที่มาด้วยกับจม.</a:t>
            </a:r>
          </a:p>
          <a:p>
            <a:r>
              <a:rPr lang="th-TH" sz="3200" dirty="0" smtClean="0"/>
              <a:t>๗.  ข้อความ</a:t>
            </a:r>
          </a:p>
          <a:p>
            <a:pPr>
              <a:buNone/>
            </a:pPr>
            <a:r>
              <a:rPr lang="th-TH" sz="3200" dirty="0" smtClean="0"/>
              <a:t>		-  ข้อความย่อหน้าแรก   </a:t>
            </a:r>
            <a:r>
              <a:rPr lang="th-TH" sz="3200" dirty="0" smtClean="0">
                <a:solidFill>
                  <a:srgbClr val="0070C0"/>
                </a:solidFill>
              </a:rPr>
              <a:t>บอกสาเหตุถึงการเขียนจม. ขึ้นต้นว่า “ด้วย” “เนื่อง” “เนื่องจาก “เนื่องด้วย”</a:t>
            </a:r>
          </a:p>
          <a:p>
            <a:pPr>
              <a:buNone/>
            </a:pPr>
            <a:r>
              <a:rPr lang="th-TH" sz="3200" dirty="0" smtClean="0"/>
              <a:t>		-  ข้อความย่อหน้าที่ ๒   </a:t>
            </a:r>
            <a:r>
              <a:rPr lang="th-TH" sz="3200" dirty="0" smtClean="0">
                <a:solidFill>
                  <a:srgbClr val="0070C0"/>
                </a:solidFill>
              </a:rPr>
              <a:t>บอก </a:t>
            </a:r>
            <a:r>
              <a:rPr lang="th-TH" sz="3200" dirty="0" err="1" smtClean="0">
                <a:solidFill>
                  <a:srgbClr val="0070C0"/>
                </a:solidFill>
              </a:rPr>
              <a:t>วถป.</a:t>
            </a:r>
            <a:r>
              <a:rPr lang="th-TH" sz="3200" dirty="0" smtClean="0">
                <a:solidFill>
                  <a:srgbClr val="0070C0"/>
                </a:solidFill>
              </a:rPr>
              <a:t> ว่าเขียนมาเพื่ออะไร</a:t>
            </a:r>
            <a:endParaRPr lang="th-TH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๘.  คำลงท้าย    </a:t>
            </a:r>
            <a:r>
              <a:rPr lang="th-TH" sz="3200" dirty="0" smtClean="0">
                <a:solidFill>
                  <a:srgbClr val="0070C0"/>
                </a:solidFill>
              </a:rPr>
              <a:t>อยู่ตรงกลางหน้ากระดาษ</a:t>
            </a:r>
          </a:p>
          <a:p>
            <a:r>
              <a:rPr lang="th-TH" sz="3200" dirty="0" smtClean="0"/>
              <a:t>๙.  ลายมือชื่อ   </a:t>
            </a:r>
            <a:r>
              <a:rPr lang="th-TH" sz="3200" dirty="0" smtClean="0">
                <a:solidFill>
                  <a:srgbClr val="0070C0"/>
                </a:solidFill>
              </a:rPr>
              <a:t>ต้องเซ็นด้วยลายมือจริง</a:t>
            </a:r>
          </a:p>
          <a:p>
            <a:r>
              <a:rPr lang="th-TH" sz="3200" dirty="0" smtClean="0"/>
              <a:t>๑๐.  ชื่อผู้เต็มของผู้เขียนจดหมาย   </a:t>
            </a:r>
            <a:r>
              <a:rPr lang="th-TH" sz="3200" dirty="0" smtClean="0">
                <a:solidFill>
                  <a:srgbClr val="0070C0"/>
                </a:solidFill>
              </a:rPr>
              <a:t>พิมพ์อยู่ในวงเล็บ</a:t>
            </a:r>
          </a:p>
          <a:p>
            <a:r>
              <a:rPr lang="th-TH" sz="3200" dirty="0" smtClean="0"/>
              <a:t>๑๑.  ตำแหน่งของผู้เขียนจดหมาย   </a:t>
            </a:r>
            <a:r>
              <a:rPr lang="th-TH" sz="3200" dirty="0" smtClean="0">
                <a:solidFill>
                  <a:srgbClr val="0070C0"/>
                </a:solidFill>
              </a:rPr>
              <a:t>ต้องเขียนกำกับไว้ทุกครั้ง</a:t>
            </a:r>
          </a:p>
          <a:p>
            <a:r>
              <a:rPr lang="th-TH" sz="3200" dirty="0" smtClean="0"/>
              <a:t>๑๒.  หน่วยงานที่ออกจดหมายและหมายเลขโทรศัพท์ของผู้เขียนจดหมาย   </a:t>
            </a:r>
            <a:r>
              <a:rPr lang="th-TH" sz="3200" dirty="0" smtClean="0">
                <a:solidFill>
                  <a:srgbClr val="0070C0"/>
                </a:solidFill>
              </a:rPr>
              <a:t>อยู่มุมซ้ายล่างชิดขอบกระดาษ เพื่อให้ผู้รับติดต่อกลับได้	       สะดวก</a:t>
            </a:r>
          </a:p>
          <a:p>
            <a:r>
              <a:rPr lang="th-TH" sz="3200" dirty="0" smtClean="0"/>
              <a:t>๑๓.  ซองจดหมาย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u="sng" dirty="0" smtClean="0">
                <a:solidFill>
                  <a:srgbClr val="FFC000"/>
                </a:solidFill>
              </a:rPr>
              <a:t>ตัวอย่างซองจดหมาย</a:t>
            </a:r>
            <a:endParaRPr lang="th-TH" b="1" u="sng" dirty="0">
              <a:solidFill>
                <a:srgbClr val="FFC000"/>
              </a:solidFill>
            </a:endParaRPr>
          </a:p>
        </p:txBody>
      </p:sp>
      <p:pic>
        <p:nvPicPr>
          <p:cNvPr id="4" name="Picture 5" descr="ima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81956"/>
            <a:ext cx="7704856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solidFill>
                  <a:srgbClr val="FFFF00"/>
                </a:solidFill>
              </a:rPr>
              <a:t>จดหมายกิจธุระที่ดี</a:t>
            </a:r>
            <a:endParaRPr lang="th-TH" sz="6000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9464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D453B-C9F9-41CF-B414-3AC4DB02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3D453B-C9F9-41CF-B414-3AC4DB021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49AB8-E0C1-419C-BDA4-224106456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949AB8-E0C1-419C-BDA4-224106456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0409FE-FAD2-4257-AC1E-D91F0E46A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B0409FE-FAD2-4257-AC1E-D91F0E46A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63FC9-F83B-4F93-9466-0F44D3C3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7963FC9-F83B-4F93-9466-0F44D3C3E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B8794-85A9-426E-824F-492BE801B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F8B8794-85A9-426E-824F-492BE801B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CBDFE-CB34-4D1D-B1DA-927305EF3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B2CBDFE-CB34-4D1D-B1DA-927305EF3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BB4507-DDED-44D4-BFF9-F78400CA8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FBB4507-DDED-44D4-BFF9-F78400CA8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4E768-B2B7-4535-8C63-23C367082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034E768-B2B7-4535-8C63-23C367082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8897E-B69B-42BC-8089-57A65904A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568897E-B69B-42BC-8089-57A65904A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B1AB9-60CB-456B-8E5D-985D55082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4CB1AB9-60CB-456B-8E5D-985D55082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u="sng" dirty="0" smtClean="0">
                <a:solidFill>
                  <a:srgbClr val="FFFF00"/>
                </a:solidFill>
              </a:rPr>
              <a:t>ประโยชน์ของจดหมายกิจธุระ</a:t>
            </a:r>
            <a:endParaRPr lang="th-TH" sz="5400" u="sng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052737"/>
            <a:ext cx="7056784" cy="3672408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</a:rPr>
              <a:t>๑.</a:t>
            </a:r>
            <a:r>
              <a:rPr lang="en-US" sz="3200" dirty="0" smtClean="0">
                <a:solidFill>
                  <a:schemeClr val="bg1"/>
                </a:solidFill>
              </a:rPr>
              <a:t>  </a:t>
            </a:r>
            <a:r>
              <a:rPr lang="th-TH" sz="3200" dirty="0" smtClean="0">
                <a:solidFill>
                  <a:schemeClr val="bg1"/>
                </a:solidFill>
              </a:rPr>
              <a:t>ใช้สื่อสารแทนการพูด</a:t>
            </a:r>
          </a:p>
          <a:p>
            <a:pPr algn="thaiDist"/>
            <a:r>
              <a:rPr lang="th-TH" sz="3200" dirty="0" smtClean="0">
                <a:solidFill>
                  <a:schemeClr val="bg1"/>
                </a:solidFill>
              </a:rPr>
              <a:t>๒.</a:t>
            </a:r>
            <a:r>
              <a:rPr lang="en-US" sz="3200" dirty="0" smtClean="0">
                <a:solidFill>
                  <a:schemeClr val="bg1"/>
                </a:solidFill>
              </a:rPr>
              <a:t>  </a:t>
            </a:r>
            <a:r>
              <a:rPr lang="th-TH" sz="3200" dirty="0" smtClean="0">
                <a:solidFill>
                  <a:schemeClr val="bg1"/>
                </a:solidFill>
              </a:rPr>
              <a:t>ใช้เพื่อบอกกล่าวข้อความบางประการที่ไม่อาจพูดจากันโดยตรงได้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thaiDist"/>
            <a:r>
              <a:rPr lang="th-TH" sz="3200" dirty="0" smtClean="0">
                <a:solidFill>
                  <a:schemeClr val="bg1"/>
                </a:solidFill>
              </a:rPr>
              <a:t>๓.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th-TH" sz="3200" dirty="0" smtClean="0">
                <a:solidFill>
                  <a:schemeClr val="bg1"/>
                </a:solidFill>
              </a:rPr>
              <a:t>ใช้เป็นสื่อสัมพันธ์ระหว่างบุคคลที่ไม่รู้จักกัน เช่น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th-TH" sz="3200" dirty="0" smtClean="0">
                <a:solidFill>
                  <a:schemeClr val="bg1"/>
                </a:solidFill>
              </a:rPr>
              <a:t>การเขียนจดหมายสมัครงาน</a:t>
            </a:r>
            <a:r>
              <a:rPr lang="en-US" sz="3200" dirty="0" smtClean="0">
                <a:solidFill>
                  <a:schemeClr val="bg1"/>
                </a:solidFill>
              </a:rPr>
              <a:t>  </a:t>
            </a:r>
            <a:r>
              <a:rPr lang="th-TH" sz="3200" dirty="0" smtClean="0">
                <a:solidFill>
                  <a:schemeClr val="bg1"/>
                </a:solidFill>
              </a:rPr>
              <a:t>จดหมายเพื่อหามิตรต่างโรงเรียน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thaiDist"/>
            <a:r>
              <a:rPr lang="th-TH" sz="3200" dirty="0" smtClean="0">
                <a:solidFill>
                  <a:schemeClr val="bg1"/>
                </a:solidFill>
              </a:rPr>
              <a:t>๔.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th-TH" sz="3200" dirty="0" smtClean="0">
                <a:solidFill>
                  <a:schemeClr val="bg1"/>
                </a:solidFill>
              </a:rPr>
              <a:t>ใช้เป็นเอกสารสำคัญ</a:t>
            </a:r>
            <a:r>
              <a:rPr lang="en-US" sz="3200" dirty="0" smtClean="0">
                <a:solidFill>
                  <a:schemeClr val="bg1"/>
                </a:solidFill>
              </a:rPr>
              <a:t>  </a:t>
            </a:r>
            <a:r>
              <a:rPr lang="th-TH" sz="3200" dirty="0" smtClean="0">
                <a:solidFill>
                  <a:schemeClr val="bg1"/>
                </a:solidFill>
              </a:rPr>
              <a:t>ถือว่าเป็นลายลักษณ์อักษรสามารถใช้อ้างอิงเป็นหลักฐานได้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b="1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u="sng" dirty="0" smtClean="0">
                <a:solidFill>
                  <a:srgbClr val="66FFFF"/>
                </a:solidFill>
              </a:rPr>
              <a:t>แบบฝึกหัด</a:t>
            </a:r>
            <a:endParaRPr lang="th-TH" sz="5400" b="1" u="sng" dirty="0">
              <a:solidFill>
                <a:srgbClr val="66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268760"/>
            <a:ext cx="7056784" cy="3456385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3600" dirty="0" smtClean="0"/>
              <a:t>		</a:t>
            </a:r>
            <a:r>
              <a:rPr lang="th-TH" sz="3600" dirty="0" smtClean="0">
                <a:solidFill>
                  <a:schemeClr val="bg1"/>
                </a:solidFill>
              </a:rPr>
              <a:t>ให้นักเรียนเขียนจดหมายเชิญวิทยากรมาให้ความรู้เรื่อง “ภาษาเพื่อการสื่อสาร” โดยกำหนดเนื้อหา วัตถุประสงค์ และรายละเอียดต่างๆตามความเหมาะสม</a:t>
            </a:r>
            <a:endParaRPr lang="th-TH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6096" y="3501008"/>
            <a:ext cx="2520280" cy="1219200"/>
          </a:xfrm>
        </p:spPr>
        <p:txBody>
          <a:bodyPr>
            <a:noAutofit/>
          </a:bodyPr>
          <a:lstStyle/>
          <a:p>
            <a:r>
              <a:rPr lang="th-TH" sz="11500" b="1" dirty="0" smtClean="0">
                <a:solidFill>
                  <a:schemeClr val="bg1"/>
                </a:solidFill>
              </a:rPr>
              <a:t>จบ...</a:t>
            </a:r>
            <a:endParaRPr lang="th-TH" sz="115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52736"/>
            <a:ext cx="2335509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u="sng" dirty="0" smtClean="0">
                <a:solidFill>
                  <a:srgbClr val="66FFFF"/>
                </a:solidFill>
              </a:rPr>
              <a:t>หลักการเขียนจดหมายทั่วไป</a:t>
            </a:r>
            <a:endParaRPr lang="th-TH" sz="4800" b="1" u="sng" dirty="0">
              <a:solidFill>
                <a:srgbClr val="66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124744"/>
            <a:ext cx="7056784" cy="3600400"/>
          </a:xfrm>
        </p:spPr>
        <p:txBody>
          <a:bodyPr>
            <a:normAutofit fontScale="85000" lnSpcReduction="10000"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๑.  เขียนให้ถูกรูปแบบตามที่นิยมใช้กัน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th-TH" sz="3200" b="1" dirty="0" smtClean="0">
                <a:solidFill>
                  <a:schemeClr val="bg1"/>
                </a:solidFill>
              </a:rPr>
              <a:t>๒.  ใจความจดหมายต้องชัดเจน  สมบูรณ์ครบถ้วน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th-TH" sz="3200" b="1" dirty="0" smtClean="0">
                <a:solidFill>
                  <a:schemeClr val="bg1"/>
                </a:solidFill>
              </a:rPr>
              <a:t>๓.  เลือกใช้กระดาษสำหรับเขียนจดหมาย  และซองจดหมายสีสุภาพเหมาะสมกับผู้รับ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th-TH" sz="3200" b="1" dirty="0" smtClean="0">
                <a:solidFill>
                  <a:schemeClr val="bg1"/>
                </a:solidFill>
              </a:rPr>
              <a:t>๔.  เขียนด้วยลายมือที่อ่านง่ายเป็นระเบียบสะอาดเรียบร้อย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th-TH" sz="3200" b="1" dirty="0" smtClean="0">
                <a:solidFill>
                  <a:schemeClr val="bg1"/>
                </a:solidFill>
              </a:rPr>
              <a:t>๕.  ใช้ภาษาให้ถูกต้องตามหลักภาษาและคำนึงถึงความสุภาพถูกกาลเทศะ</a:t>
            </a:r>
          </a:p>
          <a:p>
            <a:r>
              <a:rPr lang="th-TH" sz="3200" b="1" dirty="0" smtClean="0">
                <a:solidFill>
                  <a:schemeClr val="bg1"/>
                </a:solidFill>
              </a:rPr>
              <a:t>๖.  ระบุที่อยู่ของผู้เขียนให้ชัดเจน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th-TH" sz="3200" dirty="0" smtClean="0"/>
          </a:p>
          <a:p>
            <a:endParaRPr lang="en-US" sz="3200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332656"/>
            <a:ext cx="7056784" cy="4392488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 smtClean="0">
                <a:solidFill>
                  <a:schemeClr val="bg1"/>
                </a:solidFill>
              </a:rPr>
              <a:t>๗. ระบุวันที่ที่เขียนจดหมายทุกครั้ง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th-TH" sz="3200" dirty="0" smtClean="0">
                <a:solidFill>
                  <a:schemeClr val="bg1"/>
                </a:solidFill>
              </a:rPr>
              <a:t>๘. ใช้คำขึ้นต้น (คำนำ) คำสรรพนามแทนผู้เขียน และผนึกตรา  </a:t>
            </a:r>
            <a:r>
              <a:rPr lang="th-TH" sz="3200" dirty="0" err="1" smtClean="0">
                <a:solidFill>
                  <a:schemeClr val="bg1"/>
                </a:solidFill>
              </a:rPr>
              <a:t>ไปรษณี</a:t>
            </a:r>
            <a:r>
              <a:rPr lang="th-TH" sz="3200" dirty="0" smtClean="0">
                <a:solidFill>
                  <a:schemeClr val="bg1"/>
                </a:solidFill>
              </a:rPr>
              <a:t>ยากรตามที่กรมไปรษณีย์กำหนด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th-TH" sz="3200" dirty="0" smtClean="0">
                <a:solidFill>
                  <a:schemeClr val="bg1"/>
                </a:solidFill>
              </a:rPr>
              <a:t>๙. การเขียนเนื้อเรื่อง  จะมีความแตกต่างกันบ้าง  คือ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thaiDist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		๙.๑ จดหมายถึงเพื่อนหรือถึงญาติผู้ใหญ่  การเขียนมีลักษณะคล้ายเรียงความ </a:t>
            </a:r>
            <a:r>
              <a:rPr lang="th-TH" sz="3200" dirty="0" smtClean="0">
                <a:solidFill>
                  <a:schemeClr val="bg1"/>
                </a:solidFill>
              </a:rPr>
              <a:t>ควร</a:t>
            </a:r>
            <a:r>
              <a:rPr lang="th-TH" sz="3200" dirty="0" smtClean="0">
                <a:solidFill>
                  <a:schemeClr val="bg1"/>
                </a:solidFill>
              </a:rPr>
              <a:t>มีการย่อหน้าทุกครั้งที่เปลี่ยนใจความตอนใหม่  เพื่อให้ดูสวยงามน่าอ่านและเป็นสัดส่วนด้วย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thaiDist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		๙.๒ ถ้าเป็นจดหมายถึง</a:t>
            </a:r>
            <a:r>
              <a:rPr lang="th-TH" sz="3200" dirty="0" smtClean="0">
                <a:solidFill>
                  <a:schemeClr val="bg1"/>
                </a:solidFill>
              </a:rPr>
              <a:t>บุคคลอื่น  </a:t>
            </a:r>
            <a:r>
              <a:rPr lang="th-TH" sz="3200" dirty="0" smtClean="0">
                <a:solidFill>
                  <a:schemeClr val="bg1"/>
                </a:solidFill>
              </a:rPr>
              <a:t>การใช้ถ้อยคำภาษาอาจจะต้องระมัดระวังให้สุภาพเรียบร้อยกว่าจดหมายส่วนตัว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332656"/>
            <a:ext cx="7056784" cy="5763344"/>
          </a:xfrm>
        </p:spPr>
        <p:txBody>
          <a:bodyPr/>
          <a:lstStyle/>
          <a:p>
            <a:r>
              <a:rPr lang="th-TH" sz="3200" dirty="0" smtClean="0">
                <a:solidFill>
                  <a:schemeClr val="bg1"/>
                </a:solidFill>
              </a:rPr>
              <a:t>๑๐. ในกรณีที่มีการให้พร  ควรอ้างคุณพระศรีรัตนตรัย  (ผู้น้อยไม่ควรให้พรผู้ใหญ่)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th-TH" sz="3200" dirty="0" smtClean="0">
                <a:solidFill>
                  <a:schemeClr val="bg1"/>
                </a:solidFill>
              </a:rPr>
              <a:t>๑๑. คำลงท้าย  ต้องให้เหมาะแก่กาลเทศะและบุคคล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th-TH" sz="3200" dirty="0" smtClean="0">
                <a:solidFill>
                  <a:schemeClr val="bg1"/>
                </a:solidFill>
              </a:rPr>
              <a:t>๑๒. การลงชื่อผู้เขียน  โดยมารยาทควรเขียนให้อ่านออก  เพราะผู้รับจะไม่สบายใจว่าใครเป็นผู้เขียน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th-TH" sz="4000" b="1" u="sng" dirty="0" smtClean="0">
                <a:solidFill>
                  <a:schemeClr val="accent2"/>
                </a:solidFill>
              </a:rPr>
              <a:t>แบบการใช้คำนำ  คำสรรพนาม  และคำลงท้าย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24741"/>
          <a:ext cx="8229600" cy="545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399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ผู้รับ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คำนำ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สรรพนาม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คำลงท้าย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53990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ผู้เขียน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ผู้รับ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37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พ่อ </a:t>
                      </a:r>
                      <a:r>
                        <a:rPr lang="en-US" sz="2400" b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 </a:t>
                      </a:r>
                      <a:r>
                        <a:rPr lang="th-TH" sz="2400" b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แม่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กราบเท้า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ที่เคารพอย่างสูง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ลูก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หนู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ผม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กระผม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ดิฉัน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คุณพ่อ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พ่อ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คุณแม่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แม่ หรือใช้ชื่อเล่นแทน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ด้วยความเคารพรักอย่างสูง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720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ญาติผู้ใหญ่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กราบเท้า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ที่เคารพอย่างสูง  หรือกราบเรียน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ที่เคารพอย่างสูง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หลาน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ผม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หนู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กระผม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ดิฉัน หรือใช้ชื่อเล่นแทน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คูณปู่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คุณย่า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คุณตา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คุณยาย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คุณลุง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คุณน้า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คุณป้า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คุณอา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ด้วยความเคารพอย่างสูง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362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พี่หรือเพื่อนที่อาวุโสกว่า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เรียนคุณพี่ที่เคารพ  หรือ กราบ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ที่เคารพ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น้อง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ผม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ดิฉัน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หนู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หรืออาจใช้ชื่อเล่นแทน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คุณพี่ 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ด้วยความเคารพ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ด้วยความเคารพรัก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260648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10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ผู้รับ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คำนำ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สรรพนาม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คำลงท้าย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5100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ผู้เขียน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ผู้รับ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น้องหรือเพื่อน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น้องรัก  หรือคุณ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ที่รักหรือ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(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ชื่อเล่น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) 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ที่รัก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ฉัน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พี่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เธอ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น้อง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ด้วยความรัก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ด้วยความรักยิ่ง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รักและคิดถึง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53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บุคคลทั่วไป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เรียน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….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หรือ  เรียนผู้จัดการบริษัท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จำกัด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กระผม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ผม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ดิฉัน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ข้าพเจ้า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</a:t>
                      </a:r>
                      <a:r>
                        <a:rPr lang="en-US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ท่าน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ขอแสดงความนับถือ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020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พระภิกษุทั่วไป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นมัสการ</a:t>
                      </a:r>
                      <a:r>
                        <a:rPr lang="en-US" sz="2400" dirty="0" smtClean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กระผม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ผม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ดิฉัน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ท่าน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พระคุณท่าน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พระคุณเจ้า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ขอมนัสการด้วยความเคารพ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020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ครู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อาจารย์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เรียน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…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อาจารย์ที่เคารพ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กระผม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ผม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ดิฉัน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ข้าพเจ้า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คุณครู</a:t>
                      </a:r>
                      <a:r>
                        <a:rPr lang="en-US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,</a:t>
                      </a:r>
                      <a:r>
                        <a:rPr lang="th-TH" sz="240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อาจารย์</a:t>
                      </a:r>
                      <a:endParaRPr lang="en-US" sz="240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AngsanaUPC" pitchFamily="18" charset="-34"/>
                          <a:ea typeface="Calibri"/>
                          <a:cs typeface="AngsanaUPC" pitchFamily="18" charset="-34"/>
                        </a:rPr>
                        <a:t>ด้วยความเคารพอย่างสูง</a:t>
                      </a:r>
                      <a:endParaRPr lang="en-US" sz="2400" dirty="0"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u="sng" dirty="0" smtClean="0">
                <a:solidFill>
                  <a:srgbClr val="00FF00"/>
                </a:solidFill>
              </a:rPr>
              <a:t>จดหมายกิจธุระ</a:t>
            </a:r>
            <a:endParaRPr lang="th-TH" sz="6000" b="1" u="sng" dirty="0">
              <a:solidFill>
                <a:srgbClr val="00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124744"/>
            <a:ext cx="7056784" cy="3600400"/>
          </a:xfrm>
        </p:spPr>
        <p:txBody>
          <a:bodyPr>
            <a:normAutofit fontScale="92500"/>
          </a:bodyPr>
          <a:lstStyle/>
          <a:p>
            <a:pPr algn="thaiDist">
              <a:buNone/>
            </a:pPr>
            <a:r>
              <a:rPr lang="th-TH" dirty="0" smtClean="0"/>
              <a:t>		</a:t>
            </a:r>
            <a:r>
              <a:rPr lang="th-TH" sz="3600" dirty="0" smtClean="0">
                <a:solidFill>
                  <a:schemeClr val="bg1"/>
                </a:solidFill>
              </a:rPr>
              <a:t>หมายถึง</a:t>
            </a:r>
            <a:r>
              <a:rPr lang="en-US" sz="3600" dirty="0" smtClean="0">
                <a:solidFill>
                  <a:schemeClr val="bg1"/>
                </a:solidFill>
              </a:rPr>
              <a:t> </a:t>
            </a:r>
            <a:r>
              <a:rPr lang="th-TH" sz="3600" dirty="0" smtClean="0">
                <a:solidFill>
                  <a:schemeClr val="bg1"/>
                </a:solidFill>
              </a:rPr>
              <a:t> จดหมายที่เขียนไปเพื่อติดต่อสื่อสารกันระหว่างบุคคลหรือหน่วยงาน องค์กรต่าง ๆ  เพื่อแจ้งเรื่องการงานหรือเรื่องส่วนตัว</a:t>
            </a:r>
            <a:r>
              <a:rPr lang="en-US" sz="3600" dirty="0" smtClean="0">
                <a:solidFill>
                  <a:schemeClr val="bg1"/>
                </a:solidFill>
              </a:rPr>
              <a:t> </a:t>
            </a:r>
            <a:endParaRPr lang="th-TH" sz="3600" dirty="0" smtClean="0">
              <a:solidFill>
                <a:schemeClr val="bg1"/>
              </a:solidFill>
            </a:endParaRPr>
          </a:p>
          <a:p>
            <a:pPr algn="thaiDist">
              <a:buNone/>
            </a:pPr>
            <a:endParaRPr lang="th-TH" sz="3600" dirty="0" smtClean="0"/>
          </a:p>
          <a:p>
            <a:pPr algn="thaiDist">
              <a:buNone/>
            </a:pPr>
            <a:r>
              <a:rPr lang="th-TH" sz="3600" dirty="0" smtClean="0"/>
              <a:t>		</a:t>
            </a:r>
            <a:r>
              <a:rPr lang="en-US" sz="3600" b="1" dirty="0" smtClean="0">
                <a:solidFill>
                  <a:srgbClr val="FFFF00"/>
                </a:solidFill>
              </a:rPr>
              <a:t>**</a:t>
            </a:r>
            <a:r>
              <a:rPr lang="th-TH" sz="3600" b="1" dirty="0" smtClean="0">
                <a:solidFill>
                  <a:srgbClr val="FFFF00"/>
                </a:solidFill>
              </a:rPr>
              <a:t>จดหมายกิจธุระจะใช้รูปแบบเหมือนจดหมายราชการทั่วไปและใช้ภาษาระดับทางการ</a:t>
            </a:r>
            <a:r>
              <a:rPr lang="en-US" sz="3600" b="1" dirty="0" smtClean="0">
                <a:solidFill>
                  <a:srgbClr val="FFFF00"/>
                </a:solidFill>
              </a:rPr>
              <a:t>**</a:t>
            </a:r>
            <a:endParaRPr lang="th-TH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</a:rPr>
              <a:t>ประเภทของจดหมายกิจธุระ</a:t>
            </a:r>
            <a:endParaRPr lang="th-TH" sz="48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124744"/>
            <a:ext cx="7056784" cy="3672408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rgbClr val="66FF66"/>
                </a:solidFill>
              </a:rPr>
              <a:t>๑.</a:t>
            </a:r>
            <a:r>
              <a:rPr lang="en-US" sz="3600" b="1" dirty="0" smtClean="0">
                <a:solidFill>
                  <a:srgbClr val="66FF66"/>
                </a:solidFill>
              </a:rPr>
              <a:t>  </a:t>
            </a:r>
            <a:r>
              <a:rPr lang="th-TH" sz="3600" b="1" dirty="0" smtClean="0">
                <a:solidFill>
                  <a:srgbClr val="66FF66"/>
                </a:solidFill>
              </a:rPr>
              <a:t>จดหมายส่วนตัว</a:t>
            </a:r>
            <a:r>
              <a:rPr lang="en-US" sz="3600" b="1" dirty="0" smtClean="0">
                <a:solidFill>
                  <a:srgbClr val="66FF66"/>
                </a:solidFill>
              </a:rPr>
              <a:t> </a:t>
            </a:r>
            <a:r>
              <a:rPr lang="en-US" sz="3600" dirty="0" smtClean="0"/>
              <a:t>   </a:t>
            </a:r>
            <a:endParaRPr lang="en-US" sz="3600" b="1" dirty="0" smtClean="0"/>
          </a:p>
          <a:p>
            <a:pPr algn="thaiDist">
              <a:buNone/>
            </a:pPr>
            <a:r>
              <a:rPr lang="en-US" sz="3600" dirty="0" smtClean="0"/>
              <a:t>	</a:t>
            </a:r>
            <a:r>
              <a:rPr lang="th-TH" sz="3600" dirty="0" smtClean="0"/>
              <a:t>	</a:t>
            </a:r>
            <a:r>
              <a:rPr lang="th-TH" sz="3600" dirty="0" smtClean="0">
                <a:solidFill>
                  <a:schemeClr val="bg1"/>
                </a:solidFill>
              </a:rPr>
              <a:t>เป็นการสื่อสารระหว่างบุคคลที่สนิทสนมคุ้นเคยกัน  </a:t>
            </a:r>
            <a:r>
              <a:rPr lang="th-TH" sz="3600" b="1" dirty="0" smtClean="0">
                <a:solidFill>
                  <a:srgbClr val="00FFFF"/>
                </a:solidFill>
              </a:rPr>
              <a:t>ส่วนใหญ่มีจุดประสงค์เพื่อเล่าเรื่องราวส่วนตัวหรือสอบถามเรื่องราวไต่ถามสารทุกข์สุกดิบ</a:t>
            </a:r>
            <a:r>
              <a:rPr lang="en-US" sz="3600" b="1" dirty="0" smtClean="0">
                <a:solidFill>
                  <a:srgbClr val="00FFFF"/>
                </a:solidFill>
              </a:rPr>
              <a:t> </a:t>
            </a:r>
            <a:r>
              <a:rPr lang="th-TH" sz="3600" b="1" dirty="0" smtClean="0">
                <a:solidFill>
                  <a:srgbClr val="00FFFF"/>
                </a:solidFill>
              </a:rPr>
              <a:t>และขอความช่วยเหลือ</a:t>
            </a:r>
            <a:endParaRPr lang="en-US" sz="3600" b="1" dirty="0" smtClean="0">
              <a:solidFill>
                <a:srgbClr val="00FFFF"/>
              </a:solidFill>
            </a:endParaRPr>
          </a:p>
          <a:p>
            <a:pPr algn="thaiDist">
              <a:buNone/>
            </a:pPr>
            <a:endParaRPr lang="en-US" sz="3200" dirty="0" smtClean="0"/>
          </a:p>
          <a:p>
            <a:pPr algn="thaiDist">
              <a:buNone/>
            </a:pPr>
            <a:r>
              <a:rPr lang="en-US" sz="3200" dirty="0" smtClean="0"/>
              <a:t>  </a:t>
            </a:r>
            <a:endParaRPr lang="en-US" sz="3200" b="1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6330" y="476672"/>
            <a:ext cx="5181974" cy="5904656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/>
              <a:t>ส่วนตัว</a:t>
            </a:r>
            <a:endParaRPr lang="th-TH" sz="3600" b="1" u="sn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04048" y="4365104"/>
            <a:ext cx="194421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39752" y="4653136"/>
            <a:ext cx="46085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752" y="4869160"/>
            <a:ext cx="136815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578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หลักการเขียนจดหมายทั่วไป</vt:lpstr>
      <vt:lpstr>PowerPoint Presentation</vt:lpstr>
      <vt:lpstr>PowerPoint Presentation</vt:lpstr>
      <vt:lpstr>แบบการใช้คำนำ  คำสรรพนาม  และคำลงท้าย</vt:lpstr>
      <vt:lpstr>PowerPoint Presentation</vt:lpstr>
      <vt:lpstr>จดหมายกิจธุระ</vt:lpstr>
      <vt:lpstr>ประเภทของจดหมายกิจธุระ</vt:lpstr>
      <vt:lpstr>PowerPoint Presentation</vt:lpstr>
      <vt:lpstr>PowerPoint Presentation</vt:lpstr>
      <vt:lpstr>PowerPoint Presentation</vt:lpstr>
      <vt:lpstr>ส่วนต่างๆของจดหมายกิจธุระ</vt:lpstr>
      <vt:lpstr>PowerPoint Presentation</vt:lpstr>
      <vt:lpstr>ตัวอย่างซองจดหมาย</vt:lpstr>
      <vt:lpstr>จดหมายกิจธุระที่ดี</vt:lpstr>
      <vt:lpstr>ประโยชน์ของจดหมายกิจธุระ</vt:lpstr>
      <vt:lpstr>แบบฝึกหัด</vt:lpstr>
      <vt:lpstr>จบ...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63</cp:revision>
  <dcterms:created xsi:type="dcterms:W3CDTF">2014-06-17T13:45:39Z</dcterms:created>
  <dcterms:modified xsi:type="dcterms:W3CDTF">2015-05-07T07:03:15Z</dcterms:modified>
</cp:coreProperties>
</file>