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60" r:id="rId5"/>
    <p:sldId id="261" r:id="rId6"/>
    <p:sldId id="259" r:id="rId7"/>
    <p:sldId id="258" r:id="rId8"/>
    <p:sldId id="263" r:id="rId9"/>
    <p:sldId id="266" r:id="rId10"/>
    <p:sldId id="283" r:id="rId11"/>
    <p:sldId id="265" r:id="rId12"/>
    <p:sldId id="267" r:id="rId13"/>
    <p:sldId id="277" r:id="rId14"/>
    <p:sldId id="280" r:id="rId15"/>
    <p:sldId id="281" r:id="rId16"/>
    <p:sldId id="282" r:id="rId17"/>
    <p:sldId id="269" r:id="rId18"/>
    <p:sldId id="264" r:id="rId19"/>
    <p:sldId id="274" r:id="rId20"/>
    <p:sldId id="278" r:id="rId21"/>
    <p:sldId id="279" r:id="rId22"/>
    <p:sldId id="275" r:id="rId2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996600"/>
    <a:srgbClr val="FFFF00"/>
    <a:srgbClr val="3333FF"/>
    <a:srgbClr val="FF0066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73" autoAdjust="0"/>
    <p:restoredTop sz="94696" autoAdjust="0"/>
  </p:normalViewPr>
  <p:slideViewPr>
    <p:cSldViewPr>
      <p:cViewPr varScale="1">
        <p:scale>
          <a:sx n="70" d="100"/>
          <a:sy n="70" d="100"/>
        </p:scale>
        <p:origin x="-12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9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D00FD2-86AA-4ABF-A353-C4BCE1699615}" type="doc">
      <dgm:prSet loTypeId="urn:microsoft.com/office/officeart/2005/8/layout/radial1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th-TH"/>
        </a:p>
      </dgm:t>
    </dgm:pt>
    <dgm:pt modelId="{A7EED51F-C53B-40D2-8CFE-F7B2CEFEDC4E}">
      <dgm:prSet phldrT="[Text]" custT="1"/>
      <dgm:spPr/>
      <dgm:t>
        <a:bodyPr/>
        <a:lstStyle/>
        <a:p>
          <a:r>
            <a:rPr lang="th-TH" sz="3200" b="1" dirty="0" smtClean="0">
              <a:solidFill>
                <a:srgbClr val="FF0000"/>
              </a:solidFill>
            </a:rPr>
            <a:t>จับประเด็นสำคัญ</a:t>
          </a:r>
          <a:endParaRPr lang="th-TH" sz="3200" b="1" dirty="0">
            <a:solidFill>
              <a:srgbClr val="FF0000"/>
            </a:solidFill>
          </a:endParaRPr>
        </a:p>
      </dgm:t>
    </dgm:pt>
    <dgm:pt modelId="{3919D65F-7F1C-4135-82F6-01D0BAF0A50D}" type="parTrans" cxnId="{4E86CA40-F510-4F7B-BFEF-5EB77FCCFB01}">
      <dgm:prSet/>
      <dgm:spPr/>
      <dgm:t>
        <a:bodyPr/>
        <a:lstStyle/>
        <a:p>
          <a:endParaRPr lang="th-TH"/>
        </a:p>
      </dgm:t>
    </dgm:pt>
    <dgm:pt modelId="{860D02DF-23E6-4890-8EC2-27BD3449BB79}" type="sibTrans" cxnId="{4E86CA40-F510-4F7B-BFEF-5EB77FCCFB01}">
      <dgm:prSet/>
      <dgm:spPr/>
      <dgm:t>
        <a:bodyPr/>
        <a:lstStyle/>
        <a:p>
          <a:endParaRPr lang="th-TH"/>
        </a:p>
      </dgm:t>
    </dgm:pt>
    <dgm:pt modelId="{5B6A8D11-691E-414A-BC71-83F5D300B772}">
      <dgm:prSet phldrT="[Text]"/>
      <dgm:spPr/>
      <dgm:t>
        <a:bodyPr/>
        <a:lstStyle/>
        <a:p>
          <a:r>
            <a:rPr lang="th-TH" dirty="0" smtClean="0"/>
            <a:t>เนื้อหาของเรื่อง</a:t>
          </a:r>
          <a:endParaRPr lang="th-TH" dirty="0"/>
        </a:p>
      </dgm:t>
    </dgm:pt>
    <dgm:pt modelId="{EB35CE5C-28C5-4C18-A224-8564F70AC989}" type="parTrans" cxnId="{E229E25C-5507-4AB6-8114-53FD185F9ACB}">
      <dgm:prSet/>
      <dgm:spPr/>
      <dgm:t>
        <a:bodyPr/>
        <a:lstStyle/>
        <a:p>
          <a:endParaRPr lang="th-TH"/>
        </a:p>
      </dgm:t>
    </dgm:pt>
    <dgm:pt modelId="{656D53B1-BB4D-483B-822D-213AAFECAB5A}" type="sibTrans" cxnId="{E229E25C-5507-4AB6-8114-53FD185F9ACB}">
      <dgm:prSet/>
      <dgm:spPr/>
      <dgm:t>
        <a:bodyPr/>
        <a:lstStyle/>
        <a:p>
          <a:endParaRPr lang="th-TH"/>
        </a:p>
      </dgm:t>
    </dgm:pt>
    <dgm:pt modelId="{4D46F510-9E8A-4F18-B773-0538FE30EBA8}">
      <dgm:prSet phldrT="[Text]"/>
      <dgm:spPr/>
      <dgm:t>
        <a:bodyPr/>
        <a:lstStyle/>
        <a:p>
          <a:r>
            <a:rPr lang="th-TH" dirty="0" smtClean="0"/>
            <a:t>สาระสำคัญหรือประเด็นหลัก</a:t>
          </a:r>
          <a:endParaRPr lang="th-TH" dirty="0"/>
        </a:p>
      </dgm:t>
    </dgm:pt>
    <dgm:pt modelId="{CA3F0B0E-57FD-481B-A261-F1A24A896C54}" type="parTrans" cxnId="{CCDD60D4-06B8-4EF1-8880-328E6E71774A}">
      <dgm:prSet/>
      <dgm:spPr/>
      <dgm:t>
        <a:bodyPr/>
        <a:lstStyle/>
        <a:p>
          <a:endParaRPr lang="th-TH"/>
        </a:p>
      </dgm:t>
    </dgm:pt>
    <dgm:pt modelId="{3FFAA4D7-C599-4656-82A0-28A1A8ECAAFE}" type="sibTrans" cxnId="{CCDD60D4-06B8-4EF1-8880-328E6E71774A}">
      <dgm:prSet/>
      <dgm:spPr/>
      <dgm:t>
        <a:bodyPr/>
        <a:lstStyle/>
        <a:p>
          <a:endParaRPr lang="th-TH"/>
        </a:p>
      </dgm:t>
    </dgm:pt>
    <dgm:pt modelId="{A0B664E0-4C24-4AA4-AF5F-0733F1AEBEE3}">
      <dgm:prSet phldrT="[Text]"/>
      <dgm:spPr/>
      <dgm:t>
        <a:bodyPr/>
        <a:lstStyle/>
        <a:p>
          <a:r>
            <a:rPr lang="th-TH" dirty="0" smtClean="0"/>
            <a:t>ประเด็นรอง</a:t>
          </a:r>
          <a:endParaRPr lang="th-TH" dirty="0"/>
        </a:p>
      </dgm:t>
    </dgm:pt>
    <dgm:pt modelId="{7395D5D1-5E15-4594-B231-C8A452DD84B1}" type="parTrans" cxnId="{ABC04BFE-32C3-4485-A5B7-538808ADDC4A}">
      <dgm:prSet/>
      <dgm:spPr/>
      <dgm:t>
        <a:bodyPr/>
        <a:lstStyle/>
        <a:p>
          <a:endParaRPr lang="th-TH"/>
        </a:p>
      </dgm:t>
    </dgm:pt>
    <dgm:pt modelId="{A69D183A-9592-4C41-A364-E98FC7F3CD25}" type="sibTrans" cxnId="{ABC04BFE-32C3-4485-A5B7-538808ADDC4A}">
      <dgm:prSet/>
      <dgm:spPr/>
      <dgm:t>
        <a:bodyPr/>
        <a:lstStyle/>
        <a:p>
          <a:endParaRPr lang="th-TH"/>
        </a:p>
      </dgm:t>
    </dgm:pt>
    <dgm:pt modelId="{4E0736C3-EA86-4BEF-A1BD-FF3C7A108FE9}">
      <dgm:prSet phldrT="[Text]"/>
      <dgm:spPr/>
      <dgm:t>
        <a:bodyPr/>
        <a:lstStyle/>
        <a:p>
          <a:r>
            <a:rPr lang="th-TH" dirty="0" smtClean="0"/>
            <a:t>ส่วนขยายประเด็นหลัก</a:t>
          </a:r>
          <a:endParaRPr lang="th-TH" dirty="0"/>
        </a:p>
      </dgm:t>
    </dgm:pt>
    <dgm:pt modelId="{3EAE536D-132B-4E5D-B3CB-B51593F666B7}" type="parTrans" cxnId="{84EBCCE2-FE32-41C2-83E2-9C2C9DEE7A70}">
      <dgm:prSet/>
      <dgm:spPr/>
      <dgm:t>
        <a:bodyPr/>
        <a:lstStyle/>
        <a:p>
          <a:endParaRPr lang="th-TH"/>
        </a:p>
      </dgm:t>
    </dgm:pt>
    <dgm:pt modelId="{7C4E2A66-4056-44B6-B009-12108D67AC88}" type="sibTrans" cxnId="{84EBCCE2-FE32-41C2-83E2-9C2C9DEE7A70}">
      <dgm:prSet/>
      <dgm:spPr/>
      <dgm:t>
        <a:bodyPr/>
        <a:lstStyle/>
        <a:p>
          <a:endParaRPr lang="th-TH"/>
        </a:p>
      </dgm:t>
    </dgm:pt>
    <dgm:pt modelId="{7937A116-4367-4DD4-A06E-5AECC3B1F321}" type="pres">
      <dgm:prSet presAssocID="{79D00FD2-86AA-4ABF-A353-C4BCE169961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EBC52862-9797-4A83-B409-53CABD824A09}" type="pres">
      <dgm:prSet presAssocID="{A7EED51F-C53B-40D2-8CFE-F7B2CEFEDC4E}" presName="centerShape" presStyleLbl="node0" presStyleIdx="0" presStyleCnt="1" custScaleX="240237"/>
      <dgm:spPr/>
      <dgm:t>
        <a:bodyPr/>
        <a:lstStyle/>
        <a:p>
          <a:endParaRPr lang="th-TH"/>
        </a:p>
      </dgm:t>
    </dgm:pt>
    <dgm:pt modelId="{399705B4-679F-415C-BE45-18C4BD98027A}" type="pres">
      <dgm:prSet presAssocID="{EB35CE5C-28C5-4C18-A224-8564F70AC989}" presName="Name9" presStyleLbl="parChTrans1D2" presStyleIdx="0" presStyleCnt="4"/>
      <dgm:spPr/>
      <dgm:t>
        <a:bodyPr/>
        <a:lstStyle/>
        <a:p>
          <a:endParaRPr lang="th-TH"/>
        </a:p>
      </dgm:t>
    </dgm:pt>
    <dgm:pt modelId="{AEF24105-139D-43E3-90F5-C439EF8D9AB7}" type="pres">
      <dgm:prSet presAssocID="{EB35CE5C-28C5-4C18-A224-8564F70AC989}" presName="connTx" presStyleLbl="parChTrans1D2" presStyleIdx="0" presStyleCnt="4"/>
      <dgm:spPr/>
      <dgm:t>
        <a:bodyPr/>
        <a:lstStyle/>
        <a:p>
          <a:endParaRPr lang="th-TH"/>
        </a:p>
      </dgm:t>
    </dgm:pt>
    <dgm:pt modelId="{872B934F-F1B3-4485-B645-36F4B2467023}" type="pres">
      <dgm:prSet presAssocID="{5B6A8D11-691E-414A-BC71-83F5D300B772}" presName="node" presStyleLbl="node1" presStyleIdx="0" presStyleCnt="4" custScaleX="16725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E8BA83F-51E3-4415-BDA0-C2FF6A91155C}" type="pres">
      <dgm:prSet presAssocID="{CA3F0B0E-57FD-481B-A261-F1A24A896C54}" presName="Name9" presStyleLbl="parChTrans1D2" presStyleIdx="1" presStyleCnt="4"/>
      <dgm:spPr/>
      <dgm:t>
        <a:bodyPr/>
        <a:lstStyle/>
        <a:p>
          <a:endParaRPr lang="th-TH"/>
        </a:p>
      </dgm:t>
    </dgm:pt>
    <dgm:pt modelId="{0A912D9D-E234-4168-ACA4-CFA1527AC29F}" type="pres">
      <dgm:prSet presAssocID="{CA3F0B0E-57FD-481B-A261-F1A24A896C54}" presName="connTx" presStyleLbl="parChTrans1D2" presStyleIdx="1" presStyleCnt="4"/>
      <dgm:spPr/>
      <dgm:t>
        <a:bodyPr/>
        <a:lstStyle/>
        <a:p>
          <a:endParaRPr lang="th-TH"/>
        </a:p>
      </dgm:t>
    </dgm:pt>
    <dgm:pt modelId="{49E8936E-CFBC-4E84-9B69-8029F9181715}" type="pres">
      <dgm:prSet presAssocID="{4D46F510-9E8A-4F18-B773-0538FE30EBA8}" presName="node" presStyleLbl="node1" presStyleIdx="1" presStyleCnt="4" custScaleX="188758" custRadScaleRad="180039" custRadScaleInc="193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79AAE5D-2DED-4351-A85C-5003959471D0}" type="pres">
      <dgm:prSet presAssocID="{7395D5D1-5E15-4594-B231-C8A452DD84B1}" presName="Name9" presStyleLbl="parChTrans1D2" presStyleIdx="2" presStyleCnt="4"/>
      <dgm:spPr/>
      <dgm:t>
        <a:bodyPr/>
        <a:lstStyle/>
        <a:p>
          <a:endParaRPr lang="th-TH"/>
        </a:p>
      </dgm:t>
    </dgm:pt>
    <dgm:pt modelId="{0E359BB8-6AB5-4FDE-A092-AAED22E673C9}" type="pres">
      <dgm:prSet presAssocID="{7395D5D1-5E15-4594-B231-C8A452DD84B1}" presName="connTx" presStyleLbl="parChTrans1D2" presStyleIdx="2" presStyleCnt="4"/>
      <dgm:spPr/>
      <dgm:t>
        <a:bodyPr/>
        <a:lstStyle/>
        <a:p>
          <a:endParaRPr lang="th-TH"/>
        </a:p>
      </dgm:t>
    </dgm:pt>
    <dgm:pt modelId="{FC6770A8-9B4A-4B2D-B713-CE6D469CBF4B}" type="pres">
      <dgm:prSet presAssocID="{A0B664E0-4C24-4AA4-AF5F-0733F1AEBEE3}" presName="node" presStyleLbl="node1" presStyleIdx="2" presStyleCnt="4" custScaleX="14666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E2B4740-1662-41FB-8C78-D3E0EE1169EE}" type="pres">
      <dgm:prSet presAssocID="{3EAE536D-132B-4E5D-B3CB-B51593F666B7}" presName="Name9" presStyleLbl="parChTrans1D2" presStyleIdx="3" presStyleCnt="4"/>
      <dgm:spPr/>
      <dgm:t>
        <a:bodyPr/>
        <a:lstStyle/>
        <a:p>
          <a:endParaRPr lang="th-TH"/>
        </a:p>
      </dgm:t>
    </dgm:pt>
    <dgm:pt modelId="{14498142-B01C-4287-801D-79B7677C07A0}" type="pres">
      <dgm:prSet presAssocID="{3EAE536D-132B-4E5D-B3CB-B51593F666B7}" presName="connTx" presStyleLbl="parChTrans1D2" presStyleIdx="3" presStyleCnt="4"/>
      <dgm:spPr/>
      <dgm:t>
        <a:bodyPr/>
        <a:lstStyle/>
        <a:p>
          <a:endParaRPr lang="th-TH"/>
        </a:p>
      </dgm:t>
    </dgm:pt>
    <dgm:pt modelId="{655118E2-AA24-41FF-AAAA-052FF5908815}" type="pres">
      <dgm:prSet presAssocID="{4E0736C3-EA86-4BEF-A1BD-FF3C7A108FE9}" presName="node" presStyleLbl="node1" presStyleIdx="3" presStyleCnt="4" custScaleX="184915" custRadScaleRad="198813" custRadScaleInc="-175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4E86CA40-F510-4F7B-BFEF-5EB77FCCFB01}" srcId="{79D00FD2-86AA-4ABF-A353-C4BCE1699615}" destId="{A7EED51F-C53B-40D2-8CFE-F7B2CEFEDC4E}" srcOrd="0" destOrd="0" parTransId="{3919D65F-7F1C-4135-82F6-01D0BAF0A50D}" sibTransId="{860D02DF-23E6-4890-8EC2-27BD3449BB79}"/>
    <dgm:cxn modelId="{84EBCCE2-FE32-41C2-83E2-9C2C9DEE7A70}" srcId="{A7EED51F-C53B-40D2-8CFE-F7B2CEFEDC4E}" destId="{4E0736C3-EA86-4BEF-A1BD-FF3C7A108FE9}" srcOrd="3" destOrd="0" parTransId="{3EAE536D-132B-4E5D-B3CB-B51593F666B7}" sibTransId="{7C4E2A66-4056-44B6-B009-12108D67AC88}"/>
    <dgm:cxn modelId="{CCDD60D4-06B8-4EF1-8880-328E6E71774A}" srcId="{A7EED51F-C53B-40D2-8CFE-F7B2CEFEDC4E}" destId="{4D46F510-9E8A-4F18-B773-0538FE30EBA8}" srcOrd="1" destOrd="0" parTransId="{CA3F0B0E-57FD-481B-A261-F1A24A896C54}" sibTransId="{3FFAA4D7-C599-4656-82A0-28A1A8ECAAFE}"/>
    <dgm:cxn modelId="{1DCBC348-E3A7-482A-95F5-F53F5D847314}" type="presOf" srcId="{7395D5D1-5E15-4594-B231-C8A452DD84B1}" destId="{0E359BB8-6AB5-4FDE-A092-AAED22E673C9}" srcOrd="1" destOrd="0" presId="urn:microsoft.com/office/officeart/2005/8/layout/radial1"/>
    <dgm:cxn modelId="{54D6977F-F44B-401C-902B-6148EC835362}" type="presOf" srcId="{3EAE536D-132B-4E5D-B3CB-B51593F666B7}" destId="{2E2B4740-1662-41FB-8C78-D3E0EE1169EE}" srcOrd="0" destOrd="0" presId="urn:microsoft.com/office/officeart/2005/8/layout/radial1"/>
    <dgm:cxn modelId="{D8020265-FF2D-4B4D-83D1-63D07538C669}" type="presOf" srcId="{EB35CE5C-28C5-4C18-A224-8564F70AC989}" destId="{399705B4-679F-415C-BE45-18C4BD98027A}" srcOrd="0" destOrd="0" presId="urn:microsoft.com/office/officeart/2005/8/layout/radial1"/>
    <dgm:cxn modelId="{251653D6-F41D-40E6-9302-8C2768617496}" type="presOf" srcId="{EB35CE5C-28C5-4C18-A224-8564F70AC989}" destId="{AEF24105-139D-43E3-90F5-C439EF8D9AB7}" srcOrd="1" destOrd="0" presId="urn:microsoft.com/office/officeart/2005/8/layout/radial1"/>
    <dgm:cxn modelId="{BB693DB3-6C52-4C78-80AD-AB87DB87813D}" type="presOf" srcId="{A7EED51F-C53B-40D2-8CFE-F7B2CEFEDC4E}" destId="{EBC52862-9797-4A83-B409-53CABD824A09}" srcOrd="0" destOrd="0" presId="urn:microsoft.com/office/officeart/2005/8/layout/radial1"/>
    <dgm:cxn modelId="{FF5B0AA1-484F-412F-97A1-2435DA5469A5}" type="presOf" srcId="{4D46F510-9E8A-4F18-B773-0538FE30EBA8}" destId="{49E8936E-CFBC-4E84-9B69-8029F9181715}" srcOrd="0" destOrd="0" presId="urn:microsoft.com/office/officeart/2005/8/layout/radial1"/>
    <dgm:cxn modelId="{E229E25C-5507-4AB6-8114-53FD185F9ACB}" srcId="{A7EED51F-C53B-40D2-8CFE-F7B2CEFEDC4E}" destId="{5B6A8D11-691E-414A-BC71-83F5D300B772}" srcOrd="0" destOrd="0" parTransId="{EB35CE5C-28C5-4C18-A224-8564F70AC989}" sibTransId="{656D53B1-BB4D-483B-822D-213AAFECAB5A}"/>
    <dgm:cxn modelId="{62A458C1-A8B4-4EDC-AD89-CFA79ABA897E}" type="presOf" srcId="{CA3F0B0E-57FD-481B-A261-F1A24A896C54}" destId="{0A912D9D-E234-4168-ACA4-CFA1527AC29F}" srcOrd="1" destOrd="0" presId="urn:microsoft.com/office/officeart/2005/8/layout/radial1"/>
    <dgm:cxn modelId="{90AFA6C9-D20F-469A-BD3A-A23C4FD2FB40}" type="presOf" srcId="{4E0736C3-EA86-4BEF-A1BD-FF3C7A108FE9}" destId="{655118E2-AA24-41FF-AAAA-052FF5908815}" srcOrd="0" destOrd="0" presId="urn:microsoft.com/office/officeart/2005/8/layout/radial1"/>
    <dgm:cxn modelId="{ABC04BFE-32C3-4485-A5B7-538808ADDC4A}" srcId="{A7EED51F-C53B-40D2-8CFE-F7B2CEFEDC4E}" destId="{A0B664E0-4C24-4AA4-AF5F-0733F1AEBEE3}" srcOrd="2" destOrd="0" parTransId="{7395D5D1-5E15-4594-B231-C8A452DD84B1}" sibTransId="{A69D183A-9592-4C41-A364-E98FC7F3CD25}"/>
    <dgm:cxn modelId="{A51CDCA7-7D00-430D-95EE-6FE4A2BFE513}" type="presOf" srcId="{5B6A8D11-691E-414A-BC71-83F5D300B772}" destId="{872B934F-F1B3-4485-B645-36F4B2467023}" srcOrd="0" destOrd="0" presId="urn:microsoft.com/office/officeart/2005/8/layout/radial1"/>
    <dgm:cxn modelId="{10A45793-3943-48A9-AB64-CE38910469CB}" type="presOf" srcId="{CA3F0B0E-57FD-481B-A261-F1A24A896C54}" destId="{CE8BA83F-51E3-4415-BDA0-C2FF6A91155C}" srcOrd="0" destOrd="0" presId="urn:microsoft.com/office/officeart/2005/8/layout/radial1"/>
    <dgm:cxn modelId="{EFF5D2B2-C8EA-41BB-99CB-4FC9F521F03F}" type="presOf" srcId="{3EAE536D-132B-4E5D-B3CB-B51593F666B7}" destId="{14498142-B01C-4287-801D-79B7677C07A0}" srcOrd="1" destOrd="0" presId="urn:microsoft.com/office/officeart/2005/8/layout/radial1"/>
    <dgm:cxn modelId="{75B864AD-DBEC-479B-91FE-78C6D462B45E}" type="presOf" srcId="{79D00FD2-86AA-4ABF-A353-C4BCE1699615}" destId="{7937A116-4367-4DD4-A06E-5AECC3B1F321}" srcOrd="0" destOrd="0" presId="urn:microsoft.com/office/officeart/2005/8/layout/radial1"/>
    <dgm:cxn modelId="{DA38491B-4B83-48EA-9C48-84359E18DFF6}" type="presOf" srcId="{7395D5D1-5E15-4594-B231-C8A452DD84B1}" destId="{779AAE5D-2DED-4351-A85C-5003959471D0}" srcOrd="0" destOrd="0" presId="urn:microsoft.com/office/officeart/2005/8/layout/radial1"/>
    <dgm:cxn modelId="{66C54D89-2875-4FD0-AF9E-9F5082A71412}" type="presOf" srcId="{A0B664E0-4C24-4AA4-AF5F-0733F1AEBEE3}" destId="{FC6770A8-9B4A-4B2D-B713-CE6D469CBF4B}" srcOrd="0" destOrd="0" presId="urn:microsoft.com/office/officeart/2005/8/layout/radial1"/>
    <dgm:cxn modelId="{8D7D066D-26B7-4E27-9521-D77EF54EF699}" type="presParOf" srcId="{7937A116-4367-4DD4-A06E-5AECC3B1F321}" destId="{EBC52862-9797-4A83-B409-53CABD824A09}" srcOrd="0" destOrd="0" presId="urn:microsoft.com/office/officeart/2005/8/layout/radial1"/>
    <dgm:cxn modelId="{162228B8-96E2-43CA-BF6C-04F218303065}" type="presParOf" srcId="{7937A116-4367-4DD4-A06E-5AECC3B1F321}" destId="{399705B4-679F-415C-BE45-18C4BD98027A}" srcOrd="1" destOrd="0" presId="urn:microsoft.com/office/officeart/2005/8/layout/radial1"/>
    <dgm:cxn modelId="{007E0E62-278E-47C9-9780-E6D4D65163AF}" type="presParOf" srcId="{399705B4-679F-415C-BE45-18C4BD98027A}" destId="{AEF24105-139D-43E3-90F5-C439EF8D9AB7}" srcOrd="0" destOrd="0" presId="urn:microsoft.com/office/officeart/2005/8/layout/radial1"/>
    <dgm:cxn modelId="{8AB5F4A7-3F25-4D5F-AFE2-8A2F14416070}" type="presParOf" srcId="{7937A116-4367-4DD4-A06E-5AECC3B1F321}" destId="{872B934F-F1B3-4485-B645-36F4B2467023}" srcOrd="2" destOrd="0" presId="urn:microsoft.com/office/officeart/2005/8/layout/radial1"/>
    <dgm:cxn modelId="{15B5CEE6-022A-4545-A150-E74407A610FB}" type="presParOf" srcId="{7937A116-4367-4DD4-A06E-5AECC3B1F321}" destId="{CE8BA83F-51E3-4415-BDA0-C2FF6A91155C}" srcOrd="3" destOrd="0" presId="urn:microsoft.com/office/officeart/2005/8/layout/radial1"/>
    <dgm:cxn modelId="{EECB7A29-1E00-47D5-B7DA-57B2675D6913}" type="presParOf" srcId="{CE8BA83F-51E3-4415-BDA0-C2FF6A91155C}" destId="{0A912D9D-E234-4168-ACA4-CFA1527AC29F}" srcOrd="0" destOrd="0" presId="urn:microsoft.com/office/officeart/2005/8/layout/radial1"/>
    <dgm:cxn modelId="{84D718D4-D719-498D-8C3B-BCCF1E153AD0}" type="presParOf" srcId="{7937A116-4367-4DD4-A06E-5AECC3B1F321}" destId="{49E8936E-CFBC-4E84-9B69-8029F9181715}" srcOrd="4" destOrd="0" presId="urn:microsoft.com/office/officeart/2005/8/layout/radial1"/>
    <dgm:cxn modelId="{36F053DB-5043-497C-9F47-3D8D7A6AC201}" type="presParOf" srcId="{7937A116-4367-4DD4-A06E-5AECC3B1F321}" destId="{779AAE5D-2DED-4351-A85C-5003959471D0}" srcOrd="5" destOrd="0" presId="urn:microsoft.com/office/officeart/2005/8/layout/radial1"/>
    <dgm:cxn modelId="{788C0616-DBFE-437A-9198-3988D5B64A34}" type="presParOf" srcId="{779AAE5D-2DED-4351-A85C-5003959471D0}" destId="{0E359BB8-6AB5-4FDE-A092-AAED22E673C9}" srcOrd="0" destOrd="0" presId="urn:microsoft.com/office/officeart/2005/8/layout/radial1"/>
    <dgm:cxn modelId="{58BEC9F7-2685-4CDB-B144-C836DC95180D}" type="presParOf" srcId="{7937A116-4367-4DD4-A06E-5AECC3B1F321}" destId="{FC6770A8-9B4A-4B2D-B713-CE6D469CBF4B}" srcOrd="6" destOrd="0" presId="urn:microsoft.com/office/officeart/2005/8/layout/radial1"/>
    <dgm:cxn modelId="{F6DA9166-AE77-41FE-8CED-01AC1694089C}" type="presParOf" srcId="{7937A116-4367-4DD4-A06E-5AECC3B1F321}" destId="{2E2B4740-1662-41FB-8C78-D3E0EE1169EE}" srcOrd="7" destOrd="0" presId="urn:microsoft.com/office/officeart/2005/8/layout/radial1"/>
    <dgm:cxn modelId="{674016B3-D99F-477A-9125-5EE5E78BE68A}" type="presParOf" srcId="{2E2B4740-1662-41FB-8C78-D3E0EE1169EE}" destId="{14498142-B01C-4287-801D-79B7677C07A0}" srcOrd="0" destOrd="0" presId="urn:microsoft.com/office/officeart/2005/8/layout/radial1"/>
    <dgm:cxn modelId="{D523E39D-3CF5-444F-B57E-ACFE46F079EB}" type="presParOf" srcId="{7937A116-4367-4DD4-A06E-5AECC3B1F321}" destId="{655118E2-AA24-41FF-AAAA-052FF5908815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887B52-45EA-4E83-8E85-86BA0A1660E3}" type="doc">
      <dgm:prSet loTypeId="urn:microsoft.com/office/officeart/2005/8/layout/radial5" loCatId="cycle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th-TH"/>
        </a:p>
      </dgm:t>
    </dgm:pt>
    <dgm:pt modelId="{CBB47A74-08F4-4BEB-9C43-41DE03F9DBA5}">
      <dgm:prSet phldrT="[Text]"/>
      <dgm:spPr/>
      <dgm:t>
        <a:bodyPr/>
        <a:lstStyle/>
        <a:p>
          <a:r>
            <a:rPr lang="th-TH" b="1" smtClean="0"/>
            <a:t>ภาษาปาก</a:t>
          </a:r>
          <a:endParaRPr lang="th-TH" b="1" dirty="0"/>
        </a:p>
      </dgm:t>
    </dgm:pt>
    <dgm:pt modelId="{F74ACA6B-EA6C-4F91-A48E-3F28450ACC9B}" type="parTrans" cxnId="{04591FB4-552B-44EA-8B32-232C7B64FC38}">
      <dgm:prSet/>
      <dgm:spPr/>
      <dgm:t>
        <a:bodyPr/>
        <a:lstStyle/>
        <a:p>
          <a:endParaRPr lang="th-TH"/>
        </a:p>
      </dgm:t>
    </dgm:pt>
    <dgm:pt modelId="{5B7FD7CE-BD42-4BD2-A558-AAE189AE57BF}" type="sibTrans" cxnId="{04591FB4-552B-44EA-8B32-232C7B64FC38}">
      <dgm:prSet/>
      <dgm:spPr/>
      <dgm:t>
        <a:bodyPr/>
        <a:lstStyle/>
        <a:p>
          <a:endParaRPr lang="th-TH"/>
        </a:p>
      </dgm:t>
    </dgm:pt>
    <dgm:pt modelId="{C6C4D9A5-82B4-49EC-8D17-BBA1617CF1E9}">
      <dgm:prSet phldrT="[Text]" custT="1"/>
      <dgm:spPr/>
      <dgm:t>
        <a:bodyPr/>
        <a:lstStyle/>
        <a:p>
          <a:r>
            <a:rPr lang="th-TH" sz="2800" b="1" smtClean="0"/>
            <a:t>เป็นคำที่ตัดย่อมาจากคำเต็ม</a:t>
          </a:r>
          <a:endParaRPr lang="th-TH" sz="2800" b="1" dirty="0" smtClean="0"/>
        </a:p>
      </dgm:t>
    </dgm:pt>
    <dgm:pt modelId="{455FD2A1-D5F7-41F2-A148-571E0E14C3D1}" type="parTrans" cxnId="{A45A4E81-B553-4A87-A542-A6D7D593CE54}">
      <dgm:prSet/>
      <dgm:spPr/>
      <dgm:t>
        <a:bodyPr/>
        <a:lstStyle/>
        <a:p>
          <a:endParaRPr lang="th-TH"/>
        </a:p>
      </dgm:t>
    </dgm:pt>
    <dgm:pt modelId="{CA606C13-77A9-4139-A7EE-8BA03B3986A2}" type="sibTrans" cxnId="{A45A4E81-B553-4A87-A542-A6D7D593CE54}">
      <dgm:prSet/>
      <dgm:spPr/>
      <dgm:t>
        <a:bodyPr/>
        <a:lstStyle/>
        <a:p>
          <a:endParaRPr lang="th-TH"/>
        </a:p>
      </dgm:t>
    </dgm:pt>
    <dgm:pt modelId="{A71F8D63-F7DB-4BC1-BC8D-161B04758520}">
      <dgm:prSet phldrT="[Text]" custT="1"/>
      <dgm:spPr/>
      <dgm:t>
        <a:bodyPr/>
        <a:lstStyle/>
        <a:p>
          <a:r>
            <a:rPr lang="th-TH" sz="2800" b="1" smtClean="0"/>
            <a:t>เป็นคำแสลง</a:t>
          </a:r>
          <a:endParaRPr lang="th-TH" sz="2800" b="1" dirty="0"/>
        </a:p>
      </dgm:t>
    </dgm:pt>
    <dgm:pt modelId="{AB8DF5D6-99BB-460A-B941-FF77520BBFFC}" type="parTrans" cxnId="{0159F357-80C8-44CE-8DEB-040BBE7DC4CC}">
      <dgm:prSet/>
      <dgm:spPr/>
      <dgm:t>
        <a:bodyPr/>
        <a:lstStyle/>
        <a:p>
          <a:endParaRPr lang="th-TH"/>
        </a:p>
      </dgm:t>
    </dgm:pt>
    <dgm:pt modelId="{A536DDB9-4B09-4836-A8B9-4D7264119647}" type="sibTrans" cxnId="{0159F357-80C8-44CE-8DEB-040BBE7DC4CC}">
      <dgm:prSet/>
      <dgm:spPr/>
      <dgm:t>
        <a:bodyPr/>
        <a:lstStyle/>
        <a:p>
          <a:endParaRPr lang="th-TH"/>
        </a:p>
      </dgm:t>
    </dgm:pt>
    <dgm:pt modelId="{2D7B387D-3023-493B-A245-23F43559AAF1}">
      <dgm:prSet phldrT="[Text]" custT="1"/>
      <dgm:spPr/>
      <dgm:t>
        <a:bodyPr/>
        <a:lstStyle/>
        <a:p>
          <a:r>
            <a:rPr lang="th-TH" sz="2800" b="1" smtClean="0"/>
            <a:t>เป็นคำที่         ไม่สุภาพ</a:t>
          </a:r>
          <a:endParaRPr lang="th-TH" sz="2800" b="1" dirty="0"/>
        </a:p>
      </dgm:t>
    </dgm:pt>
    <dgm:pt modelId="{D83B6DBC-978D-4BFE-ADA0-D0E71A1ADECE}" type="parTrans" cxnId="{1CB6D7C7-EA4F-4B68-A54C-C81CFC03F979}">
      <dgm:prSet/>
      <dgm:spPr/>
      <dgm:t>
        <a:bodyPr/>
        <a:lstStyle/>
        <a:p>
          <a:endParaRPr lang="th-TH"/>
        </a:p>
      </dgm:t>
    </dgm:pt>
    <dgm:pt modelId="{71F6CDE4-BDCC-4DE5-B54B-7EE17679B94D}" type="sibTrans" cxnId="{1CB6D7C7-EA4F-4B68-A54C-C81CFC03F979}">
      <dgm:prSet/>
      <dgm:spPr/>
      <dgm:t>
        <a:bodyPr/>
        <a:lstStyle/>
        <a:p>
          <a:endParaRPr lang="th-TH"/>
        </a:p>
      </dgm:t>
    </dgm:pt>
    <dgm:pt modelId="{F273891B-C293-4606-9893-29008B02E168}">
      <dgm:prSet phldrT="[Text]" custT="1"/>
      <dgm:spPr/>
      <dgm:t>
        <a:bodyPr/>
        <a:lstStyle/>
        <a:p>
          <a:r>
            <a:rPr lang="th-TH" sz="2400" b="1" smtClean="0"/>
            <a:t>เป็นคำภาษาต่างประเทศที่นิยมใช้จน        ติดปาก</a:t>
          </a:r>
          <a:endParaRPr lang="th-TH" sz="2400" b="1" dirty="0"/>
        </a:p>
      </dgm:t>
    </dgm:pt>
    <dgm:pt modelId="{93C54CBD-603A-4CCE-9904-D577FA511F6D}" type="parTrans" cxnId="{6479A77C-F90C-49FE-A83C-E438E8366C8E}">
      <dgm:prSet/>
      <dgm:spPr/>
      <dgm:t>
        <a:bodyPr/>
        <a:lstStyle/>
        <a:p>
          <a:endParaRPr lang="th-TH"/>
        </a:p>
      </dgm:t>
    </dgm:pt>
    <dgm:pt modelId="{AA60E5E1-0D23-4AA0-8923-075F8A9FF72A}" type="sibTrans" cxnId="{6479A77C-F90C-49FE-A83C-E438E8366C8E}">
      <dgm:prSet/>
      <dgm:spPr/>
      <dgm:t>
        <a:bodyPr/>
        <a:lstStyle/>
        <a:p>
          <a:endParaRPr lang="th-TH"/>
        </a:p>
      </dgm:t>
    </dgm:pt>
    <dgm:pt modelId="{59C5ADA3-5803-4083-B5CE-1A0EBF57080C}" type="pres">
      <dgm:prSet presAssocID="{CD887B52-45EA-4E83-8E85-86BA0A1660E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52AA8143-4536-42B1-8C29-8C4677F63334}" type="pres">
      <dgm:prSet presAssocID="{CBB47A74-08F4-4BEB-9C43-41DE03F9DBA5}" presName="centerShape" presStyleLbl="node0" presStyleIdx="0" presStyleCnt="1" custScaleX="151702"/>
      <dgm:spPr/>
      <dgm:t>
        <a:bodyPr/>
        <a:lstStyle/>
        <a:p>
          <a:endParaRPr lang="th-TH"/>
        </a:p>
      </dgm:t>
    </dgm:pt>
    <dgm:pt modelId="{68FE3FB2-2081-4B16-B23F-3621FFE7A399}" type="pres">
      <dgm:prSet presAssocID="{455FD2A1-D5F7-41F2-A148-571E0E14C3D1}" presName="parTrans" presStyleLbl="sibTrans2D1" presStyleIdx="0" presStyleCnt="4"/>
      <dgm:spPr/>
      <dgm:t>
        <a:bodyPr/>
        <a:lstStyle/>
        <a:p>
          <a:endParaRPr lang="th-TH"/>
        </a:p>
      </dgm:t>
    </dgm:pt>
    <dgm:pt modelId="{A960B236-8BCB-4FEE-9006-A074E321C9DB}" type="pres">
      <dgm:prSet presAssocID="{455FD2A1-D5F7-41F2-A148-571E0E14C3D1}" presName="connectorText" presStyleLbl="sibTrans2D1" presStyleIdx="0" presStyleCnt="4"/>
      <dgm:spPr/>
      <dgm:t>
        <a:bodyPr/>
        <a:lstStyle/>
        <a:p>
          <a:endParaRPr lang="th-TH"/>
        </a:p>
      </dgm:t>
    </dgm:pt>
    <dgm:pt modelId="{9A780420-898E-4174-8AE0-D365F497001C}" type="pres">
      <dgm:prSet presAssocID="{C6C4D9A5-82B4-49EC-8D17-BBA1617CF1E9}" presName="node" presStyleLbl="node1" presStyleIdx="0" presStyleCnt="4" custScaleX="18014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D587923-6270-4390-9CD8-F909F1D48F93}" type="pres">
      <dgm:prSet presAssocID="{AB8DF5D6-99BB-460A-B941-FF77520BBFFC}" presName="parTrans" presStyleLbl="sibTrans2D1" presStyleIdx="1" presStyleCnt="4"/>
      <dgm:spPr/>
      <dgm:t>
        <a:bodyPr/>
        <a:lstStyle/>
        <a:p>
          <a:endParaRPr lang="th-TH"/>
        </a:p>
      </dgm:t>
    </dgm:pt>
    <dgm:pt modelId="{12903A7D-1176-4A80-90A6-52B66E85C9B1}" type="pres">
      <dgm:prSet presAssocID="{AB8DF5D6-99BB-460A-B941-FF77520BBFFC}" presName="connectorText" presStyleLbl="sibTrans2D1" presStyleIdx="1" presStyleCnt="4"/>
      <dgm:spPr/>
      <dgm:t>
        <a:bodyPr/>
        <a:lstStyle/>
        <a:p>
          <a:endParaRPr lang="th-TH"/>
        </a:p>
      </dgm:t>
    </dgm:pt>
    <dgm:pt modelId="{9095D5CB-E9C8-4796-B91A-9C1AC594FA74}" type="pres">
      <dgm:prSet presAssocID="{A71F8D63-F7DB-4BC1-BC8D-161B04758520}" presName="node" presStyleLbl="node1" presStyleIdx="1" presStyleCnt="4" custScaleX="165709" custRadScaleRad="139600" custRadScaleInc="-172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D027A55-8D90-4D66-91BE-AF91B5328CC3}" type="pres">
      <dgm:prSet presAssocID="{D83B6DBC-978D-4BFE-ADA0-D0E71A1ADECE}" presName="parTrans" presStyleLbl="sibTrans2D1" presStyleIdx="2" presStyleCnt="4"/>
      <dgm:spPr/>
      <dgm:t>
        <a:bodyPr/>
        <a:lstStyle/>
        <a:p>
          <a:endParaRPr lang="th-TH"/>
        </a:p>
      </dgm:t>
    </dgm:pt>
    <dgm:pt modelId="{3988BAE6-75CD-467B-BFD1-80B4413F1C1E}" type="pres">
      <dgm:prSet presAssocID="{D83B6DBC-978D-4BFE-ADA0-D0E71A1ADECE}" presName="connectorText" presStyleLbl="sibTrans2D1" presStyleIdx="2" presStyleCnt="4"/>
      <dgm:spPr/>
      <dgm:t>
        <a:bodyPr/>
        <a:lstStyle/>
        <a:p>
          <a:endParaRPr lang="th-TH"/>
        </a:p>
      </dgm:t>
    </dgm:pt>
    <dgm:pt modelId="{C1EB76C2-4DA8-491A-9C08-D8455D772B82}" type="pres">
      <dgm:prSet presAssocID="{2D7B387D-3023-493B-A245-23F43559AAF1}" presName="node" presStyleLbl="node1" presStyleIdx="2" presStyleCnt="4" custScaleX="165372" custRadScaleRad="99804" custRadScaleInc="432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F4EAFFA-3802-4651-81F2-EB45321B7E61}" type="pres">
      <dgm:prSet presAssocID="{93C54CBD-603A-4CCE-9904-D577FA511F6D}" presName="parTrans" presStyleLbl="sibTrans2D1" presStyleIdx="3" presStyleCnt="4"/>
      <dgm:spPr/>
      <dgm:t>
        <a:bodyPr/>
        <a:lstStyle/>
        <a:p>
          <a:endParaRPr lang="th-TH"/>
        </a:p>
      </dgm:t>
    </dgm:pt>
    <dgm:pt modelId="{3795E69A-1099-47ED-A7DF-4661C5975E04}" type="pres">
      <dgm:prSet presAssocID="{93C54CBD-603A-4CCE-9904-D577FA511F6D}" presName="connectorText" presStyleLbl="sibTrans2D1" presStyleIdx="3" presStyleCnt="4"/>
      <dgm:spPr/>
      <dgm:t>
        <a:bodyPr/>
        <a:lstStyle/>
        <a:p>
          <a:endParaRPr lang="th-TH"/>
        </a:p>
      </dgm:t>
    </dgm:pt>
    <dgm:pt modelId="{BBE7F8B6-83AB-4748-9D6D-00E1F3D7C9FB}" type="pres">
      <dgm:prSet presAssocID="{F273891B-C293-4606-9893-29008B02E168}" presName="node" presStyleLbl="node1" presStyleIdx="3" presStyleCnt="4" custScaleX="165691" custRadScaleRad="138850" custRadScaleInc="176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7AF6B891-F529-47CF-95F1-FC61449646E0}" type="presOf" srcId="{93C54CBD-603A-4CCE-9904-D577FA511F6D}" destId="{6F4EAFFA-3802-4651-81F2-EB45321B7E61}" srcOrd="0" destOrd="0" presId="urn:microsoft.com/office/officeart/2005/8/layout/radial5"/>
    <dgm:cxn modelId="{164A8FD2-4BD0-4ACF-9924-1130778D80C1}" type="presOf" srcId="{F273891B-C293-4606-9893-29008B02E168}" destId="{BBE7F8B6-83AB-4748-9D6D-00E1F3D7C9FB}" srcOrd="0" destOrd="0" presId="urn:microsoft.com/office/officeart/2005/8/layout/radial5"/>
    <dgm:cxn modelId="{F3F8609D-119B-4FBD-8970-F0D77B6EBD2C}" type="presOf" srcId="{D83B6DBC-978D-4BFE-ADA0-D0E71A1ADECE}" destId="{ED027A55-8D90-4D66-91BE-AF91B5328CC3}" srcOrd="0" destOrd="0" presId="urn:microsoft.com/office/officeart/2005/8/layout/radial5"/>
    <dgm:cxn modelId="{92E709DE-D3C5-436F-96C8-0A66D7B15DC8}" type="presOf" srcId="{D83B6DBC-978D-4BFE-ADA0-D0E71A1ADECE}" destId="{3988BAE6-75CD-467B-BFD1-80B4413F1C1E}" srcOrd="1" destOrd="0" presId="urn:microsoft.com/office/officeart/2005/8/layout/radial5"/>
    <dgm:cxn modelId="{2AD956CB-95A4-4A8A-ABDA-FFC8CC5FFC17}" type="presOf" srcId="{A71F8D63-F7DB-4BC1-BC8D-161B04758520}" destId="{9095D5CB-E9C8-4796-B91A-9C1AC594FA74}" srcOrd="0" destOrd="0" presId="urn:microsoft.com/office/officeart/2005/8/layout/radial5"/>
    <dgm:cxn modelId="{6175AB09-4513-4F16-9C45-49EEDD34ECD4}" type="presOf" srcId="{CBB47A74-08F4-4BEB-9C43-41DE03F9DBA5}" destId="{52AA8143-4536-42B1-8C29-8C4677F63334}" srcOrd="0" destOrd="0" presId="urn:microsoft.com/office/officeart/2005/8/layout/radial5"/>
    <dgm:cxn modelId="{44417587-3B83-42F7-9012-117A03395A72}" type="presOf" srcId="{455FD2A1-D5F7-41F2-A148-571E0E14C3D1}" destId="{A960B236-8BCB-4FEE-9006-A074E321C9DB}" srcOrd="1" destOrd="0" presId="urn:microsoft.com/office/officeart/2005/8/layout/radial5"/>
    <dgm:cxn modelId="{A38FB89F-FE0F-4D46-83E3-0C240ACC5A71}" type="presOf" srcId="{C6C4D9A5-82B4-49EC-8D17-BBA1617CF1E9}" destId="{9A780420-898E-4174-8AE0-D365F497001C}" srcOrd="0" destOrd="0" presId="urn:microsoft.com/office/officeart/2005/8/layout/radial5"/>
    <dgm:cxn modelId="{A45A4E81-B553-4A87-A542-A6D7D593CE54}" srcId="{CBB47A74-08F4-4BEB-9C43-41DE03F9DBA5}" destId="{C6C4D9A5-82B4-49EC-8D17-BBA1617CF1E9}" srcOrd="0" destOrd="0" parTransId="{455FD2A1-D5F7-41F2-A148-571E0E14C3D1}" sibTransId="{CA606C13-77A9-4139-A7EE-8BA03B3986A2}"/>
    <dgm:cxn modelId="{04591FB4-552B-44EA-8B32-232C7B64FC38}" srcId="{CD887B52-45EA-4E83-8E85-86BA0A1660E3}" destId="{CBB47A74-08F4-4BEB-9C43-41DE03F9DBA5}" srcOrd="0" destOrd="0" parTransId="{F74ACA6B-EA6C-4F91-A48E-3F28450ACC9B}" sibTransId="{5B7FD7CE-BD42-4BD2-A558-AAE189AE57BF}"/>
    <dgm:cxn modelId="{1CB6D7C7-EA4F-4B68-A54C-C81CFC03F979}" srcId="{CBB47A74-08F4-4BEB-9C43-41DE03F9DBA5}" destId="{2D7B387D-3023-493B-A245-23F43559AAF1}" srcOrd="2" destOrd="0" parTransId="{D83B6DBC-978D-4BFE-ADA0-D0E71A1ADECE}" sibTransId="{71F6CDE4-BDCC-4DE5-B54B-7EE17679B94D}"/>
    <dgm:cxn modelId="{5AB81830-7778-4EC4-8F42-EE9E1498A015}" type="presOf" srcId="{AB8DF5D6-99BB-460A-B941-FF77520BBFFC}" destId="{2D587923-6270-4390-9CD8-F909F1D48F93}" srcOrd="0" destOrd="0" presId="urn:microsoft.com/office/officeart/2005/8/layout/radial5"/>
    <dgm:cxn modelId="{A5D7292F-D33E-4DD5-A008-D65E780F5050}" type="presOf" srcId="{AB8DF5D6-99BB-460A-B941-FF77520BBFFC}" destId="{12903A7D-1176-4A80-90A6-52B66E85C9B1}" srcOrd="1" destOrd="0" presId="urn:microsoft.com/office/officeart/2005/8/layout/radial5"/>
    <dgm:cxn modelId="{E0155286-6024-4049-96C9-225D97234A3B}" type="presOf" srcId="{455FD2A1-D5F7-41F2-A148-571E0E14C3D1}" destId="{68FE3FB2-2081-4B16-B23F-3621FFE7A399}" srcOrd="0" destOrd="0" presId="urn:microsoft.com/office/officeart/2005/8/layout/radial5"/>
    <dgm:cxn modelId="{929F7946-D57E-4ECB-8A0A-B2367D7FB7D6}" type="presOf" srcId="{2D7B387D-3023-493B-A245-23F43559AAF1}" destId="{C1EB76C2-4DA8-491A-9C08-D8455D772B82}" srcOrd="0" destOrd="0" presId="urn:microsoft.com/office/officeart/2005/8/layout/radial5"/>
    <dgm:cxn modelId="{07EE6F2D-8777-4507-AC4C-53C87524193E}" type="presOf" srcId="{CD887B52-45EA-4E83-8E85-86BA0A1660E3}" destId="{59C5ADA3-5803-4083-B5CE-1A0EBF57080C}" srcOrd="0" destOrd="0" presId="urn:microsoft.com/office/officeart/2005/8/layout/radial5"/>
    <dgm:cxn modelId="{6479A77C-F90C-49FE-A83C-E438E8366C8E}" srcId="{CBB47A74-08F4-4BEB-9C43-41DE03F9DBA5}" destId="{F273891B-C293-4606-9893-29008B02E168}" srcOrd="3" destOrd="0" parTransId="{93C54CBD-603A-4CCE-9904-D577FA511F6D}" sibTransId="{AA60E5E1-0D23-4AA0-8923-075F8A9FF72A}"/>
    <dgm:cxn modelId="{0159F357-80C8-44CE-8DEB-040BBE7DC4CC}" srcId="{CBB47A74-08F4-4BEB-9C43-41DE03F9DBA5}" destId="{A71F8D63-F7DB-4BC1-BC8D-161B04758520}" srcOrd="1" destOrd="0" parTransId="{AB8DF5D6-99BB-460A-B941-FF77520BBFFC}" sibTransId="{A536DDB9-4B09-4836-A8B9-4D7264119647}"/>
    <dgm:cxn modelId="{2FA838C4-63ED-4433-B457-E787A27ED54C}" type="presOf" srcId="{93C54CBD-603A-4CCE-9904-D577FA511F6D}" destId="{3795E69A-1099-47ED-A7DF-4661C5975E04}" srcOrd="1" destOrd="0" presId="urn:microsoft.com/office/officeart/2005/8/layout/radial5"/>
    <dgm:cxn modelId="{A258DF01-308E-4345-9FD9-94C79ACF2335}" type="presParOf" srcId="{59C5ADA3-5803-4083-B5CE-1A0EBF57080C}" destId="{52AA8143-4536-42B1-8C29-8C4677F63334}" srcOrd="0" destOrd="0" presId="urn:microsoft.com/office/officeart/2005/8/layout/radial5"/>
    <dgm:cxn modelId="{20F80775-490C-4BDB-B401-53E4B5B77383}" type="presParOf" srcId="{59C5ADA3-5803-4083-B5CE-1A0EBF57080C}" destId="{68FE3FB2-2081-4B16-B23F-3621FFE7A399}" srcOrd="1" destOrd="0" presId="urn:microsoft.com/office/officeart/2005/8/layout/radial5"/>
    <dgm:cxn modelId="{9D2E9627-A649-47FA-ACF4-008D1DDEB133}" type="presParOf" srcId="{68FE3FB2-2081-4B16-B23F-3621FFE7A399}" destId="{A960B236-8BCB-4FEE-9006-A074E321C9DB}" srcOrd="0" destOrd="0" presId="urn:microsoft.com/office/officeart/2005/8/layout/radial5"/>
    <dgm:cxn modelId="{1AFE778C-A070-443E-8617-1C24669AC3A0}" type="presParOf" srcId="{59C5ADA3-5803-4083-B5CE-1A0EBF57080C}" destId="{9A780420-898E-4174-8AE0-D365F497001C}" srcOrd="2" destOrd="0" presId="urn:microsoft.com/office/officeart/2005/8/layout/radial5"/>
    <dgm:cxn modelId="{4E88F2F0-71F8-4E49-B71E-E8300206E7B4}" type="presParOf" srcId="{59C5ADA3-5803-4083-B5CE-1A0EBF57080C}" destId="{2D587923-6270-4390-9CD8-F909F1D48F93}" srcOrd="3" destOrd="0" presId="urn:microsoft.com/office/officeart/2005/8/layout/radial5"/>
    <dgm:cxn modelId="{496BBFFE-43DD-46B8-8947-88979A6943A7}" type="presParOf" srcId="{2D587923-6270-4390-9CD8-F909F1D48F93}" destId="{12903A7D-1176-4A80-90A6-52B66E85C9B1}" srcOrd="0" destOrd="0" presId="urn:microsoft.com/office/officeart/2005/8/layout/radial5"/>
    <dgm:cxn modelId="{B5F0162C-1743-4A3C-BAD5-EA41251D683A}" type="presParOf" srcId="{59C5ADA3-5803-4083-B5CE-1A0EBF57080C}" destId="{9095D5CB-E9C8-4796-B91A-9C1AC594FA74}" srcOrd="4" destOrd="0" presId="urn:microsoft.com/office/officeart/2005/8/layout/radial5"/>
    <dgm:cxn modelId="{C3CAE88C-1D98-4F07-A8DF-2E2E8A70CBB1}" type="presParOf" srcId="{59C5ADA3-5803-4083-B5CE-1A0EBF57080C}" destId="{ED027A55-8D90-4D66-91BE-AF91B5328CC3}" srcOrd="5" destOrd="0" presId="urn:microsoft.com/office/officeart/2005/8/layout/radial5"/>
    <dgm:cxn modelId="{B074D6DE-F024-48B0-9295-E56C90033042}" type="presParOf" srcId="{ED027A55-8D90-4D66-91BE-AF91B5328CC3}" destId="{3988BAE6-75CD-467B-BFD1-80B4413F1C1E}" srcOrd="0" destOrd="0" presId="urn:microsoft.com/office/officeart/2005/8/layout/radial5"/>
    <dgm:cxn modelId="{7AC0293D-04E9-4769-85A3-80974468043B}" type="presParOf" srcId="{59C5ADA3-5803-4083-B5CE-1A0EBF57080C}" destId="{C1EB76C2-4DA8-491A-9C08-D8455D772B82}" srcOrd="6" destOrd="0" presId="urn:microsoft.com/office/officeart/2005/8/layout/radial5"/>
    <dgm:cxn modelId="{2EDA32F4-B07E-43C6-B918-B6C4AEB7B41E}" type="presParOf" srcId="{59C5ADA3-5803-4083-B5CE-1A0EBF57080C}" destId="{6F4EAFFA-3802-4651-81F2-EB45321B7E61}" srcOrd="7" destOrd="0" presId="urn:microsoft.com/office/officeart/2005/8/layout/radial5"/>
    <dgm:cxn modelId="{A3132297-0DFD-4DF6-9823-E05C0A81DAB7}" type="presParOf" srcId="{6F4EAFFA-3802-4651-81F2-EB45321B7E61}" destId="{3795E69A-1099-47ED-A7DF-4661C5975E04}" srcOrd="0" destOrd="0" presId="urn:microsoft.com/office/officeart/2005/8/layout/radial5"/>
    <dgm:cxn modelId="{4A9737B5-8A42-4FBB-8099-635AF3C2B49A}" type="presParOf" srcId="{59C5ADA3-5803-4083-B5CE-1A0EBF57080C}" destId="{BBE7F8B6-83AB-4748-9D6D-00E1F3D7C9FB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E8EE-A049-43DA-8F6C-FD21F8CE07FE}" type="datetimeFigureOut">
              <a:rPr lang="th-TH" smtClean="0"/>
              <a:pPr/>
              <a:t>07/05/58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C2A95-B092-43AF-9D2A-8F6537EC24B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5100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E8EE-A049-43DA-8F6C-FD21F8CE07FE}" type="datetimeFigureOut">
              <a:rPr lang="th-TH" smtClean="0"/>
              <a:pPr/>
              <a:t>07/05/58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C2A95-B092-43AF-9D2A-8F6537EC24B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85207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E8EE-A049-43DA-8F6C-FD21F8CE07FE}" type="datetimeFigureOut">
              <a:rPr lang="th-TH" smtClean="0"/>
              <a:pPr/>
              <a:t>07/05/58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C2A95-B092-43AF-9D2A-8F6537EC24B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46326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E8EE-A049-43DA-8F6C-FD21F8CE07FE}" type="datetimeFigureOut">
              <a:rPr lang="th-TH" smtClean="0"/>
              <a:pPr/>
              <a:t>07/05/58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C2A95-B092-43AF-9D2A-8F6537EC24B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72573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E8EE-A049-43DA-8F6C-FD21F8CE07FE}" type="datetimeFigureOut">
              <a:rPr lang="th-TH" smtClean="0"/>
              <a:pPr/>
              <a:t>07/05/58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C2A95-B092-43AF-9D2A-8F6537EC24B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93862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E8EE-A049-43DA-8F6C-FD21F8CE07FE}" type="datetimeFigureOut">
              <a:rPr lang="th-TH" smtClean="0"/>
              <a:pPr/>
              <a:t>07/05/58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C2A95-B092-43AF-9D2A-8F6537EC24B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23293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E8EE-A049-43DA-8F6C-FD21F8CE07FE}" type="datetimeFigureOut">
              <a:rPr lang="th-TH" smtClean="0"/>
              <a:pPr/>
              <a:t>07/05/58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C2A95-B092-43AF-9D2A-8F6537EC24B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06147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E8EE-A049-43DA-8F6C-FD21F8CE07FE}" type="datetimeFigureOut">
              <a:rPr lang="th-TH" smtClean="0"/>
              <a:pPr/>
              <a:t>07/05/58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C2A95-B092-43AF-9D2A-8F6537EC24B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88591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E8EE-A049-43DA-8F6C-FD21F8CE07FE}" type="datetimeFigureOut">
              <a:rPr lang="th-TH" smtClean="0"/>
              <a:pPr/>
              <a:t>07/05/58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C2A95-B092-43AF-9D2A-8F6537EC24B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11565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E8EE-A049-43DA-8F6C-FD21F8CE07FE}" type="datetimeFigureOut">
              <a:rPr lang="th-TH" smtClean="0"/>
              <a:pPr/>
              <a:t>07/05/58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C2A95-B092-43AF-9D2A-8F6537EC24B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574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E8EE-A049-43DA-8F6C-FD21F8CE07FE}" type="datetimeFigureOut">
              <a:rPr lang="th-TH" smtClean="0"/>
              <a:pPr/>
              <a:t>07/05/58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C2A95-B092-43AF-9D2A-8F6537EC24B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54581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FE8EE-A049-43DA-8F6C-FD21F8CE07FE}" type="datetimeFigureOut">
              <a:rPr lang="th-TH" smtClean="0"/>
              <a:pPr/>
              <a:t>07/05/58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C2A95-B092-43AF-9D2A-8F6537EC24B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2857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Special%20Teacher%20(&#3626;&#3634;&#3608;&#3636;&#3605;&#3626;&#3623;&#3609;&#3609;&#3633;&#3609;)\ppt%20&#3648;&#3605;&#3619;&#3637;&#3618;&#3617;&#3626;&#3629;&#3609;%20&#3617;.3%20(1-57)\&#3648;&#3627;&#3621;&#3657;&#3634;&#3592;&#3659;&#3634;.mp3" TargetMode="Externa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loud Callout 8"/>
          <p:cNvSpPr/>
          <p:nvPr/>
        </p:nvSpPr>
        <p:spPr>
          <a:xfrm flipH="1">
            <a:off x="539552" y="1124744"/>
            <a:ext cx="7920880" cy="2808312"/>
          </a:xfrm>
          <a:prstGeom prst="cloud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057400"/>
          </a:xfrm>
        </p:spPr>
        <p:txBody>
          <a:bodyPr>
            <a:normAutofit fontScale="90000"/>
          </a:bodyPr>
          <a:lstStyle/>
          <a:p>
            <a:pPr algn="ctr"/>
            <a:r>
              <a:rPr lang="th-TH" dirty="0" smtClean="0"/>
              <a:t/>
            </a:r>
            <a:br>
              <a:rPr lang="th-TH" dirty="0" smtClean="0"/>
            </a:br>
            <a:r>
              <a:rPr lang="th-TH" sz="13800" dirty="0" smtClean="0">
                <a:solidFill>
                  <a:srgbClr val="FFFF00"/>
                </a:solidFill>
                <a:latin typeface="AngsanaUPC" pitchFamily="18" charset="-34"/>
                <a:cs typeface="AngsanaUPC" pitchFamily="18" charset="-34"/>
              </a:rPr>
              <a:t>“เช้าฮาเย็นเฮ”</a:t>
            </a:r>
            <a:endParaRPr lang="th-TH" sz="13800" dirty="0">
              <a:solidFill>
                <a:srgbClr val="FFFF00"/>
              </a:solidFill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4" name="Picture 3" descr="10746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32273" y="4437112"/>
            <a:ext cx="3483088" cy="23957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20557" y="3911119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วิวิธภาษาบทที่ ๓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/>
          </a:bodyPr>
          <a:lstStyle/>
          <a:p>
            <a:r>
              <a:rPr lang="th-TH" b="1" u="sng" dirty="0" smtClean="0"/>
              <a:t>ตัวอย่าง</a:t>
            </a:r>
            <a:endParaRPr lang="th-TH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/>
          <a:lstStyle/>
          <a:p>
            <a:r>
              <a:rPr lang="th-TH" sz="3200" dirty="0" smtClean="0"/>
              <a:t>คำศัพท์ในวงการธุรกิจ เช่น </a:t>
            </a:r>
            <a:r>
              <a:rPr lang="th-TH" sz="3200" dirty="0" err="1" smtClean="0"/>
              <a:t>อุปสงค์</a:t>
            </a:r>
            <a:r>
              <a:rPr lang="th-TH" sz="3200" dirty="0" smtClean="0"/>
              <a:t>  </a:t>
            </a:r>
            <a:r>
              <a:rPr lang="th-TH" sz="3200" dirty="0" err="1" smtClean="0"/>
              <a:t>อุปทาน</a:t>
            </a:r>
            <a:r>
              <a:rPr lang="th-TH" sz="3200" dirty="0" smtClean="0"/>
              <a:t>  หุ้น  ดรรชนี  งบดุล  ผู้ผลิต  ผู้บริโภค</a:t>
            </a:r>
          </a:p>
          <a:p>
            <a:r>
              <a:rPr lang="th-TH" sz="3200" dirty="0" smtClean="0"/>
              <a:t>คำศัพท์ในวงการแพทย์ เช่น โคม่า ไอซียู โอพีดี  อา</a:t>
            </a:r>
            <a:r>
              <a:rPr lang="th-TH" sz="3200" dirty="0" err="1" smtClean="0"/>
              <a:t>ยุร</a:t>
            </a:r>
            <a:r>
              <a:rPr lang="th-TH" sz="3200" dirty="0" smtClean="0"/>
              <a:t>แพทย์  วิสัญญีแพทย์</a:t>
            </a:r>
          </a:p>
          <a:p>
            <a:r>
              <a:rPr lang="th-TH" sz="3200" dirty="0" smtClean="0"/>
              <a:t>คำศัพท์ในวงการวิทยาศาสตร์  เช่น คลอโรฟีลล์  การสังเคราะห์แสง  เซลล์</a:t>
            </a:r>
          </a:p>
          <a:p>
            <a:r>
              <a:rPr lang="th-TH" sz="3200" dirty="0" smtClean="0"/>
              <a:t>คำศัพท์ในวงการกฎหมาย  เช่น  คดีดำ  กระทงความ อาญาแผ่นดิน</a:t>
            </a:r>
          </a:p>
          <a:p>
            <a:pPr>
              <a:buNone/>
            </a:pPr>
            <a:endParaRPr lang="th-TH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54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ศัพท์บัญญัติ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07768"/>
          </a:xfrm>
        </p:spPr>
        <p:txBody>
          <a:bodyPr>
            <a:normAutofit/>
          </a:bodyPr>
          <a:lstStyle/>
          <a:p>
            <a:pPr algn="thaiDist"/>
            <a:r>
              <a:rPr lang="th-TH" sz="3600" b="1" dirty="0" smtClean="0">
                <a:latin typeface="AngsanaUPC" pitchFamily="18" charset="-34"/>
                <a:cs typeface="AngsanaUPC" pitchFamily="18" charset="-34"/>
              </a:rPr>
              <a:t>ศัพท์บัญญัติ </a:t>
            </a:r>
          </a:p>
          <a:p>
            <a:pPr algn="thaiDist">
              <a:buNone/>
            </a:pP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		หมายถึง คำเฉพาะวงการหรือคำเฉพาะวิชาที่คิดขึ้นเพื่อแทนคำในภาษาต่างประเทศ  โดยใช้สื่อความหมายในวงการอาชีพหรือในวิชาการแขนงใดแขนงหนึ่ง</a:t>
            </a:r>
            <a:endParaRPr lang="th-TH" sz="3600" b="1" dirty="0" smtClean="0">
              <a:latin typeface="AngsanaUPC" pitchFamily="18" charset="-34"/>
              <a:cs typeface="AngsanaUPC" pitchFamily="18" charset="-34"/>
            </a:endParaRPr>
          </a:p>
          <a:p>
            <a:pPr algn="thaiDist">
              <a:buNone/>
            </a:pP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		ซึ่งคำที่บัญญัติขึ้นใหม่นั้น</a:t>
            </a:r>
            <a:r>
              <a:rPr lang="th-TH" sz="36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คณะกรรมการราชบัณฑิตยสถานจะเป็นผู้รับรองในการบัญญัติศัพท์</a:t>
            </a:r>
            <a:endParaRPr lang="th-TH" sz="3600" b="1" dirty="0">
              <a:solidFill>
                <a:srgbClr val="FF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Frame 3"/>
          <p:cNvSpPr/>
          <p:nvPr/>
        </p:nvSpPr>
        <p:spPr>
          <a:xfrm>
            <a:off x="3059832" y="260648"/>
            <a:ext cx="3024336" cy="129614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algn="ctr"/>
            <a:r>
              <a:rPr lang="th-TH" sz="5400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คำทับศัพท์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/>
          </a:bodyPr>
          <a:lstStyle/>
          <a:p>
            <a:pPr algn="thaiDist"/>
            <a:r>
              <a:rPr lang="th-TH" sz="3600" b="1" dirty="0" smtClean="0">
                <a:latin typeface="AngsanaUPC" pitchFamily="18" charset="-34"/>
                <a:cs typeface="AngsanaUPC" pitchFamily="18" charset="-34"/>
              </a:rPr>
              <a:t>คำทับศัพท์ </a:t>
            </a:r>
          </a:p>
          <a:p>
            <a:pPr algn="thaiDist">
              <a:buNone/>
            </a:pP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		 หมายถึง  คำที่ถ่ายเสียงมาจากรูปคำในภาษาอื่น และนำมาเขียนในรูปแบบของภาษาเรา เพื่อคนที่ใช้ภาษาสามารถออกเสียงได้ถูกต้องหรืออย่างน้อยใกล้เคียงกับภาษาเดิม</a:t>
            </a:r>
          </a:p>
        </p:txBody>
      </p:sp>
      <p:sp>
        <p:nvSpPr>
          <p:cNvPr id="4" name="Frame 3"/>
          <p:cNvSpPr/>
          <p:nvPr/>
        </p:nvSpPr>
        <p:spPr>
          <a:xfrm>
            <a:off x="3203848" y="332656"/>
            <a:ext cx="2736304" cy="122413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h-TH" sz="4800" b="1" u="sng" dirty="0" smtClean="0">
                <a:solidFill>
                  <a:srgbClr val="00B0F0"/>
                </a:solidFill>
                <a:latin typeface="AngsanaUPC" pitchFamily="18" charset="-34"/>
                <a:cs typeface="AngsanaUPC" pitchFamily="18" charset="-34"/>
              </a:rPr>
              <a:t>หลักการทับศัพท์</a:t>
            </a:r>
            <a:endParaRPr lang="th-TH" sz="4000" u="sng" dirty="0">
              <a:solidFill>
                <a:srgbClr val="00B0F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Autofit/>
          </a:bodyPr>
          <a:lstStyle/>
          <a:p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๑. ให้ถอดอักษรในภาษาเดิม เพื่อพอสมควรแก่การแสดงที่มาของรูปศัพท์ และให้เขียนในรูปที่อ่านได้สะดวกในภาษาไทย</a:t>
            </a:r>
          </a:p>
          <a:p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๒. คำทับศัพท์ที่ใช้กันมานานจนถือเป็นภาษาไทย และปรากฏในพจนานุกรมฉบับราชบัณฑิตยสถานแล้ว ให้ใช้ต่อไปตามเดิม เช่น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chocolate =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ช็อกโกแลต,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gas =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แก๊ส</a:t>
            </a:r>
          </a:p>
          <a:p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๓. คำวิสามา</a:t>
            </a:r>
            <a:r>
              <a:rPr lang="th-TH" sz="3200" dirty="0" err="1" smtClean="0">
                <a:latin typeface="AngsanaUPC" pitchFamily="18" charset="-34"/>
                <a:cs typeface="AngsanaUPC" pitchFamily="18" charset="-34"/>
              </a:rPr>
              <a:t>นยนาม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ที่ใช้กันมานานแล้วให้ใช้ต่อไปตามเดิม เช่น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     </a:t>
            </a:r>
            <a:r>
              <a:rPr lang="en-US" sz="3200" dirty="0" err="1" smtClean="0">
                <a:latin typeface="AngsanaUPC" pitchFamily="18" charset="-34"/>
                <a:cs typeface="AngsanaUPC" pitchFamily="18" charset="-34"/>
              </a:rPr>
              <a:t>louis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 =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หลุยส์,  </a:t>
            </a:r>
            <a:r>
              <a:rPr lang="en-US" sz="3200" dirty="0" err="1" smtClean="0">
                <a:latin typeface="AngsanaUPC" pitchFamily="18" charset="-34"/>
                <a:cs typeface="AngsanaUPC" pitchFamily="18" charset="-34"/>
              </a:rPr>
              <a:t>victoria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  = 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วิกตอเรีย ฯลฯ</a:t>
            </a:r>
          </a:p>
          <a:p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๔. ศัพท์วิชาการซึ่งใช้เฉพาะกลุ่ม ไม่ใช่ศัพท์ทั่วไป อาจเพิ่มเติมหลักเกณฑ์ขึ้นตามความจำเป็น</a:t>
            </a:r>
            <a:endParaRPr lang="th-TH" sz="3200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864096"/>
          </a:xfrm>
        </p:spPr>
        <p:txBody>
          <a:bodyPr/>
          <a:lstStyle/>
          <a:p>
            <a:pPr algn="ctr"/>
            <a:r>
              <a:rPr lang="th-TH" b="1" u="sng" dirty="0" smtClean="0"/>
              <a:t>ตารางเทียบเสียง</a:t>
            </a:r>
            <a:endParaRPr lang="th-TH" b="1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536" y="1628800"/>
          <a:ext cx="8280918" cy="3906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915"/>
                <a:gridCol w="720884"/>
                <a:gridCol w="1404799"/>
                <a:gridCol w="1256925"/>
                <a:gridCol w="739367"/>
                <a:gridCol w="739367"/>
                <a:gridCol w="1256925"/>
                <a:gridCol w="1478736"/>
              </a:tblGrid>
              <a:tr h="651128">
                <a:tc gridSpan="8">
                  <a:txBody>
                    <a:bodyPr/>
                    <a:lstStyle/>
                    <a:p>
                      <a:pPr algn="ctr"/>
                      <a:r>
                        <a:rPr lang="th-TH" sz="3600" dirty="0" smtClean="0"/>
                        <a:t>สระ</a:t>
                      </a:r>
                      <a:endParaRPr lang="th-TH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/>
                      <a:endParaRPr lang="th-TH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 sz="2800" dirty="0"/>
                    </a:p>
                  </a:txBody>
                  <a:tcPr/>
                </a:tc>
              </a:tr>
              <a:tr h="651128">
                <a:tc rowSpan="5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a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แอ </a:t>
                      </a:r>
                      <a:endParaRPr lang="en-US" sz="2800" b="1" dirty="0"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b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a</a:t>
                      </a:r>
                      <a:r>
                        <a:rPr lang="en-US" sz="2800" b="1" dirty="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dminton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แบดมินตัน </a:t>
                      </a:r>
                      <a:endParaRPr lang="en-US" sz="2800" b="1" dirty="0"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e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th-TH" sz="2800" b="1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อี </a:t>
                      </a:r>
                      <a:endParaRPr lang="en-US" sz="2800" b="1" dirty="0">
                        <a:solidFill>
                          <a:srgbClr val="000000"/>
                        </a:solidFill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Sw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e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den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th-TH" sz="2800" b="1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สวีเดน</a:t>
                      </a:r>
                      <a:r>
                        <a:rPr lang="en-US" sz="2800" b="1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 </a:t>
                      </a:r>
                    </a:p>
                  </a:txBody>
                  <a:tcPr marL="68580" marR="68580" marT="0" marB="0"/>
                </a:tc>
              </a:tr>
              <a:tr h="651128">
                <a:tc vMerge="1">
                  <a:txBody>
                    <a:bodyPr/>
                    <a:lstStyle/>
                    <a:p>
                      <a:pPr algn="ctr"/>
                      <a:endParaRPr lang="th-TH" sz="28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 err="1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อะ</a:t>
                      </a:r>
                      <a:r>
                        <a:rPr lang="th-TH" sz="2800" b="1" dirty="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 </a:t>
                      </a:r>
                      <a:endParaRPr lang="en-US" sz="2800" b="1" dirty="0"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solidFill>
                            <a:srgbClr val="FF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a</a:t>
                      </a:r>
                      <a:r>
                        <a:rPr lang="en-US" sz="2800" b="1" dirty="0" err="1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luminium</a:t>
                      </a:r>
                      <a:r>
                        <a:rPr lang="en-US" sz="2800" b="1" dirty="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อะลูมิเนียม </a:t>
                      </a:r>
                      <a:endParaRPr lang="en-US" sz="2800" b="1" dirty="0"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b="1" dirty="0"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th-TH" sz="2800" b="1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เอ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L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e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banon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th-TH" sz="2800" b="1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เลบานอน</a:t>
                      </a:r>
                      <a:r>
                        <a:rPr lang="en-US" sz="2800" b="1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 </a:t>
                      </a:r>
                    </a:p>
                  </a:txBody>
                  <a:tcPr marL="68580" marR="68580" marT="0" marB="0"/>
                </a:tc>
              </a:tr>
              <a:tr h="651128">
                <a:tc vMerge="1">
                  <a:txBody>
                    <a:bodyPr/>
                    <a:lstStyle/>
                    <a:p>
                      <a:pPr algn="ctr"/>
                      <a:endParaRPr lang="th-TH" sz="28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อา </a:t>
                      </a:r>
                      <a:endParaRPr lang="en-US" sz="2800" b="1"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Chic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a</a:t>
                      </a:r>
                      <a:r>
                        <a:rPr lang="en-US" sz="2800" b="1" dirty="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go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ชิคาโก </a:t>
                      </a:r>
                      <a:endParaRPr lang="en-US" sz="2800" b="1" dirty="0"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b="1" dirty="0"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th-TH" sz="2800" b="1" dirty="0" err="1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อิ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e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lectronics </a:t>
                      </a:r>
                      <a:endParaRPr lang="en-US" sz="2800" b="1" dirty="0">
                        <a:solidFill>
                          <a:srgbClr val="000000"/>
                        </a:solidFill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th-TH" sz="2800" b="1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อิเล็กทรอนิกส์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 </a:t>
                      </a:r>
                    </a:p>
                  </a:txBody>
                  <a:tcPr marL="68580" marR="68580" marT="0" marB="0"/>
                </a:tc>
              </a:tr>
              <a:tr h="651128">
                <a:tc vMerge="1">
                  <a:txBody>
                    <a:bodyPr/>
                    <a:lstStyle/>
                    <a:p>
                      <a:pPr algn="ctr"/>
                      <a:endParaRPr lang="th-TH" sz="28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เอ </a:t>
                      </a:r>
                      <a:endParaRPr lang="en-US" sz="2800" b="1"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A</a:t>
                      </a:r>
                      <a:r>
                        <a:rPr lang="en-US" sz="2800" b="1" dirty="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sia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เอเชีย </a:t>
                      </a:r>
                      <a:endParaRPr lang="en-US" sz="2800" b="1" dirty="0"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b="1" dirty="0"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th-TH" sz="2800" b="1" dirty="0" err="1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เอะ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M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e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xico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th-TH" sz="2800" b="1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เม็กซิโก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 </a:t>
                      </a:r>
                    </a:p>
                  </a:txBody>
                  <a:tcPr marL="68580" marR="68580" marT="0" marB="0"/>
                </a:tc>
              </a:tr>
              <a:tr h="651128">
                <a:tc vMerge="1">
                  <a:txBody>
                    <a:bodyPr/>
                    <a:lstStyle/>
                    <a:p>
                      <a:pPr algn="ctr"/>
                      <a:endParaRPr lang="th-TH" sz="28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ออ </a:t>
                      </a:r>
                      <a:endParaRPr lang="en-US" sz="2800" b="1"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footb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a</a:t>
                      </a:r>
                      <a:r>
                        <a:rPr lang="en-US" sz="2800" b="1" dirty="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ll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ฟุตบอล </a:t>
                      </a:r>
                      <a:endParaRPr lang="en-US" sz="2800" b="1" dirty="0"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b="1" dirty="0"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b="1" dirty="0"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b="1" dirty="0"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b="1" dirty="0"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403111"/>
          <a:ext cx="8229600" cy="5978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699492"/>
                <a:gridCol w="1357908"/>
                <a:gridCol w="1028700"/>
              </a:tblGrid>
              <a:tr h="648074">
                <a:tc gridSpan="8"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latin typeface="AngsanaUPC" pitchFamily="18" charset="-34"/>
                          <a:cs typeface="AngsanaUPC" pitchFamily="18" charset="-34"/>
                        </a:rPr>
                        <a:t>สระ</a:t>
                      </a:r>
                      <a:endParaRPr lang="th-TH" sz="36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576064">
                <a:tc rowSpan="4"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i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th-TH" sz="2800" dirty="0" err="1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อิ</a:t>
                      </a:r>
                      <a:r>
                        <a:rPr lang="th-TH" sz="28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 </a:t>
                      </a:r>
                      <a:endParaRPr lang="en-US" sz="2800" dirty="0">
                        <a:solidFill>
                          <a:srgbClr val="000000"/>
                        </a:solidFill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K</a:t>
                      </a:r>
                      <a:r>
                        <a:rPr lang="en-US" sz="2800" b="1" dirty="0">
                          <a:solidFill>
                            <a:srgbClr val="C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i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ng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 err="1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คิง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 </a:t>
                      </a: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o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th-TH" sz="28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โอ </a:t>
                      </a:r>
                      <a:endParaRPr lang="en-US" sz="2800" dirty="0">
                        <a:solidFill>
                          <a:srgbClr val="000000"/>
                        </a:solidFill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Cair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o</a:t>
                      </a:r>
                      <a:r>
                        <a:rPr lang="en-US" sz="2800" b="1" dirty="0">
                          <a:solidFill>
                            <a:srgbClr val="FFFF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 </a:t>
                      </a:r>
                      <a:endParaRPr lang="en-US" sz="2800" dirty="0">
                        <a:solidFill>
                          <a:srgbClr val="FFFF00"/>
                        </a:solidFill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ไคโร</a:t>
                      </a:r>
                      <a:r>
                        <a:rPr lang="en-US" sz="280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 </a:t>
                      </a:r>
                    </a:p>
                  </a:txBody>
                  <a:tcPr marL="68580" marR="68580" marT="0" marB="0"/>
                </a:tc>
              </a:tr>
              <a:tr h="504056">
                <a:tc vMerge="1">
                  <a:txBody>
                    <a:bodyPr/>
                    <a:lstStyle/>
                    <a:p>
                      <a:pPr algn="ctr"/>
                      <a:endParaRPr lang="th-TH" sz="2800" dirty="0">
                        <a:solidFill>
                          <a:srgbClr val="FF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th-TH" sz="28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อี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sk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i</a:t>
                      </a:r>
                      <a:r>
                        <a:rPr lang="en-US" sz="2800" b="1" dirty="0">
                          <a:solidFill>
                            <a:srgbClr val="FFFF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 </a:t>
                      </a:r>
                      <a:endParaRPr lang="en-US" sz="2800" dirty="0">
                        <a:solidFill>
                          <a:srgbClr val="FFFF00"/>
                        </a:solidFill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สกี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 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/>
                      <a:endParaRPr lang="th-TH" sz="28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th-TH" sz="28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ออ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T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o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m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ทอม</a:t>
                      </a:r>
                      <a:r>
                        <a:rPr lang="en-US" sz="280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 </a:t>
                      </a:r>
                    </a:p>
                  </a:txBody>
                  <a:tcPr marL="68580" marR="68580" marT="0" marB="0"/>
                </a:tc>
              </a:tr>
              <a:tr h="633968">
                <a:tc vMerge="1">
                  <a:txBody>
                    <a:bodyPr/>
                    <a:lstStyle/>
                    <a:p>
                      <a:pPr algn="ctr"/>
                      <a:endParaRPr lang="th-TH" sz="28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th-TH" sz="28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ไอ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L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i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beria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ไลบีเรีย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 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/>
                      <a:endParaRPr lang="th-TH" sz="28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th-TH" sz="2800" dirty="0" err="1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อะ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Washingt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o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n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วอชิงตัน</a:t>
                      </a:r>
                      <a:r>
                        <a:rPr lang="en-US" sz="280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 </a:t>
                      </a:r>
                    </a:p>
                  </a:txBody>
                  <a:tcPr marL="68580" marR="68580" marT="0" marB="0"/>
                </a:tc>
              </a:tr>
              <a:tr h="516608">
                <a:tc vMerge="1">
                  <a:txBody>
                    <a:bodyPr/>
                    <a:lstStyle/>
                    <a:p>
                      <a:pPr algn="ctr"/>
                      <a:endParaRPr lang="th-TH" sz="28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800" dirty="0">
                        <a:solidFill>
                          <a:srgbClr val="000000"/>
                        </a:solidFill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000000"/>
                        </a:solidFill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000000"/>
                        </a:solidFill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/>
                      <a:endParaRPr lang="th-TH" sz="28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th-TH" sz="280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อู</a:t>
                      </a:r>
                      <a:r>
                        <a:rPr lang="en-US" sz="280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T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o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day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ทู</a:t>
                      </a:r>
                      <a:r>
                        <a:rPr lang="th-TH" sz="2800" dirty="0" err="1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เดย์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 </a:t>
                      </a:r>
                    </a:p>
                  </a:txBody>
                  <a:tcPr marL="68580" marR="68580" marT="0" marB="0"/>
                </a:tc>
              </a:tr>
              <a:tr h="516608">
                <a:tc rowSpan="6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u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th-TH" sz="2800" dirty="0" err="1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อะ</a:t>
                      </a:r>
                      <a:r>
                        <a:rPr lang="th-TH" sz="28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 </a:t>
                      </a:r>
                      <a:endParaRPr lang="en-US" sz="2800" dirty="0">
                        <a:solidFill>
                          <a:srgbClr val="000000"/>
                        </a:solidFill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H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u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ngary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ฮังการี</a:t>
                      </a:r>
                      <a:r>
                        <a:rPr lang="en-US" sz="280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 </a:t>
                      </a:r>
                    </a:p>
                  </a:txBody>
                  <a:tcPr marL="68580" marR="68580" marT="0" marB="0"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y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th-TH" sz="2800" dirty="0" err="1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อิ</a:t>
                      </a:r>
                      <a:r>
                        <a:rPr lang="th-TH" sz="28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 </a:t>
                      </a:r>
                      <a:endParaRPr lang="en-US" sz="2800" dirty="0">
                        <a:solidFill>
                          <a:srgbClr val="000000"/>
                        </a:solidFill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Od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y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ssey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โอดิสซีย์</a:t>
                      </a:r>
                      <a:r>
                        <a:rPr lang="en-US" sz="280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 </a:t>
                      </a:r>
                    </a:p>
                  </a:txBody>
                  <a:tcPr marL="68580" marR="68580" marT="0" marB="0"/>
                </a:tc>
              </a:tr>
              <a:tr h="516608">
                <a:tc vMerge="1">
                  <a:txBody>
                    <a:bodyPr/>
                    <a:lstStyle/>
                    <a:p>
                      <a:pPr algn="ctr"/>
                      <a:endParaRPr lang="th-TH" sz="2800" b="1" dirty="0">
                        <a:solidFill>
                          <a:srgbClr val="FF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th-TH" sz="2800" dirty="0" err="1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อิว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C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u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ba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คิวบา</a:t>
                      </a:r>
                      <a:r>
                        <a:rPr lang="en-US" sz="280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 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/>
                      <a:endParaRPr lang="th-TH" sz="2800" b="1" dirty="0">
                        <a:solidFill>
                          <a:srgbClr val="FF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th-TH" sz="280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อี</a:t>
                      </a:r>
                      <a:r>
                        <a:rPr lang="en-US" sz="280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S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y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ria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ซีเรีย</a:t>
                      </a:r>
                      <a:r>
                        <a:rPr lang="en-US" sz="280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 </a:t>
                      </a:r>
                    </a:p>
                  </a:txBody>
                  <a:tcPr marL="68580" marR="68580" marT="0" marB="0"/>
                </a:tc>
              </a:tr>
              <a:tr h="516608">
                <a:tc vMerge="1">
                  <a:txBody>
                    <a:bodyPr/>
                    <a:lstStyle/>
                    <a:p>
                      <a:pPr algn="ctr"/>
                      <a:endParaRPr lang="th-TH" sz="2800" b="1" dirty="0">
                        <a:solidFill>
                          <a:srgbClr val="FF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th-TH" sz="28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อุ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Lillip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u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t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ลิลลิพุต</a:t>
                      </a:r>
                      <a:r>
                        <a:rPr lang="en-US" sz="280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 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/>
                      <a:endParaRPr lang="th-TH" sz="2800" b="1" dirty="0">
                        <a:solidFill>
                          <a:srgbClr val="FF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th-TH" sz="280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ไอ</a:t>
                      </a:r>
                      <a:r>
                        <a:rPr lang="en-US" sz="280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c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y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clone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ไซโคลน </a:t>
                      </a:r>
                      <a:endParaRPr lang="en-US" sz="2800" dirty="0">
                        <a:solidFill>
                          <a:srgbClr val="000000"/>
                        </a:solidFill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</a:txBody>
                  <a:tcPr marL="68580" marR="68580" marT="0" marB="0"/>
                </a:tc>
              </a:tr>
              <a:tr h="516608">
                <a:tc vMerge="1">
                  <a:txBody>
                    <a:bodyPr/>
                    <a:lstStyle/>
                    <a:p>
                      <a:pPr algn="ctr"/>
                      <a:endParaRPr lang="th-TH" sz="2800" b="1" dirty="0">
                        <a:solidFill>
                          <a:srgbClr val="FF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th-TH" sz="280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อู</a:t>
                      </a:r>
                      <a:r>
                        <a:rPr lang="en-US" sz="280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K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u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wait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คูเวต</a:t>
                      </a:r>
                      <a:r>
                        <a:rPr lang="en-US" sz="280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 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/>
                      <a:endParaRPr lang="th-TH" sz="2800" b="1" dirty="0">
                        <a:solidFill>
                          <a:srgbClr val="FF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800">
                        <a:solidFill>
                          <a:srgbClr val="000000"/>
                        </a:solidFill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000000"/>
                        </a:solidFill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000000"/>
                        </a:solidFill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</a:txBody>
                  <a:tcPr marL="68580" marR="68580" marT="0" marB="0"/>
                </a:tc>
              </a:tr>
              <a:tr h="516608">
                <a:tc vMerge="1">
                  <a:txBody>
                    <a:bodyPr/>
                    <a:lstStyle/>
                    <a:p>
                      <a:pPr algn="ctr"/>
                      <a:endParaRPr lang="th-TH" sz="2800" b="1" dirty="0">
                        <a:solidFill>
                          <a:srgbClr val="FF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th-TH" sz="280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ยู</a:t>
                      </a:r>
                      <a:r>
                        <a:rPr lang="en-US" sz="280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U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ranium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ยูเรเนียม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 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/>
                      <a:endParaRPr lang="th-TH" sz="2800" b="1" dirty="0">
                        <a:solidFill>
                          <a:srgbClr val="FF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800">
                        <a:solidFill>
                          <a:srgbClr val="000000"/>
                        </a:solidFill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000000"/>
                        </a:solidFill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000000"/>
                        </a:solidFill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</a:txBody>
                  <a:tcPr marL="68580" marR="68580" marT="0" marB="0"/>
                </a:tc>
              </a:tr>
              <a:tr h="516608">
                <a:tc vMerge="1">
                  <a:txBody>
                    <a:bodyPr/>
                    <a:lstStyle/>
                    <a:p>
                      <a:pPr algn="ctr"/>
                      <a:endParaRPr lang="th-TH" sz="2800" b="1" dirty="0">
                        <a:solidFill>
                          <a:srgbClr val="FF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th-TH" sz="280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อิ</a:t>
                      </a:r>
                      <a:r>
                        <a:rPr lang="en-US" sz="280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b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u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sy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 err="1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บิซ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Calibri"/>
                          <a:cs typeface="AngsanaUPC" pitchFamily="18" charset="-34"/>
                        </a:rPr>
                        <a:t> 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/>
                      <a:endParaRPr lang="th-TH" sz="2800" b="1" dirty="0">
                        <a:solidFill>
                          <a:srgbClr val="FF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800">
                        <a:solidFill>
                          <a:srgbClr val="000000"/>
                        </a:solidFill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000000"/>
                        </a:solidFill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000000"/>
                        </a:solidFill>
                        <a:latin typeface="AngsanaUPC" pitchFamily="18" charset="-34"/>
                        <a:ea typeface="Calibri"/>
                        <a:cs typeface="AngsanaUPC" pitchFamily="18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476672"/>
          <a:ext cx="8280920" cy="55871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531"/>
                <a:gridCol w="1234531"/>
                <a:gridCol w="1961163"/>
                <a:gridCol w="3850695"/>
              </a:tblGrid>
              <a:tr h="653214">
                <a:tc gridSpan="4"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latin typeface="AngsanaUPC" pitchFamily="18" charset="-34"/>
                          <a:cs typeface="AngsanaUPC" pitchFamily="18" charset="-34"/>
                        </a:rPr>
                        <a:t>พยัญชนะ</a:t>
                      </a:r>
                      <a:endParaRPr lang="th-TH" sz="36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 sz="36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642930">
                <a:tc>
                  <a:txBody>
                    <a:bodyPr/>
                    <a:lstStyle/>
                    <a:p>
                      <a:pPr algn="ctr"/>
                      <a:r>
                        <a:rPr lang="en-US" sz="2800" b="0" baseline="0" dirty="0" smtClean="0">
                          <a:latin typeface="AngsanaUPC" pitchFamily="18" charset="-34"/>
                          <a:cs typeface="AngsanaUPC" pitchFamily="18" charset="-34"/>
                        </a:rPr>
                        <a:t>k </a:t>
                      </a:r>
                      <a:endParaRPr lang="th-TH" sz="2800" b="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AngsanaUPC" pitchFamily="18" charset="-34"/>
                          <a:cs typeface="AngsanaUPC" pitchFamily="18" charset="-34"/>
                        </a:rPr>
                        <a:t>ก</a:t>
                      </a:r>
                      <a:endParaRPr lang="th-TH" sz="2800" b="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kern="1200" baseline="0" dirty="0" smtClean="0">
                          <a:solidFill>
                            <a:schemeClr val="dk1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bun</a:t>
                      </a:r>
                      <a:r>
                        <a:rPr kumimoji="0" lang="en-US" sz="2800" b="1" kern="1200" baseline="0" dirty="0" smtClean="0">
                          <a:solidFill>
                            <a:srgbClr val="FF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k</a:t>
                      </a:r>
                      <a:r>
                        <a:rPr kumimoji="0" lang="en-US" sz="2800" b="1" kern="1200" baseline="0" dirty="0" smtClean="0">
                          <a:solidFill>
                            <a:schemeClr val="dk1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er </a:t>
                      </a:r>
                      <a:r>
                        <a:rPr kumimoji="0" lang="th-TH" sz="2800" b="1" kern="1200" baseline="0" dirty="0" smtClean="0">
                          <a:solidFill>
                            <a:schemeClr val="dk1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h-TH" sz="2800" b="0" kern="1200" baseline="0" dirty="0" smtClean="0">
                          <a:solidFill>
                            <a:schemeClr val="dk1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บังเกอร์ 	</a:t>
                      </a:r>
                      <a:endParaRPr lang="th-TH" sz="2800" b="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</a:tr>
              <a:tr h="1042895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AngsanaUPC" pitchFamily="18" charset="-34"/>
                          <a:cs typeface="AngsanaUPC" pitchFamily="18" charset="-34"/>
                        </a:rPr>
                        <a:t>k, </a:t>
                      </a:r>
                      <a:r>
                        <a:rPr lang="en-US" sz="2800" b="0" dirty="0" err="1" smtClean="0">
                          <a:latin typeface="AngsanaUPC" pitchFamily="18" charset="-34"/>
                          <a:cs typeface="AngsanaUPC" pitchFamily="18" charset="-34"/>
                        </a:rPr>
                        <a:t>kh</a:t>
                      </a:r>
                      <a:endParaRPr lang="th-TH" sz="2800" b="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AngsanaUPC" pitchFamily="18" charset="-34"/>
                          <a:cs typeface="AngsanaUPC" pitchFamily="18" charset="-34"/>
                        </a:rPr>
                        <a:t>ค</a:t>
                      </a:r>
                      <a:endParaRPr lang="th-TH" sz="2800" b="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kern="1200" baseline="0" dirty="0" smtClean="0">
                          <a:solidFill>
                            <a:srgbClr val="FF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K</a:t>
                      </a:r>
                      <a:r>
                        <a:rPr kumimoji="0" lang="en-US" sz="2800" b="1" kern="1200" baseline="0" dirty="0" smtClean="0">
                          <a:solidFill>
                            <a:schemeClr val="dk1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ansas </a:t>
                      </a:r>
                      <a:endParaRPr kumimoji="0" lang="th-TH" sz="2800" b="1" kern="1200" baseline="0" dirty="0" smtClean="0">
                        <a:solidFill>
                          <a:schemeClr val="dk1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kern="1200" baseline="0" dirty="0" smtClean="0">
                          <a:solidFill>
                            <a:schemeClr val="dk1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  </a:t>
                      </a:r>
                      <a:r>
                        <a:rPr kumimoji="0" lang="en-US" sz="2800" b="1" kern="1200" baseline="0" dirty="0" err="1" smtClean="0">
                          <a:solidFill>
                            <a:srgbClr val="FF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kh</a:t>
                      </a:r>
                      <a:r>
                        <a:rPr kumimoji="0" lang="en-US" sz="2800" b="1" kern="1200" baseline="0" dirty="0" err="1" smtClean="0">
                          <a:solidFill>
                            <a:schemeClr val="dk1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artoum</a:t>
                      </a:r>
                      <a:r>
                        <a:rPr kumimoji="0" lang="en-US" sz="2800" b="1" kern="1200" baseline="0" dirty="0" smtClean="0">
                          <a:solidFill>
                            <a:schemeClr val="dk1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 </a:t>
                      </a:r>
                      <a:endParaRPr kumimoji="0" lang="th-TH" sz="2800" b="1" kern="1200" baseline="0" dirty="0" smtClean="0">
                        <a:solidFill>
                          <a:schemeClr val="dk1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h-TH" sz="2800" b="0" kern="1200" baseline="0" dirty="0" smtClean="0">
                          <a:solidFill>
                            <a:schemeClr val="dk1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แคนซัส</a:t>
                      </a:r>
                    </a:p>
                    <a:p>
                      <a:pPr algn="ctr"/>
                      <a:r>
                        <a:rPr kumimoji="0" lang="th-TH" sz="2800" b="0" kern="1200" baseline="0" dirty="0" smtClean="0">
                          <a:solidFill>
                            <a:schemeClr val="dk1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 คาร์ทูม </a:t>
                      </a:r>
                      <a:endParaRPr lang="th-TH" sz="2800" b="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</a:tr>
              <a:tr h="528792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AngsanaUPC" pitchFamily="18" charset="-34"/>
                          <a:cs typeface="AngsanaUPC" pitchFamily="18" charset="-34"/>
                        </a:rPr>
                        <a:t>j</a:t>
                      </a:r>
                      <a:endParaRPr lang="th-TH" sz="2800" b="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AngsanaUPC" pitchFamily="18" charset="-34"/>
                          <a:cs typeface="AngsanaUPC" pitchFamily="18" charset="-34"/>
                        </a:rPr>
                        <a:t>จ</a:t>
                      </a:r>
                      <a:endParaRPr lang="th-TH" sz="2800" b="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kern="1200" baseline="0" dirty="0" smtClean="0">
                          <a:solidFill>
                            <a:srgbClr val="FF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J</a:t>
                      </a:r>
                      <a:r>
                        <a:rPr kumimoji="0" lang="en-US" sz="2800" b="1" kern="1200" baseline="0" dirty="0" smtClean="0">
                          <a:solidFill>
                            <a:schemeClr val="dk1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im </a:t>
                      </a:r>
                      <a:endParaRPr kumimoji="0" lang="th-TH" sz="2800" b="1" kern="1200" baseline="0" dirty="0" smtClean="0">
                        <a:solidFill>
                          <a:schemeClr val="dk1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err="1" smtClean="0">
                          <a:latin typeface="AngsanaUPC" pitchFamily="18" charset="-34"/>
                          <a:cs typeface="AngsanaUPC" pitchFamily="18" charset="-34"/>
                        </a:rPr>
                        <a:t>จิม</a:t>
                      </a:r>
                      <a:endParaRPr lang="th-TH" sz="2800" b="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</a:tr>
              <a:tr h="528792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AngsanaUPC" pitchFamily="18" charset="-34"/>
                          <a:cs typeface="AngsanaUPC" pitchFamily="18" charset="-34"/>
                        </a:rPr>
                        <a:t>l</a:t>
                      </a:r>
                      <a:endParaRPr lang="th-TH" sz="2800" b="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AngsanaUPC" pitchFamily="18" charset="-34"/>
                          <a:cs typeface="AngsanaUPC" pitchFamily="18" charset="-34"/>
                        </a:rPr>
                        <a:t>ล</a:t>
                      </a:r>
                      <a:endParaRPr lang="th-TH" sz="2800" b="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kern="1200" baseline="0" dirty="0" smtClean="0">
                          <a:solidFill>
                            <a:srgbClr val="FF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l</a:t>
                      </a:r>
                      <a:r>
                        <a:rPr kumimoji="0" lang="en-US" sz="2800" b="1" kern="1200" baseline="0" dirty="0" smtClean="0">
                          <a:solidFill>
                            <a:schemeClr val="dk1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ocket </a:t>
                      </a:r>
                      <a:endParaRPr lang="th-TH" sz="28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800" b="0" kern="1200" baseline="0" dirty="0" smtClean="0">
                          <a:solidFill>
                            <a:schemeClr val="dk1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ล็อกเกต 	</a:t>
                      </a:r>
                    </a:p>
                  </a:txBody>
                  <a:tcPr/>
                </a:tc>
              </a:tr>
              <a:tr h="528792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AngsanaUPC" pitchFamily="18" charset="-34"/>
                          <a:cs typeface="AngsanaUPC" pitchFamily="18" charset="-34"/>
                        </a:rPr>
                        <a:t>m</a:t>
                      </a:r>
                      <a:endParaRPr lang="th-TH" sz="2800" b="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AngsanaUPC" pitchFamily="18" charset="-34"/>
                          <a:cs typeface="AngsanaUPC" pitchFamily="18" charset="-34"/>
                        </a:rPr>
                        <a:t>ม</a:t>
                      </a:r>
                      <a:endParaRPr lang="th-TH" sz="2800" b="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800" b="1" kern="1200" baseline="0" dirty="0" smtClean="0">
                          <a:solidFill>
                            <a:schemeClr val="dk1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   </a:t>
                      </a:r>
                      <a:r>
                        <a:rPr kumimoji="0" lang="en-US" sz="2800" b="1" kern="1200" baseline="0" dirty="0" smtClean="0">
                          <a:solidFill>
                            <a:srgbClr val="FF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m</a:t>
                      </a:r>
                      <a:r>
                        <a:rPr kumimoji="0" lang="en-US" sz="2800" b="1" kern="1200" baseline="0" dirty="0" smtClean="0">
                          <a:solidFill>
                            <a:schemeClr val="dk1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icro </a:t>
                      </a:r>
                      <a:r>
                        <a:rPr kumimoji="0" lang="th-TH" sz="2800" b="1" kern="1200" baseline="0" dirty="0" smtClean="0">
                          <a:solidFill>
                            <a:schemeClr val="dk1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h-TH" sz="2800" b="0" kern="1200" baseline="0" dirty="0" smtClean="0">
                          <a:solidFill>
                            <a:schemeClr val="dk1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ไม</a:t>
                      </a:r>
                      <a:r>
                        <a:rPr kumimoji="0" lang="th-TH" sz="2800" b="0" kern="1200" baseline="0" dirty="0" err="1" smtClean="0">
                          <a:solidFill>
                            <a:schemeClr val="dk1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โคร</a:t>
                      </a:r>
                      <a:r>
                        <a:rPr kumimoji="0" lang="th-TH" sz="2800" b="0" kern="1200" baseline="0" dirty="0" smtClean="0">
                          <a:solidFill>
                            <a:schemeClr val="dk1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 </a:t>
                      </a:r>
                      <a:endParaRPr lang="th-TH" sz="2800" b="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</a:tr>
              <a:tr h="604196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AngsanaUPC" pitchFamily="18" charset="-34"/>
                          <a:cs typeface="AngsanaUPC" pitchFamily="18" charset="-34"/>
                        </a:rPr>
                        <a:t>n</a:t>
                      </a:r>
                      <a:endParaRPr lang="th-TH" sz="2800" b="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AngsanaUPC" pitchFamily="18" charset="-34"/>
                          <a:cs typeface="AngsanaUPC" pitchFamily="18" charset="-34"/>
                        </a:rPr>
                        <a:t>น</a:t>
                      </a:r>
                      <a:endParaRPr lang="th-TH" sz="2800" b="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kern="1200" baseline="0" dirty="0" smtClean="0">
                          <a:solidFill>
                            <a:srgbClr val="FF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n</a:t>
                      </a:r>
                      <a:r>
                        <a:rPr kumimoji="0" lang="en-US" sz="2800" b="1" kern="1200" baseline="0" dirty="0" smtClean="0">
                          <a:solidFill>
                            <a:schemeClr val="dk1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ucleus </a:t>
                      </a:r>
                      <a:endParaRPr kumimoji="0" lang="th-TH" sz="2800" b="1" kern="1200" baseline="0" dirty="0" smtClean="0">
                        <a:solidFill>
                          <a:schemeClr val="dk1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h-TH" sz="2800" b="0" kern="1200" baseline="0" dirty="0" smtClean="0">
                          <a:solidFill>
                            <a:schemeClr val="dk1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นิวเคลียส	</a:t>
                      </a:r>
                      <a:endParaRPr lang="th-TH" sz="2800" b="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</a:tr>
              <a:tr h="528792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AngsanaUPC" pitchFamily="18" charset="-34"/>
                          <a:cs typeface="AngsanaUPC" pitchFamily="18" charset="-34"/>
                        </a:rPr>
                        <a:t>d</a:t>
                      </a:r>
                      <a:endParaRPr lang="th-TH" sz="2800" b="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AngsanaUPC" pitchFamily="18" charset="-34"/>
                          <a:cs typeface="AngsanaUPC" pitchFamily="18" charset="-34"/>
                        </a:rPr>
                        <a:t>ด</a:t>
                      </a:r>
                      <a:endParaRPr lang="th-TH" sz="2800" b="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kern="1200" baseline="0" dirty="0" smtClean="0">
                          <a:solidFill>
                            <a:srgbClr val="FF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d</a:t>
                      </a:r>
                      <a:r>
                        <a:rPr kumimoji="0" lang="en-US" sz="2800" b="1" kern="1200" baseline="0" dirty="0" smtClean="0">
                          <a:solidFill>
                            <a:schemeClr val="dk1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extrin </a:t>
                      </a:r>
                      <a:endParaRPr kumimoji="0" lang="th-TH" sz="2800" b="1" kern="1200" baseline="0" dirty="0" smtClean="0">
                        <a:solidFill>
                          <a:schemeClr val="dk1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0" kern="1200" baseline="0" dirty="0" smtClean="0">
                          <a:solidFill>
                            <a:schemeClr val="dk1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         </a:t>
                      </a:r>
                      <a:r>
                        <a:rPr kumimoji="0" lang="th-TH" sz="2800" b="0" kern="1200" baseline="0" dirty="0" err="1" smtClean="0">
                          <a:solidFill>
                            <a:schemeClr val="dk1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เดกซ์ทริน</a:t>
                      </a:r>
                      <a:r>
                        <a:rPr kumimoji="0" lang="th-TH" sz="2800" b="0" kern="1200" baseline="0" dirty="0" smtClean="0">
                          <a:solidFill>
                            <a:schemeClr val="dk1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 	</a:t>
                      </a:r>
                      <a:endParaRPr lang="th-TH" sz="2800" b="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</a:tr>
              <a:tr h="528792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AngsanaUPC" pitchFamily="18" charset="-34"/>
                          <a:cs typeface="AngsanaUPC" pitchFamily="18" charset="-34"/>
                        </a:rPr>
                        <a:t>f</a:t>
                      </a:r>
                      <a:endParaRPr lang="th-TH" sz="2800" b="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latin typeface="AngsanaUPC" pitchFamily="18" charset="-34"/>
                          <a:cs typeface="AngsanaUPC" pitchFamily="18" charset="-34"/>
                        </a:rPr>
                        <a:t>ฟ</a:t>
                      </a:r>
                      <a:endParaRPr lang="th-TH" sz="2800" b="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800" b="1" kern="1200" baseline="0" dirty="0" smtClean="0">
                          <a:solidFill>
                            <a:srgbClr val="FFFF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    </a:t>
                      </a:r>
                      <a:r>
                        <a:rPr kumimoji="0" lang="en-US" sz="2800" b="1" kern="1200" baseline="0" dirty="0" smtClean="0">
                          <a:solidFill>
                            <a:srgbClr val="FF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F</a:t>
                      </a:r>
                      <a:r>
                        <a:rPr kumimoji="0" lang="en-US" sz="2800" b="1" kern="1200" baseline="0" dirty="0" smtClean="0">
                          <a:solidFill>
                            <a:schemeClr val="dk1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ox  </a:t>
                      </a:r>
                      <a:r>
                        <a:rPr kumimoji="0" lang="th-TH" sz="2800" b="1" kern="1200" baseline="0" dirty="0" smtClean="0">
                          <a:solidFill>
                            <a:schemeClr val="dk1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0" kern="1200" baseline="0" dirty="0" smtClean="0">
                          <a:solidFill>
                            <a:schemeClr val="dk1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 </a:t>
                      </a:r>
                      <a:r>
                        <a:rPr kumimoji="0" lang="th-TH" sz="2800" b="0" kern="1200" baseline="0" dirty="0" smtClean="0">
                          <a:solidFill>
                            <a:schemeClr val="dk1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ฟอกซ์ </a:t>
                      </a:r>
                      <a:endParaRPr lang="th-TH" sz="2800" b="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2987824" y="548680"/>
            <a:ext cx="3312368" cy="1080120"/>
          </a:xfrm>
          <a:prstGeom prst="beve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9792" y="620688"/>
            <a:ext cx="3888432" cy="936104"/>
          </a:xfrm>
        </p:spPr>
        <p:txBody>
          <a:bodyPr/>
          <a:lstStyle/>
          <a:p>
            <a:pPr algn="ctr"/>
            <a:r>
              <a:rPr lang="th-TH" b="1" dirty="0" smtClean="0">
                <a:solidFill>
                  <a:srgbClr val="FFC000"/>
                </a:solidFill>
              </a:rPr>
              <a:t>หลักสังเกต</a:t>
            </a:r>
            <a:endParaRPr lang="th-TH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060848"/>
            <a:ext cx="8003232" cy="4536504"/>
          </a:xfrm>
        </p:spPr>
        <p:txBody>
          <a:bodyPr>
            <a:noAutofit/>
          </a:bodyPr>
          <a:lstStyle/>
          <a:p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คำทับศัพท์ คือ เอามาเลย ไม่ต้องคิดมาก ไม่ต้องแปล </a:t>
            </a:r>
            <a:br>
              <a:rPr lang="th-TH" sz="3200" dirty="0" smtClean="0">
                <a:latin typeface="AngsanaUPC" pitchFamily="18" charset="-34"/>
                <a:cs typeface="AngsanaUPC" pitchFamily="18" charset="-34"/>
              </a:rPr>
            </a:br>
            <a:endParaRPr lang="th-TH" sz="3200" dirty="0" smtClean="0">
              <a:latin typeface="AngsanaUPC" pitchFamily="18" charset="-34"/>
              <a:cs typeface="AngsanaUPC" pitchFamily="18" charset="-34"/>
            </a:endParaRPr>
          </a:p>
          <a:p>
            <a:pPr algn="thaiDist"/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ศัพท์บัญญัติ คือ เป็นการคิดคำขึ้นมาเอง  แต่ต้องผ่านการวิพากษ์ 	 		    วิจารณ์  และเต็มไปด้วยหลักการของสาขาวิชานั้นๆ 		    โดยมีคณะกรรมการของราชบัณฑิตยสถานรับรอง</a:t>
            </a:r>
          </a:p>
          <a:p>
            <a:pPr algn="thaiDist">
              <a:buNone/>
            </a:pPr>
            <a:endParaRPr lang="th-TH" sz="3200" dirty="0" smtClean="0">
              <a:latin typeface="AngsanaUPC" pitchFamily="18" charset="-34"/>
              <a:cs typeface="AngsanaUPC" pitchFamily="18" charset="-34"/>
            </a:endParaRPr>
          </a:p>
          <a:p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ศัพท์วิชาการ คือ เป็นคำศัพท์ที่ใช้กันเฉพาะในวงการวิชาการนั้นๆ</a:t>
            </a:r>
            <a:endParaRPr lang="th-TH" sz="2800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548680"/>
            <a:ext cx="6192688" cy="1008112"/>
          </a:xfrm>
        </p:spPr>
        <p:txBody>
          <a:bodyPr>
            <a:normAutofit/>
          </a:bodyPr>
          <a:lstStyle/>
          <a:p>
            <a:pPr algn="ctr"/>
            <a:r>
              <a:rPr lang="th-TH" sz="5400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ภาษาปาก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algn="thaiDist"/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ภาษาระดับกันเองหรือระดับปาก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   </a:t>
            </a:r>
          </a:p>
          <a:p>
            <a:pPr algn="thaiDist">
              <a:buNone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		ภาษาระดับนี้ใช้ในการสื่อสารระหว่างบุคคลที่มีความสัมพันธ์ใกล้ชิดกันมากเป็นพิเศษ เช่น เพื่อนสนิท  ลักษณะภาษาอาจมีคำไม่สุภาพปะปนอยู่บ้าง</a:t>
            </a:r>
            <a:endParaRPr lang="en-US" sz="3200" dirty="0" smtClean="0">
              <a:latin typeface="AngsanaUPC" pitchFamily="18" charset="-34"/>
              <a:cs typeface="AngsanaUPC" pitchFamily="18" charset="-34"/>
            </a:endParaRPr>
          </a:p>
          <a:p>
            <a:endParaRPr lang="th-TH" dirty="0"/>
          </a:p>
        </p:txBody>
      </p:sp>
      <p:sp>
        <p:nvSpPr>
          <p:cNvPr id="4" name="Frame 3"/>
          <p:cNvSpPr/>
          <p:nvPr/>
        </p:nvSpPr>
        <p:spPr>
          <a:xfrm>
            <a:off x="3275856" y="548680"/>
            <a:ext cx="2592288" cy="108012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3069515"/>
              </p:ext>
            </p:extLst>
          </p:nvPr>
        </p:nvGraphicFramePr>
        <p:xfrm>
          <a:off x="457200" y="548681"/>
          <a:ext cx="8147248" cy="5775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AA8143-4536-42B1-8C29-8C4677F633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52AA8143-4536-42B1-8C29-8C4677F633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52AA8143-4536-42B1-8C29-8C4677F633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FE3FB2-2081-4B16-B23F-3621FFE7A3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68FE3FB2-2081-4B16-B23F-3621FFE7A3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68FE3FB2-2081-4B16-B23F-3621FFE7A3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780420-898E-4174-8AE0-D365F49700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9A780420-898E-4174-8AE0-D365F49700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9A780420-898E-4174-8AE0-D365F49700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587923-6270-4390-9CD8-F909F1D48F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2D587923-6270-4390-9CD8-F909F1D48F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2D587923-6270-4390-9CD8-F909F1D48F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95D5CB-E9C8-4796-B91A-9C1AC594FA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9095D5CB-E9C8-4796-B91A-9C1AC594FA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9095D5CB-E9C8-4796-B91A-9C1AC594FA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027A55-8D90-4D66-91BE-AF91B5328C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ED027A55-8D90-4D66-91BE-AF91B5328C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ED027A55-8D90-4D66-91BE-AF91B5328C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EB76C2-4DA8-491A-9C08-D8455D772B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C1EB76C2-4DA8-491A-9C08-D8455D772B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C1EB76C2-4DA8-491A-9C08-D8455D772B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4EAFFA-3802-4651-81F2-EB45321B7E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6F4EAFFA-3802-4651-81F2-EB45321B7E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6F4EAFFA-3802-4651-81F2-EB45321B7E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E7F8B6-83AB-4748-9D6D-00E1F3D7C9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BBE7F8B6-83AB-4748-9D6D-00E1F3D7C9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BBE7F8B6-83AB-4748-9D6D-00E1F3D7C9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qdefaul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1700808"/>
            <a:ext cx="6696744" cy="453650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" name="เหล้าจ๋า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76456" y="6390456"/>
            <a:ext cx="467544" cy="46754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903069" y="392357"/>
            <a:ext cx="169790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6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gsanaUPC" pitchFamily="18" charset="-34"/>
                <a:cs typeface="AngsanaUPC" pitchFamily="18" charset="-34"/>
              </a:rPr>
              <a:t>เหล้าจ๋า</a:t>
            </a:r>
            <a:endParaRPr lang="th-TH" sz="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4503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pPr algn="ctr"/>
            <a:r>
              <a:rPr lang="th-TH" b="1" u="sng" dirty="0" smtClean="0"/>
              <a:t>แบบฝึกหัด</a:t>
            </a:r>
            <a:endParaRPr lang="th-TH" b="1" u="sng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/>
          <a:lstStyle/>
          <a:p>
            <a:pPr>
              <a:buNone/>
            </a:pPr>
            <a:r>
              <a:rPr lang="th-TH" dirty="0" smtClean="0"/>
              <a:t>		</a:t>
            </a:r>
            <a:r>
              <a:rPr lang="th-TH" sz="3200" b="1" dirty="0" smtClean="0"/>
              <a:t>คำชี้แจง</a:t>
            </a:r>
            <a:r>
              <a:rPr lang="th-TH" sz="3200" dirty="0" smtClean="0"/>
              <a:t> </a:t>
            </a:r>
            <a:r>
              <a:rPr lang="en-US" sz="3200" dirty="0" smtClean="0"/>
              <a:t>: </a:t>
            </a:r>
            <a:r>
              <a:rPr lang="th-TH" sz="3200" dirty="0" smtClean="0"/>
              <a:t>ให้นักเรียนแยกประเภทคำต่อไปนี้ </a:t>
            </a:r>
            <a:r>
              <a:rPr lang="th-TH" sz="3200" b="1" u="sng" dirty="0" smtClean="0">
                <a:solidFill>
                  <a:srgbClr val="FF0000"/>
                </a:solidFill>
              </a:rPr>
              <a:t>โดยเลือกเฉพาะที่เป็นคำทับศัพท์เท่านั้น</a:t>
            </a:r>
            <a:r>
              <a:rPr lang="th-TH" sz="3200" b="1" dirty="0" smtClean="0">
                <a:solidFill>
                  <a:srgbClr val="FF0000"/>
                </a:solidFill>
              </a:rPr>
              <a:t> </a:t>
            </a:r>
            <a:r>
              <a:rPr lang="th-TH" sz="3200" dirty="0" smtClean="0"/>
              <a:t>ลงในสมุดให้ถูกต้อง</a:t>
            </a:r>
            <a:endParaRPr lang="en-US" dirty="0" smtClean="0"/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dirty="0" smtClean="0"/>
              <a:t>		</a:t>
            </a:r>
            <a:r>
              <a:rPr lang="th-TH" sz="3200" dirty="0" smtClean="0"/>
              <a:t>เค้ก</a:t>
            </a:r>
            <a:r>
              <a:rPr lang="en-US" sz="3200" dirty="0" smtClean="0"/>
              <a:t>	</a:t>
            </a:r>
            <a:r>
              <a:rPr lang="th-TH" sz="3200" dirty="0" smtClean="0"/>
              <a:t>	จุดยืน		สลัด</a:t>
            </a:r>
            <a:r>
              <a:rPr lang="en-US" sz="3200" dirty="0" smtClean="0"/>
              <a:t>	</a:t>
            </a:r>
            <a:r>
              <a:rPr lang="th-TH" sz="3200" dirty="0" smtClean="0"/>
              <a:t>	ปีแสง	ไอศกรีม</a:t>
            </a:r>
            <a:r>
              <a:rPr lang="en-US" sz="3200" dirty="0" smtClean="0"/>
              <a:t>   </a:t>
            </a:r>
            <a:r>
              <a:rPr lang="th-TH" sz="3200" dirty="0" smtClean="0"/>
              <a:t>  	ตัวแปร</a:t>
            </a:r>
            <a:r>
              <a:rPr lang="en-US" sz="3200" dirty="0" smtClean="0"/>
              <a:t>      </a:t>
            </a:r>
            <a:r>
              <a:rPr lang="th-TH" sz="3200" dirty="0" smtClean="0"/>
              <a:t>	แซนด์วิช</a:t>
            </a:r>
            <a:r>
              <a:rPr lang="en-US" sz="3200" dirty="0" smtClean="0"/>
              <a:t>     </a:t>
            </a:r>
            <a:r>
              <a:rPr lang="th-TH" sz="3200" dirty="0" smtClean="0"/>
              <a:t>	ดินเปรี้ยว</a:t>
            </a:r>
            <a:r>
              <a:rPr lang="en-US" sz="3200" dirty="0" smtClean="0"/>
              <a:t>      </a:t>
            </a:r>
            <a:r>
              <a:rPr lang="th-TH" sz="3200" dirty="0" smtClean="0"/>
              <a:t>	น้ำแข็งแห้ง</a:t>
            </a:r>
            <a:r>
              <a:rPr lang="en-US" sz="3200" dirty="0" smtClean="0"/>
              <a:t>	</a:t>
            </a:r>
            <a:r>
              <a:rPr lang="th-TH" sz="3200" dirty="0" smtClean="0"/>
              <a:t>สกี</a:t>
            </a:r>
            <a:r>
              <a:rPr lang="en-US" sz="3200" dirty="0" smtClean="0"/>
              <a:t>   </a:t>
            </a:r>
            <a:r>
              <a:rPr lang="th-TH" sz="3200" dirty="0" smtClean="0"/>
              <a:t>  		กอล์ฟ</a:t>
            </a:r>
            <a:r>
              <a:rPr lang="en-US" sz="3200" dirty="0" smtClean="0"/>
              <a:t>       </a:t>
            </a:r>
            <a:r>
              <a:rPr lang="th-TH" sz="3200" dirty="0" smtClean="0"/>
              <a:t>	ตลาดมืด       	กีตาร์</a:t>
            </a:r>
            <a:r>
              <a:rPr lang="en-US" sz="3200" dirty="0" smtClean="0"/>
              <a:t>  </a:t>
            </a:r>
            <a:r>
              <a:rPr lang="th-TH" sz="3200" dirty="0" smtClean="0"/>
              <a:t>		กิจกรรม</a:t>
            </a:r>
            <a:r>
              <a:rPr lang="en-US" sz="3200" dirty="0" smtClean="0"/>
              <a:t>    </a:t>
            </a:r>
            <a:r>
              <a:rPr lang="th-TH" sz="3200" dirty="0" smtClean="0"/>
              <a:t>	เปียโน</a:t>
            </a:r>
            <a:r>
              <a:rPr lang="en-US" sz="3200" dirty="0" smtClean="0"/>
              <a:t>    </a:t>
            </a:r>
            <a:r>
              <a:rPr lang="th-TH" sz="3200" dirty="0" smtClean="0"/>
              <a:t>	ทฤษฎี    	สดมภ์</a:t>
            </a:r>
            <a:r>
              <a:rPr lang="en-US" sz="3200" dirty="0" smtClean="0"/>
              <a:t>  </a:t>
            </a:r>
            <a:r>
              <a:rPr lang="th-TH" sz="3200" dirty="0" smtClean="0"/>
              <a:t>    	มลพิษ    	โน้ตบุ๊ก</a:t>
            </a:r>
            <a:r>
              <a:rPr lang="en-US" sz="3200" dirty="0" smtClean="0"/>
              <a:t>  </a:t>
            </a:r>
            <a:r>
              <a:rPr lang="th-TH" sz="3200" dirty="0" smtClean="0"/>
              <a:t>  	ไมโครโฟน</a:t>
            </a:r>
            <a:r>
              <a:rPr lang="en-US" sz="3200" dirty="0" smtClean="0"/>
              <a:t>   </a:t>
            </a:r>
            <a:endParaRPr lang="th-TH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92088"/>
          </a:xfrm>
        </p:spPr>
        <p:txBody>
          <a:bodyPr>
            <a:noAutofit/>
          </a:bodyPr>
          <a:lstStyle/>
          <a:p>
            <a:pPr algn="ctr"/>
            <a:r>
              <a:rPr lang="th-TH" sz="5400" b="1" u="sng" dirty="0" smtClean="0">
                <a:solidFill>
                  <a:srgbClr val="00CC00"/>
                </a:solidFill>
              </a:rPr>
              <a:t>เฉลย</a:t>
            </a:r>
            <a:endParaRPr lang="th-TH" sz="5400" u="sng" dirty="0">
              <a:solidFill>
                <a:srgbClr val="00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686800" cy="547260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b="1" u="sng" dirty="0" smtClean="0">
                <a:solidFill>
                  <a:srgbClr val="FF0066"/>
                </a:solidFill>
              </a:rPr>
              <a:t>คำทับศัพท์</a:t>
            </a:r>
            <a:endParaRPr lang="en-US" b="1" dirty="0" smtClean="0">
              <a:solidFill>
                <a:srgbClr val="FF0066"/>
              </a:solidFill>
            </a:endParaRPr>
          </a:p>
          <a:p>
            <a:pPr>
              <a:buNone/>
            </a:pPr>
            <a:r>
              <a:rPr lang="th-TH" dirty="0" smtClean="0"/>
              <a:t>		เค้ก</a:t>
            </a:r>
            <a:r>
              <a:rPr lang="en-US" dirty="0" smtClean="0"/>
              <a:t> cake </a:t>
            </a:r>
            <a:r>
              <a:rPr lang="th-TH" dirty="0" smtClean="0"/>
              <a:t>		สลัด</a:t>
            </a:r>
            <a:r>
              <a:rPr lang="en-US" dirty="0" smtClean="0"/>
              <a:t> salad   </a:t>
            </a:r>
            <a:r>
              <a:rPr lang="th-TH" dirty="0" smtClean="0"/>
              <a:t>	ไอศกรีม</a:t>
            </a:r>
            <a:r>
              <a:rPr lang="en-US" dirty="0" smtClean="0"/>
              <a:t> ice cream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th-TH" dirty="0" smtClean="0"/>
              <a:t>แซนด์วิช</a:t>
            </a:r>
            <a:r>
              <a:rPr lang="en-US" dirty="0" smtClean="0"/>
              <a:t> sandwich    </a:t>
            </a:r>
            <a:r>
              <a:rPr lang="th-TH" dirty="0" smtClean="0"/>
              <a:t>        สกี</a:t>
            </a:r>
            <a:r>
              <a:rPr lang="en-US" dirty="0" smtClean="0"/>
              <a:t> ski  </a:t>
            </a:r>
            <a:r>
              <a:rPr lang="th-TH" dirty="0" smtClean="0"/>
              <a:t>		กอล์ฟ</a:t>
            </a:r>
            <a:r>
              <a:rPr lang="en-US" dirty="0" smtClean="0"/>
              <a:t>  golf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		กีตาร์</a:t>
            </a:r>
            <a:r>
              <a:rPr lang="en-US" dirty="0" smtClean="0"/>
              <a:t>  guitar</a:t>
            </a:r>
            <a:r>
              <a:rPr lang="th-TH" dirty="0" smtClean="0"/>
              <a:t>		เปียโน</a:t>
            </a:r>
            <a:r>
              <a:rPr lang="en-US" dirty="0" smtClean="0"/>
              <a:t> piano    </a:t>
            </a:r>
            <a:r>
              <a:rPr lang="th-TH" dirty="0" smtClean="0"/>
              <a:t>	โน้ตบุ๊ก</a:t>
            </a:r>
            <a:r>
              <a:rPr lang="en-US" dirty="0" smtClean="0"/>
              <a:t> notebook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th-TH" dirty="0" smtClean="0"/>
              <a:t>ไมโครโฟน</a:t>
            </a:r>
            <a:r>
              <a:rPr lang="en-US" dirty="0" smtClean="0"/>
              <a:t>  microphone 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th-TH" dirty="0" smtClean="0"/>
              <a:t>	</a:t>
            </a:r>
            <a:r>
              <a:rPr lang="th-TH" b="1" u="sng" dirty="0" smtClean="0">
                <a:solidFill>
                  <a:srgbClr val="3333FF"/>
                </a:solidFill>
              </a:rPr>
              <a:t>ศัพท์บัญญัติ</a:t>
            </a:r>
            <a:endParaRPr lang="en-US" b="1" dirty="0" smtClean="0">
              <a:solidFill>
                <a:srgbClr val="3333FF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th-TH" dirty="0" smtClean="0"/>
              <a:t>	จุดยืน (</a:t>
            </a:r>
            <a:r>
              <a:rPr lang="en-US" dirty="0" smtClean="0"/>
              <a:t>stand point)   </a:t>
            </a:r>
            <a:r>
              <a:rPr lang="th-TH" dirty="0" smtClean="0"/>
              <a:t>  ปีแสง (</a:t>
            </a:r>
            <a:r>
              <a:rPr lang="en-US" dirty="0" smtClean="0"/>
              <a:t>light year)  	 </a:t>
            </a:r>
            <a:r>
              <a:rPr lang="th-TH" dirty="0" smtClean="0"/>
              <a:t>ตัวแปร (</a:t>
            </a:r>
            <a:r>
              <a:rPr lang="en-US" dirty="0" smtClean="0"/>
              <a:t>variable)   </a:t>
            </a:r>
          </a:p>
          <a:p>
            <a:pPr>
              <a:buNone/>
            </a:pPr>
            <a:r>
              <a:rPr lang="th-TH" dirty="0" smtClean="0"/>
              <a:t>	ดินเปรี้ยว (</a:t>
            </a:r>
            <a:r>
              <a:rPr lang="en-US" dirty="0" smtClean="0"/>
              <a:t>acid soil)   	</a:t>
            </a:r>
            <a:r>
              <a:rPr lang="th-TH" dirty="0" smtClean="0"/>
              <a:t>  น้ำแข็งแห้ง (</a:t>
            </a:r>
            <a:r>
              <a:rPr lang="en-US" dirty="0" smtClean="0"/>
              <a:t>dry ice)   </a:t>
            </a:r>
            <a:r>
              <a:rPr lang="th-TH" dirty="0" smtClean="0"/>
              <a:t>	 ตลาดมืด (</a:t>
            </a:r>
            <a:r>
              <a:rPr lang="en-US" dirty="0" err="1" smtClean="0"/>
              <a:t>blackmarket</a:t>
            </a:r>
            <a:r>
              <a:rPr lang="en-US" dirty="0" smtClean="0"/>
              <a:t>)  </a:t>
            </a:r>
            <a:r>
              <a:rPr lang="th-TH" dirty="0" smtClean="0"/>
              <a:t>           </a:t>
            </a:r>
          </a:p>
          <a:p>
            <a:pPr>
              <a:buNone/>
            </a:pPr>
            <a:r>
              <a:rPr lang="en-US" dirty="0" smtClean="0"/>
              <a:t> </a:t>
            </a:r>
            <a:r>
              <a:rPr lang="th-TH" dirty="0" smtClean="0"/>
              <a:t>	กิจกรรม (</a:t>
            </a:r>
            <a:r>
              <a:rPr lang="en-US" dirty="0" smtClean="0"/>
              <a:t>activity)   </a:t>
            </a:r>
            <a:r>
              <a:rPr lang="th-TH" dirty="0" smtClean="0"/>
              <a:t>	  ทฤษฎี (</a:t>
            </a:r>
            <a:r>
              <a:rPr lang="en-US" dirty="0" smtClean="0"/>
              <a:t>theory)   </a:t>
            </a:r>
            <a:r>
              <a:rPr lang="th-TH" dirty="0" smtClean="0"/>
              <a:t>	  สดมภ์ (</a:t>
            </a:r>
            <a:r>
              <a:rPr lang="en-US" dirty="0" smtClean="0"/>
              <a:t>column)   </a:t>
            </a:r>
          </a:p>
          <a:p>
            <a:pPr>
              <a:buNone/>
            </a:pPr>
            <a:r>
              <a:rPr lang="th-TH" dirty="0" smtClean="0"/>
              <a:t>	มลพิษ (</a:t>
            </a:r>
            <a:r>
              <a:rPr lang="en-US" dirty="0" smtClean="0"/>
              <a:t>pollution)  </a:t>
            </a:r>
            <a:br>
              <a:rPr lang="en-US" dirty="0" smtClean="0"/>
            </a:b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03648" y="2132856"/>
            <a:ext cx="568863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RelaxedModerately"/>
              <a:lightRig rig="threePt" dir="t"/>
            </a:scene3d>
          </a:bodyPr>
          <a:lstStyle/>
          <a:p>
            <a:pPr algn="ctr"/>
            <a:r>
              <a:rPr lang="en-US" sz="8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CC"/>
                </a:solidFill>
                <a:effectLst/>
              </a:rPr>
              <a:t>The</a:t>
            </a:r>
            <a:r>
              <a:rPr lang="en-US" sz="8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8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CC"/>
                </a:solidFill>
              </a:rPr>
              <a:t>E</a:t>
            </a:r>
            <a:r>
              <a:rPr lang="en-US" sz="8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CC"/>
                </a:solidFill>
                <a:effectLst/>
              </a:rPr>
              <a:t>nd</a:t>
            </a:r>
            <a:endParaRPr lang="th-TH" sz="8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33CC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th-TH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ผลเสียของการดื่มสุรา</a:t>
            </a:r>
            <a:endParaRPr lang="th-TH" b="1" dirty="0">
              <a:solidFill>
                <a:srgbClr val="FF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72816"/>
            <a:ext cx="7931224" cy="4551784"/>
          </a:xfrm>
        </p:spPr>
        <p:txBody>
          <a:bodyPr>
            <a:normAutofit fontScale="92500" lnSpcReduction="20000"/>
          </a:bodyPr>
          <a:lstStyle/>
          <a:p>
            <a:r>
              <a:rPr lang="th-TH" b="1" dirty="0" smtClean="0"/>
              <a:t>ผลของการดื่มสุราต่อสุขภาพ</a:t>
            </a:r>
            <a:endParaRPr lang="th-TH" dirty="0" smtClean="0"/>
          </a:p>
          <a:p>
            <a:pPr algn="thaiDist">
              <a:buNone/>
            </a:pPr>
            <a:r>
              <a:rPr lang="th-TH" dirty="0" smtClean="0"/>
              <a:t>		ผู้ที่ดื่มสุราเรื้อรังจะมีอายุเฉลี่ยสั้นลง 10-14 ปี แต่ถ้าดื่มตามกำหนดอายุเฉลี่ยจะยาวกว่าคนที่ไม่ได้ดื่ม โดยเฉพาะเมื่อเริ่มดื่ม จะมีปัจจัยเสี่ยงต่อโรคหัวใจ บางคนแนะนำให้ดื่มหลังอายุ 60ปี  ถ้าได้ดื่มเกินขนาดอาจจะทำให้เสียชีวิต หากคุณดื่มสุราเป็นประจำมากเกินไปอาจจะก่อให้เกิดผลเสียต่อสุขภาพ ดังนี้</a:t>
            </a:r>
          </a:p>
          <a:p>
            <a:pPr>
              <a:buNone/>
            </a:pPr>
            <a:r>
              <a:rPr lang="th-TH" dirty="0" smtClean="0"/>
              <a:t>		- ความดันโลหิตสูงและโรคหัวใจ	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- โรคตับและโรคมะเร็งต่างๆ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		- สมองเสื่อม			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- น้ำหนักเกิน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		- เกิดอุบัติเหตุ			 -  สมรรถภาพทางเพศเสื่อม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		- แขนขาลีบ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th-TH" b="1" u="sng" dirty="0" smtClean="0">
                <a:solidFill>
                  <a:schemeClr val="tx1"/>
                </a:solidFill>
              </a:rPr>
              <a:t>เช้าฮาเย็นเฮ</a:t>
            </a:r>
            <a:endParaRPr lang="th-TH" b="1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lnSpcReduction="10000"/>
          </a:bodyPr>
          <a:lstStyle/>
          <a:p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ประเด็นหลักของเรื่อง</a:t>
            </a:r>
          </a:p>
          <a:p>
            <a:pPr>
              <a:buNone/>
            </a:pPr>
            <a:r>
              <a:rPr lang="th-TH" dirty="0" smtClean="0"/>
              <a:t>		</a:t>
            </a:r>
            <a:r>
              <a:rPr lang="th-TH" sz="2800" dirty="0" smtClean="0">
                <a:solidFill>
                  <a:schemeClr val="accent2">
                    <a:lumMod val="50000"/>
                  </a:schemeClr>
                </a:solidFill>
                <a:latin typeface="AngsanaUPC" pitchFamily="18" charset="-34"/>
                <a:cs typeface="AngsanaUPC" pitchFamily="18" charset="-34"/>
              </a:rPr>
              <a:t>“</a:t>
            </a:r>
            <a:r>
              <a:rPr lang="th-TH" sz="3600" dirty="0" smtClean="0">
                <a:solidFill>
                  <a:schemeClr val="accent2">
                    <a:lumMod val="50000"/>
                  </a:schemeClr>
                </a:solidFill>
                <a:latin typeface="AngsanaUPC" pitchFamily="18" charset="-34"/>
                <a:cs typeface="AngsanaUPC" pitchFamily="18" charset="-34"/>
              </a:rPr>
              <a:t>โทษของการดื่มสุรา”</a:t>
            </a:r>
            <a:endParaRPr lang="th-TH" sz="2800" dirty="0" smtClean="0">
              <a:solidFill>
                <a:schemeClr val="accent2">
                  <a:lumMod val="50000"/>
                </a:schemeClr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sz="2800" dirty="0" smtClean="0">
              <a:latin typeface="AngsanaUPC" pitchFamily="18" charset="-34"/>
              <a:cs typeface="AngsanaUPC" pitchFamily="18" charset="-34"/>
            </a:endParaRPr>
          </a:p>
          <a:p>
            <a:pPr>
              <a:buFont typeface="Arial" pitchFamily="34" charset="0"/>
              <a:buChar char="•"/>
            </a:pP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สรุปเนื้อเรื่อง</a:t>
            </a:r>
          </a:p>
          <a:p>
            <a:pPr>
              <a:buNone/>
            </a:pP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		</a:t>
            </a:r>
            <a:r>
              <a:rPr lang="th-TH" sz="3600" dirty="0" smtClean="0">
                <a:solidFill>
                  <a:schemeClr val="accent2">
                    <a:lumMod val="50000"/>
                  </a:schemeClr>
                </a:solidFill>
                <a:latin typeface="AngsanaUPC" pitchFamily="18" charset="-34"/>
                <a:cs typeface="AngsanaUPC" pitchFamily="18" charset="-34"/>
              </a:rPr>
              <a:t>๑.สุราเป็นสิ่งไม่ดี ทำให้ขาดสติและเห็นผิดเป็นชอบ</a:t>
            </a:r>
            <a:br>
              <a:rPr lang="th-TH" sz="3600" dirty="0" smtClean="0">
                <a:solidFill>
                  <a:schemeClr val="accent2">
                    <a:lumMod val="50000"/>
                  </a:schemeClr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3600" dirty="0" smtClean="0">
                <a:solidFill>
                  <a:schemeClr val="accent2">
                    <a:lumMod val="50000"/>
                  </a:schemeClr>
                </a:solidFill>
                <a:latin typeface="AngsanaUPC" pitchFamily="18" charset="-34"/>
                <a:cs typeface="AngsanaUPC" pitchFamily="18" charset="-34"/>
              </a:rPr>
              <a:t>	๒.สุรามีพิษร้ายแรงต่อสุขภาพ</a:t>
            </a: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/>
            </a:r>
            <a:br>
              <a:rPr lang="th-TH" sz="3600" dirty="0" smtClean="0">
                <a:latin typeface="AngsanaUPC" pitchFamily="18" charset="-34"/>
                <a:cs typeface="AngsanaUPC" pitchFamily="18" charset="-34"/>
              </a:rPr>
            </a:br>
            <a:r>
              <a:rPr lang="th-TH" sz="3600" dirty="0" smtClean="0"/>
              <a:t/>
            </a:r>
            <a:br>
              <a:rPr lang="th-TH" sz="3600" dirty="0" smtClean="0"/>
            </a:br>
            <a:endParaRPr lang="en-US" sz="3600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th-TH" b="1" u="sng" dirty="0" smtClean="0">
                <a:solidFill>
                  <a:schemeClr val="accent5">
                    <a:lumMod val="75000"/>
                  </a:schemeClr>
                </a:solidFill>
              </a:rPr>
              <a:t>การจับประเด็นสำคัญ</a:t>
            </a:r>
            <a:endParaRPr lang="th-TH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539552" y="2060848"/>
          <a:ext cx="806489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996720"/>
          </a:xfrm>
        </p:spPr>
        <p:txBody>
          <a:bodyPr/>
          <a:lstStyle/>
          <a:p>
            <a:pPr algn="ctr"/>
            <a:r>
              <a:rPr lang="th-TH" b="1" u="sng" dirty="0" smtClean="0">
                <a:solidFill>
                  <a:srgbClr val="FF33CC"/>
                </a:solidFill>
                <a:latin typeface="AngsanaUPC" pitchFamily="18" charset="-34"/>
                <a:cs typeface="AngsanaUPC" pitchFamily="18" charset="-34"/>
              </a:rPr>
              <a:t>การศึกษาหาความรู้ด้วยตนเอง</a:t>
            </a:r>
            <a:endParaRPr lang="th-TH" b="1" u="sng" dirty="0">
              <a:solidFill>
                <a:srgbClr val="FF33CC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 อินเทอร์เน็ต</a:t>
            </a:r>
          </a:p>
          <a:p>
            <a:pPr>
              <a:buFont typeface="Wingdings" pitchFamily="2" charset="2"/>
              <a:buChar char="v"/>
            </a:pPr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 ห้องสมุด</a:t>
            </a:r>
          </a:p>
          <a:p>
            <a:pPr>
              <a:buFont typeface="Wingdings" pitchFamily="2" charset="2"/>
              <a:buChar char="v"/>
            </a:pPr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 หนังสือพิมพ์</a:t>
            </a:r>
          </a:p>
          <a:p>
            <a:pPr>
              <a:buFont typeface="Wingdings" pitchFamily="2" charset="2"/>
              <a:buChar char="v"/>
            </a:pPr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 วารสาร</a:t>
            </a:r>
          </a:p>
          <a:p>
            <a:pPr>
              <a:buFont typeface="Wingdings" pitchFamily="2" charset="2"/>
              <a:buChar char="v"/>
            </a:pPr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 สื่อสิ่งพิมพ์ต่างๆ </a:t>
            </a:r>
          </a:p>
          <a:p>
            <a:pPr>
              <a:buFont typeface="Wingdings" pitchFamily="2" charset="2"/>
              <a:buChar char="v"/>
            </a:pPr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 ฯลฯ</a:t>
            </a:r>
          </a:p>
          <a:p>
            <a:pPr>
              <a:buFont typeface="Wingdings" pitchFamily="2" charset="2"/>
              <a:buChar char="v"/>
            </a:pPr>
            <a:endParaRPr lang="th-TH" sz="4000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th-TH" b="1" u="sng" dirty="0" smtClean="0"/>
              <a:t>การสร้างค่านิยมใหม่ </a:t>
            </a:r>
            <a:endParaRPr lang="th-TH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/>
            <a:r>
              <a:rPr lang="th-TH" sz="32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ค่านิยม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  คือ สิ่งที่สังคมยึดถือว่ามีค่าพึงปรารถนาหรือต้องการให้เป็นเป้าหมายของสังคมและปลูกฝังให้สมาชิกของสังคมยึดถือเป็นเป้าหมายในการดำเนินชีวิต</a:t>
            </a:r>
          </a:p>
          <a:p>
            <a:pPr>
              <a:buNone/>
            </a:pP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 algn="thaiDist"/>
            <a:r>
              <a:rPr lang="th-TH" sz="3200" b="1" dirty="0" smtClean="0">
                <a:solidFill>
                  <a:srgbClr val="00CC00"/>
                </a:solidFill>
                <a:latin typeface="AngsanaUPC" pitchFamily="18" charset="-34"/>
                <a:cs typeface="AngsanaUPC" pitchFamily="18" charset="-34"/>
              </a:rPr>
              <a:t>การสร้างค่านิยมใหม่ 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คือ การสร้างหลักความคิดหรือเป้าหมายที่มีค่าพึงปรารถนาของสังคมขึ้นใหม่ โดยสมาชิกอาจมีความคิดที่แตกต่างจากค่านิยมเดิม และค่านิยมต้องเป็นสิ่งที่ดี ที่สมาชิกยึดถือเป็นเป้าหมายในการดำเนินชีวิต</a:t>
            </a:r>
            <a:endParaRPr lang="th-TH" sz="3200" dirty="0">
              <a:solidFill>
                <a:srgbClr val="00CC00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245192"/>
          </a:xfrm>
        </p:spPr>
        <p:txBody>
          <a:bodyPr>
            <a:noAutofit/>
          </a:bodyPr>
          <a:lstStyle/>
          <a:p>
            <a:pPr algn="ctr"/>
            <a:r>
              <a:rPr lang="th-TH" sz="60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ศัพท์วิชาการ</a:t>
            </a:r>
            <a:br>
              <a:rPr lang="th-TH" sz="6000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6000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ศัพท์บัญญัติ</a:t>
            </a:r>
            <a:r>
              <a:rPr lang="th-TH" sz="6000" dirty="0" smtClean="0">
                <a:latin typeface="AngsanaUPC" pitchFamily="18" charset="-34"/>
                <a:cs typeface="AngsanaUPC" pitchFamily="18" charset="-34"/>
              </a:rPr>
              <a:t/>
            </a:r>
            <a:br>
              <a:rPr lang="th-TH" sz="6000" dirty="0" smtClean="0">
                <a:latin typeface="AngsanaUPC" pitchFamily="18" charset="-34"/>
                <a:cs typeface="AngsanaUPC" pitchFamily="18" charset="-34"/>
              </a:rPr>
            </a:br>
            <a:r>
              <a:rPr lang="th-TH" sz="6000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คำทับศัพท์</a:t>
            </a:r>
            <a:br>
              <a:rPr lang="th-TH" sz="6000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6000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ภาษาปาก</a:t>
            </a:r>
            <a:r>
              <a:rPr lang="th-TH" sz="6000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/>
            </a:r>
            <a:br>
              <a:rPr lang="th-TH" sz="6000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</a:br>
            <a:endParaRPr lang="th-TH" sz="6000" dirty="0">
              <a:solidFill>
                <a:srgbClr val="7030A0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5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ศัพท์วิชาการ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4536"/>
          </a:xfrm>
        </p:spPr>
        <p:txBody>
          <a:bodyPr>
            <a:normAutofit/>
          </a:bodyPr>
          <a:lstStyle/>
          <a:p>
            <a:pPr fontAlgn="base"/>
            <a:r>
              <a:rPr lang="th-TH" sz="3600" b="1" dirty="0" smtClean="0">
                <a:latin typeface="AngsanaUPC" pitchFamily="18" charset="-34"/>
                <a:cs typeface="AngsanaUPC" pitchFamily="18" charset="-34"/>
              </a:rPr>
              <a:t>ศัพท์ทางวิชาการ</a:t>
            </a: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 </a:t>
            </a:r>
          </a:p>
          <a:p>
            <a:pPr fontAlgn="base">
              <a:buNone/>
            </a:pP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		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หมายถึง คำศัพท์ที่ใช้กล่าวถึงหรือใช้อธิบายเรื่องราวที่เป็นความรู้ทางวิชาการที่ไม่ใช้คำนั้นๆกันโดยทั่วไป  ส่วนใหญ่จะเป็นคำที่รับมาจากภาษาต่างประเทศ</a:t>
            </a:r>
          </a:p>
          <a:p>
            <a:pPr fontAlgn="base">
              <a:buNone/>
            </a:pPr>
            <a:endParaRPr lang="th-TH" sz="3200" dirty="0" smtClean="0">
              <a:latin typeface="AngsanaUPC" pitchFamily="18" charset="-34"/>
              <a:cs typeface="AngsanaUPC" pitchFamily="18" charset="-34"/>
            </a:endParaRPr>
          </a:p>
          <a:p>
            <a:pPr fontAlgn="base">
              <a:buNone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sz="3200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**</a:t>
            </a:r>
            <a:r>
              <a:rPr lang="th-TH" sz="3200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นักวิชาการสาขานั้นๆเป็นผู้แปลหรือสร้างคำขึ้นและกำหนดคำให้มีความหมายตรงกับคำภาษาต่างประเทศ</a:t>
            </a:r>
            <a:r>
              <a:rPr lang="en-US" sz="3200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**</a:t>
            </a:r>
            <a:endParaRPr lang="th-TH" sz="3200" dirty="0" smtClean="0">
              <a:solidFill>
                <a:srgbClr val="FF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Frame 3"/>
          <p:cNvSpPr/>
          <p:nvPr/>
        </p:nvSpPr>
        <p:spPr>
          <a:xfrm>
            <a:off x="3074909" y="260648"/>
            <a:ext cx="3024336" cy="1152128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751</TotalTime>
  <Words>467</Words>
  <Application>Microsoft Office PowerPoint</Application>
  <PresentationFormat>On-screen Show (4:3)</PresentationFormat>
  <Paragraphs>207</Paragraphs>
  <Slides>22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 “เช้าฮาเย็นเฮ”</vt:lpstr>
      <vt:lpstr>PowerPoint Presentation</vt:lpstr>
      <vt:lpstr>ผลเสียของการดื่มสุรา</vt:lpstr>
      <vt:lpstr>เช้าฮาเย็นเฮ</vt:lpstr>
      <vt:lpstr>การจับประเด็นสำคัญ</vt:lpstr>
      <vt:lpstr>การศึกษาหาความรู้ด้วยตนเอง</vt:lpstr>
      <vt:lpstr>การสร้างค่านิยมใหม่ </vt:lpstr>
      <vt:lpstr>ศัพท์วิชาการ ศัพท์บัญญัติ คำทับศัพท์ ภาษาปาก </vt:lpstr>
      <vt:lpstr>ศัพท์วิชาการ</vt:lpstr>
      <vt:lpstr>ตัวอย่าง</vt:lpstr>
      <vt:lpstr>ศัพท์บัญญัติ</vt:lpstr>
      <vt:lpstr>คำทับศัพท์</vt:lpstr>
      <vt:lpstr>หลักการทับศัพท์</vt:lpstr>
      <vt:lpstr>ตารางเทียบเสียง</vt:lpstr>
      <vt:lpstr>PowerPoint Presentation</vt:lpstr>
      <vt:lpstr>PowerPoint Presentation</vt:lpstr>
      <vt:lpstr>หลักสังเกต</vt:lpstr>
      <vt:lpstr>ภาษาปาก</vt:lpstr>
      <vt:lpstr>PowerPoint Presentation</vt:lpstr>
      <vt:lpstr>แบบฝึกหัด</vt:lpstr>
      <vt:lpstr>เฉลย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เช้าฮาเย็นเฮ</dc:title>
  <dc:creator>hp</dc:creator>
  <cp:lastModifiedBy>hp</cp:lastModifiedBy>
  <cp:revision>103</cp:revision>
  <dcterms:created xsi:type="dcterms:W3CDTF">2014-06-11T06:17:18Z</dcterms:created>
  <dcterms:modified xsi:type="dcterms:W3CDTF">2015-05-07T06:40:59Z</dcterms:modified>
</cp:coreProperties>
</file>