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0" r:id="rId9"/>
    <p:sldId id="261" r:id="rId10"/>
    <p:sldId id="259" r:id="rId11"/>
    <p:sldId id="258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00"/>
    <a:srgbClr val="FF3399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D69E7-B996-4695-BADE-F820B035FB42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88EF47E1-05CC-4FC2-9451-4837432A1877}">
      <dgm:prSet phldrT="[Text]"/>
      <dgm:spPr/>
      <dgm:t>
        <a:bodyPr/>
        <a:lstStyle/>
        <a:p>
          <a:endParaRPr lang="th-TH" dirty="0"/>
        </a:p>
      </dgm:t>
    </dgm:pt>
    <dgm:pt modelId="{E6829697-CA90-4B26-9F15-C8AF7A85ECB1}" type="parTrans" cxnId="{1337DCF4-095D-424B-ABF3-9DB949B72F56}">
      <dgm:prSet/>
      <dgm:spPr/>
      <dgm:t>
        <a:bodyPr/>
        <a:lstStyle/>
        <a:p>
          <a:endParaRPr lang="th-TH"/>
        </a:p>
      </dgm:t>
    </dgm:pt>
    <dgm:pt modelId="{72F8AF7F-DCF2-4BDC-A8F9-AF0A56B95E10}" type="sibTrans" cxnId="{1337DCF4-095D-424B-ABF3-9DB949B72F56}">
      <dgm:prSet/>
      <dgm:spPr/>
      <dgm:t>
        <a:bodyPr/>
        <a:lstStyle/>
        <a:p>
          <a:endParaRPr lang="th-TH"/>
        </a:p>
      </dgm:t>
    </dgm:pt>
    <dgm:pt modelId="{D1013D23-BBBF-4566-8B05-50F15B9A1D8C}">
      <dgm:prSet phldrT="[Text]"/>
      <dgm:spPr/>
      <dgm:t>
        <a:bodyPr/>
        <a:lstStyle/>
        <a:p>
          <a:r>
            <a:rPr lang="th-TH" dirty="0" smtClean="0"/>
            <a:t>                   บทความ</a:t>
          </a:r>
          <a:endParaRPr lang="th-TH" dirty="0"/>
        </a:p>
      </dgm:t>
    </dgm:pt>
    <dgm:pt modelId="{E8AF5D05-CB15-42DE-929F-C02D6E37DAA5}" type="parTrans" cxnId="{C517B553-A5BF-43A5-8FA7-1C2BE83BB699}">
      <dgm:prSet/>
      <dgm:spPr/>
      <dgm:t>
        <a:bodyPr/>
        <a:lstStyle/>
        <a:p>
          <a:endParaRPr lang="th-TH"/>
        </a:p>
      </dgm:t>
    </dgm:pt>
    <dgm:pt modelId="{28F18B86-445E-4A22-8035-D9A1AD97A570}" type="sibTrans" cxnId="{C517B553-A5BF-43A5-8FA7-1C2BE83BB699}">
      <dgm:prSet/>
      <dgm:spPr/>
      <dgm:t>
        <a:bodyPr/>
        <a:lstStyle/>
        <a:p>
          <a:endParaRPr lang="th-TH"/>
        </a:p>
      </dgm:t>
    </dgm:pt>
    <dgm:pt modelId="{346165BD-C656-4778-8095-0F113629396F}">
      <dgm:prSet phldrT="[Text]"/>
      <dgm:spPr/>
      <dgm:t>
        <a:bodyPr/>
        <a:lstStyle/>
        <a:p>
          <a:r>
            <a:rPr lang="th-TH" dirty="0" smtClean="0"/>
            <a:t> </a:t>
          </a:r>
          <a:endParaRPr lang="th-TH" dirty="0"/>
        </a:p>
      </dgm:t>
    </dgm:pt>
    <dgm:pt modelId="{78D16AEE-39CD-48DD-84D6-DA38A4AA43ED}" type="parTrans" cxnId="{22CCD133-6CBC-4715-AD44-3751EB848600}">
      <dgm:prSet/>
      <dgm:spPr/>
      <dgm:t>
        <a:bodyPr/>
        <a:lstStyle/>
        <a:p>
          <a:endParaRPr lang="th-TH"/>
        </a:p>
      </dgm:t>
    </dgm:pt>
    <dgm:pt modelId="{7BED32BF-24FD-4D71-8EC6-29CA23E02CDB}" type="sibTrans" cxnId="{22CCD133-6CBC-4715-AD44-3751EB848600}">
      <dgm:prSet/>
      <dgm:spPr/>
      <dgm:t>
        <a:bodyPr/>
        <a:lstStyle/>
        <a:p>
          <a:endParaRPr lang="th-TH"/>
        </a:p>
      </dgm:t>
    </dgm:pt>
    <dgm:pt modelId="{3CE6B57A-418C-415C-8B5C-EB0B41F3B387}">
      <dgm:prSet phldrT="[Text]"/>
      <dgm:spPr/>
      <dgm:t>
        <a:bodyPr/>
        <a:lstStyle/>
        <a:p>
          <a:r>
            <a:rPr lang="th-TH" dirty="0" smtClean="0"/>
            <a:t>                โฆษณา</a:t>
          </a:r>
          <a:endParaRPr lang="th-TH" dirty="0"/>
        </a:p>
      </dgm:t>
    </dgm:pt>
    <dgm:pt modelId="{BA3A5DD2-C80E-4433-9D54-8FE3EFF4F6F3}" type="parTrans" cxnId="{EC0A6848-D7BA-4AAD-BABF-9BC284676FEF}">
      <dgm:prSet/>
      <dgm:spPr/>
      <dgm:t>
        <a:bodyPr/>
        <a:lstStyle/>
        <a:p>
          <a:endParaRPr lang="th-TH"/>
        </a:p>
      </dgm:t>
    </dgm:pt>
    <dgm:pt modelId="{C43D7FCB-AD79-4A29-9634-8420148414FC}" type="sibTrans" cxnId="{EC0A6848-D7BA-4AAD-BABF-9BC284676FEF}">
      <dgm:prSet/>
      <dgm:spPr/>
      <dgm:t>
        <a:bodyPr/>
        <a:lstStyle/>
        <a:p>
          <a:endParaRPr lang="th-TH"/>
        </a:p>
      </dgm:t>
    </dgm:pt>
    <dgm:pt modelId="{0F0592FB-D2EB-4577-A1D0-3DAF5218060C}" type="pres">
      <dgm:prSet presAssocID="{BB8D69E7-B996-4695-BADE-F820B035FB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CB7834E-C85C-48B4-A46A-B6263986A3EC}" type="pres">
      <dgm:prSet presAssocID="{88EF47E1-05CC-4FC2-9451-4837432A1877}" presName="compositeNode" presStyleCnt="0">
        <dgm:presLayoutVars>
          <dgm:bulletEnabled val="1"/>
        </dgm:presLayoutVars>
      </dgm:prSet>
      <dgm:spPr/>
    </dgm:pt>
    <dgm:pt modelId="{582C2E3B-7051-48C4-86DD-A46B3B6E10ED}" type="pres">
      <dgm:prSet presAssocID="{88EF47E1-05CC-4FC2-9451-4837432A1877}" presName="bgRect" presStyleLbl="node1" presStyleIdx="0" presStyleCnt="2"/>
      <dgm:spPr/>
      <dgm:t>
        <a:bodyPr/>
        <a:lstStyle/>
        <a:p>
          <a:endParaRPr lang="th-TH"/>
        </a:p>
      </dgm:t>
    </dgm:pt>
    <dgm:pt modelId="{FE72ECC7-2BF5-437B-9CB6-58C2F7E5AB7A}" type="pres">
      <dgm:prSet presAssocID="{88EF47E1-05CC-4FC2-9451-4837432A1877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ACAF7AC-20FB-459E-BFD7-2C996428A255}" type="pres">
      <dgm:prSet presAssocID="{88EF47E1-05CC-4FC2-9451-4837432A187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68290D2-CB09-4286-9648-A8F4B1D7E35C}" type="pres">
      <dgm:prSet presAssocID="{72F8AF7F-DCF2-4BDC-A8F9-AF0A56B95E10}" presName="hSp" presStyleCnt="0"/>
      <dgm:spPr/>
    </dgm:pt>
    <dgm:pt modelId="{D357FF1C-709B-44F5-9B5D-4AF4D664C4F8}" type="pres">
      <dgm:prSet presAssocID="{72F8AF7F-DCF2-4BDC-A8F9-AF0A56B95E10}" presName="vProcSp" presStyleCnt="0"/>
      <dgm:spPr/>
    </dgm:pt>
    <dgm:pt modelId="{9E8BBE79-6012-4F74-B933-E0793B7EF9CC}" type="pres">
      <dgm:prSet presAssocID="{72F8AF7F-DCF2-4BDC-A8F9-AF0A56B95E10}" presName="vSp1" presStyleCnt="0"/>
      <dgm:spPr/>
    </dgm:pt>
    <dgm:pt modelId="{49A0FEAF-220D-497A-866A-378AF42B9F5D}" type="pres">
      <dgm:prSet presAssocID="{72F8AF7F-DCF2-4BDC-A8F9-AF0A56B95E10}" presName="simulatedConn" presStyleLbl="solidFgAcc1" presStyleIdx="0" presStyleCnt="1"/>
      <dgm:spPr/>
    </dgm:pt>
    <dgm:pt modelId="{20B3683E-68F9-4E07-B632-B99676B80D4B}" type="pres">
      <dgm:prSet presAssocID="{72F8AF7F-DCF2-4BDC-A8F9-AF0A56B95E10}" presName="vSp2" presStyleCnt="0"/>
      <dgm:spPr/>
    </dgm:pt>
    <dgm:pt modelId="{8F0DD287-1FD8-42A5-B159-A05ACB7AD2D4}" type="pres">
      <dgm:prSet presAssocID="{72F8AF7F-DCF2-4BDC-A8F9-AF0A56B95E10}" presName="sibTrans" presStyleCnt="0"/>
      <dgm:spPr/>
    </dgm:pt>
    <dgm:pt modelId="{9F063719-46E3-4F5E-94A7-65919D5EC73A}" type="pres">
      <dgm:prSet presAssocID="{346165BD-C656-4778-8095-0F113629396F}" presName="compositeNode" presStyleCnt="0">
        <dgm:presLayoutVars>
          <dgm:bulletEnabled val="1"/>
        </dgm:presLayoutVars>
      </dgm:prSet>
      <dgm:spPr/>
    </dgm:pt>
    <dgm:pt modelId="{0999E3E7-2D20-4A96-B208-509CB807D7D5}" type="pres">
      <dgm:prSet presAssocID="{346165BD-C656-4778-8095-0F113629396F}" presName="bgRect" presStyleLbl="node1" presStyleIdx="1" presStyleCnt="2"/>
      <dgm:spPr/>
      <dgm:t>
        <a:bodyPr/>
        <a:lstStyle/>
        <a:p>
          <a:endParaRPr lang="th-TH"/>
        </a:p>
      </dgm:t>
    </dgm:pt>
    <dgm:pt modelId="{0D8CA6AA-1F1D-4A6B-B021-56B54D490942}" type="pres">
      <dgm:prSet presAssocID="{346165BD-C656-4778-8095-0F113629396F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CEA37EF-15A8-4669-9FCD-B8B4EF840843}" type="pres">
      <dgm:prSet presAssocID="{346165BD-C656-4778-8095-0F113629396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517B553-A5BF-43A5-8FA7-1C2BE83BB699}" srcId="{88EF47E1-05CC-4FC2-9451-4837432A1877}" destId="{D1013D23-BBBF-4566-8B05-50F15B9A1D8C}" srcOrd="0" destOrd="0" parTransId="{E8AF5D05-CB15-42DE-929F-C02D6E37DAA5}" sibTransId="{28F18B86-445E-4A22-8035-D9A1AD97A570}"/>
    <dgm:cxn modelId="{1337DCF4-095D-424B-ABF3-9DB949B72F56}" srcId="{BB8D69E7-B996-4695-BADE-F820B035FB42}" destId="{88EF47E1-05CC-4FC2-9451-4837432A1877}" srcOrd="0" destOrd="0" parTransId="{E6829697-CA90-4B26-9F15-C8AF7A85ECB1}" sibTransId="{72F8AF7F-DCF2-4BDC-A8F9-AF0A56B95E10}"/>
    <dgm:cxn modelId="{22CCD133-6CBC-4715-AD44-3751EB848600}" srcId="{BB8D69E7-B996-4695-BADE-F820B035FB42}" destId="{346165BD-C656-4778-8095-0F113629396F}" srcOrd="1" destOrd="0" parTransId="{78D16AEE-39CD-48DD-84D6-DA38A4AA43ED}" sibTransId="{7BED32BF-24FD-4D71-8EC6-29CA23E02CDB}"/>
    <dgm:cxn modelId="{A42F5F9E-A970-4E3C-B6CB-B5EBCC51F49A}" type="presOf" srcId="{BB8D69E7-B996-4695-BADE-F820B035FB42}" destId="{0F0592FB-D2EB-4577-A1D0-3DAF5218060C}" srcOrd="0" destOrd="0" presId="urn:microsoft.com/office/officeart/2005/8/layout/hProcess7"/>
    <dgm:cxn modelId="{870E8D9B-9BAB-4347-AE8B-BACB9B2EC261}" type="presOf" srcId="{3CE6B57A-418C-415C-8B5C-EB0B41F3B387}" destId="{6CEA37EF-15A8-4669-9FCD-B8B4EF840843}" srcOrd="0" destOrd="0" presId="urn:microsoft.com/office/officeart/2005/8/layout/hProcess7"/>
    <dgm:cxn modelId="{5906ABE6-4E1B-4A47-9703-69974832B487}" type="presOf" srcId="{88EF47E1-05CC-4FC2-9451-4837432A1877}" destId="{582C2E3B-7051-48C4-86DD-A46B3B6E10ED}" srcOrd="0" destOrd="0" presId="urn:microsoft.com/office/officeart/2005/8/layout/hProcess7"/>
    <dgm:cxn modelId="{0142A762-7AC7-4A3E-B73C-7EA396304740}" type="presOf" srcId="{D1013D23-BBBF-4566-8B05-50F15B9A1D8C}" destId="{EACAF7AC-20FB-459E-BFD7-2C996428A255}" srcOrd="0" destOrd="0" presId="urn:microsoft.com/office/officeart/2005/8/layout/hProcess7"/>
    <dgm:cxn modelId="{7DA8B3E9-BB0C-41FC-AB11-7B6F0E9762E1}" type="presOf" srcId="{88EF47E1-05CC-4FC2-9451-4837432A1877}" destId="{FE72ECC7-2BF5-437B-9CB6-58C2F7E5AB7A}" srcOrd="1" destOrd="0" presId="urn:microsoft.com/office/officeart/2005/8/layout/hProcess7"/>
    <dgm:cxn modelId="{41428E59-DD71-4B2A-B2A3-BA15329F2CF8}" type="presOf" srcId="{346165BD-C656-4778-8095-0F113629396F}" destId="{0999E3E7-2D20-4A96-B208-509CB807D7D5}" srcOrd="0" destOrd="0" presId="urn:microsoft.com/office/officeart/2005/8/layout/hProcess7"/>
    <dgm:cxn modelId="{2B3922F9-1016-43B5-A42F-9BF712B249C4}" type="presOf" srcId="{346165BD-C656-4778-8095-0F113629396F}" destId="{0D8CA6AA-1F1D-4A6B-B021-56B54D490942}" srcOrd="1" destOrd="0" presId="urn:microsoft.com/office/officeart/2005/8/layout/hProcess7"/>
    <dgm:cxn modelId="{EC0A6848-D7BA-4AAD-BABF-9BC284676FEF}" srcId="{346165BD-C656-4778-8095-0F113629396F}" destId="{3CE6B57A-418C-415C-8B5C-EB0B41F3B387}" srcOrd="0" destOrd="0" parTransId="{BA3A5DD2-C80E-4433-9D54-8FE3EFF4F6F3}" sibTransId="{C43D7FCB-AD79-4A29-9634-8420148414FC}"/>
    <dgm:cxn modelId="{5721FFDB-ABD2-4C02-B610-DF5DEE3F6F26}" type="presParOf" srcId="{0F0592FB-D2EB-4577-A1D0-3DAF5218060C}" destId="{2CB7834E-C85C-48B4-A46A-B6263986A3EC}" srcOrd="0" destOrd="0" presId="urn:microsoft.com/office/officeart/2005/8/layout/hProcess7"/>
    <dgm:cxn modelId="{BBFCFAD9-3AE7-4F41-9276-BFE0FA786297}" type="presParOf" srcId="{2CB7834E-C85C-48B4-A46A-B6263986A3EC}" destId="{582C2E3B-7051-48C4-86DD-A46B3B6E10ED}" srcOrd="0" destOrd="0" presId="urn:microsoft.com/office/officeart/2005/8/layout/hProcess7"/>
    <dgm:cxn modelId="{D8993E57-DF21-4912-98B2-1DDEA62F4859}" type="presParOf" srcId="{2CB7834E-C85C-48B4-A46A-B6263986A3EC}" destId="{FE72ECC7-2BF5-437B-9CB6-58C2F7E5AB7A}" srcOrd="1" destOrd="0" presId="urn:microsoft.com/office/officeart/2005/8/layout/hProcess7"/>
    <dgm:cxn modelId="{73B3C370-B28A-483D-94AC-710C71AF822E}" type="presParOf" srcId="{2CB7834E-C85C-48B4-A46A-B6263986A3EC}" destId="{EACAF7AC-20FB-459E-BFD7-2C996428A255}" srcOrd="2" destOrd="0" presId="urn:microsoft.com/office/officeart/2005/8/layout/hProcess7"/>
    <dgm:cxn modelId="{4882B555-32F3-4D63-A897-79DF31C99845}" type="presParOf" srcId="{0F0592FB-D2EB-4577-A1D0-3DAF5218060C}" destId="{868290D2-CB09-4286-9648-A8F4B1D7E35C}" srcOrd="1" destOrd="0" presId="urn:microsoft.com/office/officeart/2005/8/layout/hProcess7"/>
    <dgm:cxn modelId="{A2D7C6B4-9BEC-4171-80E8-0BA48F0B29C1}" type="presParOf" srcId="{0F0592FB-D2EB-4577-A1D0-3DAF5218060C}" destId="{D357FF1C-709B-44F5-9B5D-4AF4D664C4F8}" srcOrd="2" destOrd="0" presId="urn:microsoft.com/office/officeart/2005/8/layout/hProcess7"/>
    <dgm:cxn modelId="{C786D0E6-65AA-49B3-8CBC-DC9DA7033BAB}" type="presParOf" srcId="{D357FF1C-709B-44F5-9B5D-4AF4D664C4F8}" destId="{9E8BBE79-6012-4F74-B933-E0793B7EF9CC}" srcOrd="0" destOrd="0" presId="urn:microsoft.com/office/officeart/2005/8/layout/hProcess7"/>
    <dgm:cxn modelId="{CE22DEC6-576F-4095-B345-8BF3C2BDF89E}" type="presParOf" srcId="{D357FF1C-709B-44F5-9B5D-4AF4D664C4F8}" destId="{49A0FEAF-220D-497A-866A-378AF42B9F5D}" srcOrd="1" destOrd="0" presId="urn:microsoft.com/office/officeart/2005/8/layout/hProcess7"/>
    <dgm:cxn modelId="{8928B6FA-3A55-427E-85D1-947A6D66B6C0}" type="presParOf" srcId="{D357FF1C-709B-44F5-9B5D-4AF4D664C4F8}" destId="{20B3683E-68F9-4E07-B632-B99676B80D4B}" srcOrd="2" destOrd="0" presId="urn:microsoft.com/office/officeart/2005/8/layout/hProcess7"/>
    <dgm:cxn modelId="{98E2028C-04AF-41B6-9F93-755C5199268F}" type="presParOf" srcId="{0F0592FB-D2EB-4577-A1D0-3DAF5218060C}" destId="{8F0DD287-1FD8-42A5-B159-A05ACB7AD2D4}" srcOrd="3" destOrd="0" presId="urn:microsoft.com/office/officeart/2005/8/layout/hProcess7"/>
    <dgm:cxn modelId="{4C39B2A3-E1D3-4477-9255-79644BB21889}" type="presParOf" srcId="{0F0592FB-D2EB-4577-A1D0-3DAF5218060C}" destId="{9F063719-46E3-4F5E-94A7-65919D5EC73A}" srcOrd="4" destOrd="0" presId="urn:microsoft.com/office/officeart/2005/8/layout/hProcess7"/>
    <dgm:cxn modelId="{CE6102E9-F4B0-4290-ACDA-E64A25268B2B}" type="presParOf" srcId="{9F063719-46E3-4F5E-94A7-65919D5EC73A}" destId="{0999E3E7-2D20-4A96-B208-509CB807D7D5}" srcOrd="0" destOrd="0" presId="urn:microsoft.com/office/officeart/2005/8/layout/hProcess7"/>
    <dgm:cxn modelId="{FCDC0F30-C417-4479-861C-AE3B82C0CA98}" type="presParOf" srcId="{9F063719-46E3-4F5E-94A7-65919D5EC73A}" destId="{0D8CA6AA-1F1D-4A6B-B021-56B54D490942}" srcOrd="1" destOrd="0" presId="urn:microsoft.com/office/officeart/2005/8/layout/hProcess7"/>
    <dgm:cxn modelId="{238B2871-4035-419D-B118-FBB3D0ABC958}" type="presParOf" srcId="{9F063719-46E3-4F5E-94A7-65919D5EC73A}" destId="{6CEA37EF-15A8-4669-9FCD-B8B4EF84084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1FA43D-7C35-43AB-9604-B6E040D19327}" type="doc">
      <dgm:prSet loTypeId="urn:microsoft.com/office/officeart/2005/8/layout/pyramid4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0031D97E-8E24-486C-996E-63D8381CA05A}">
      <dgm:prSet phldrT="[Text]" custT="1"/>
      <dgm:spPr/>
      <dgm:t>
        <a:bodyPr/>
        <a:lstStyle/>
        <a:p>
          <a:r>
            <a:rPr lang="th-TH" sz="3600" b="0" dirty="0" smtClean="0">
              <a:solidFill>
                <a:schemeClr val="tx1"/>
              </a:solidFill>
            </a:rPr>
            <a:t>๑. เนื้อหา</a:t>
          </a:r>
          <a:endParaRPr lang="th-TH" sz="3600" b="0" dirty="0">
            <a:solidFill>
              <a:schemeClr val="tx1"/>
            </a:solidFill>
          </a:endParaRPr>
        </a:p>
      </dgm:t>
    </dgm:pt>
    <dgm:pt modelId="{B89FBF88-BB2A-448A-8B08-EABB998257CD}" type="parTrans" cxnId="{8EEE85A8-5C4B-42B7-93F1-2E314E0009F9}">
      <dgm:prSet/>
      <dgm:spPr/>
      <dgm:t>
        <a:bodyPr/>
        <a:lstStyle/>
        <a:p>
          <a:endParaRPr lang="th-TH"/>
        </a:p>
      </dgm:t>
    </dgm:pt>
    <dgm:pt modelId="{313777E3-B1BE-4B1D-8783-E77E1BD23841}" type="sibTrans" cxnId="{8EEE85A8-5C4B-42B7-93F1-2E314E0009F9}">
      <dgm:prSet/>
      <dgm:spPr/>
      <dgm:t>
        <a:bodyPr/>
        <a:lstStyle/>
        <a:p>
          <a:endParaRPr lang="th-TH"/>
        </a:p>
      </dgm:t>
    </dgm:pt>
    <dgm:pt modelId="{4A9D3589-0477-4B89-9DE1-3C796290A0BE}">
      <dgm:prSet phldrT="[Text]" custT="1"/>
      <dgm:spPr/>
      <dgm:t>
        <a:bodyPr/>
        <a:lstStyle/>
        <a:p>
          <a:r>
            <a:rPr lang="th-TH" sz="3200" dirty="0" smtClean="0">
              <a:solidFill>
                <a:schemeClr val="tx1"/>
              </a:solidFill>
            </a:rPr>
            <a:t>๒. รูปแบบ</a:t>
          </a:r>
          <a:endParaRPr lang="th-TH" sz="3200" dirty="0">
            <a:solidFill>
              <a:schemeClr val="tx1"/>
            </a:solidFill>
          </a:endParaRPr>
        </a:p>
      </dgm:t>
    </dgm:pt>
    <dgm:pt modelId="{2D944793-5B81-48C7-A15A-FAFAA6795E53}" type="parTrans" cxnId="{82480AD4-2315-4031-9D44-C0A1135AC355}">
      <dgm:prSet/>
      <dgm:spPr/>
      <dgm:t>
        <a:bodyPr/>
        <a:lstStyle/>
        <a:p>
          <a:endParaRPr lang="th-TH"/>
        </a:p>
      </dgm:t>
    </dgm:pt>
    <dgm:pt modelId="{5A896E99-6783-456A-8843-597032BB9FEB}" type="sibTrans" cxnId="{82480AD4-2315-4031-9D44-C0A1135AC355}">
      <dgm:prSet/>
      <dgm:spPr/>
      <dgm:t>
        <a:bodyPr/>
        <a:lstStyle/>
        <a:p>
          <a:endParaRPr lang="th-TH"/>
        </a:p>
      </dgm:t>
    </dgm:pt>
    <dgm:pt modelId="{ECA5A3E2-C1C6-46DC-AFCC-97409FCDD1DF}">
      <dgm:prSet phldrT="[Text]" custT="1"/>
      <dgm:spPr/>
      <dgm:t>
        <a:bodyPr/>
        <a:lstStyle/>
        <a:p>
          <a:r>
            <a:rPr lang="th-TH" sz="3600" dirty="0" smtClean="0">
              <a:solidFill>
                <a:schemeClr val="tx1"/>
              </a:solidFill>
            </a:rPr>
            <a:t>๓. ภาษา</a:t>
          </a:r>
          <a:endParaRPr lang="th-TH" sz="3600" dirty="0">
            <a:solidFill>
              <a:schemeClr val="tx1"/>
            </a:solidFill>
          </a:endParaRPr>
        </a:p>
      </dgm:t>
    </dgm:pt>
    <dgm:pt modelId="{15B43B82-C82A-4F40-9881-3B0A0FDDE1C4}" type="parTrans" cxnId="{5779B7F6-1EB3-4974-AF80-43728FF378B7}">
      <dgm:prSet/>
      <dgm:spPr/>
      <dgm:t>
        <a:bodyPr/>
        <a:lstStyle/>
        <a:p>
          <a:endParaRPr lang="th-TH"/>
        </a:p>
      </dgm:t>
    </dgm:pt>
    <dgm:pt modelId="{A117DF5F-E5C5-4B6B-859B-B8A452264B34}" type="sibTrans" cxnId="{5779B7F6-1EB3-4974-AF80-43728FF378B7}">
      <dgm:prSet/>
      <dgm:spPr/>
      <dgm:t>
        <a:bodyPr/>
        <a:lstStyle/>
        <a:p>
          <a:endParaRPr lang="th-TH"/>
        </a:p>
      </dgm:t>
    </dgm:pt>
    <dgm:pt modelId="{C44680B7-EC1D-473B-BF9E-F80E7420F851}">
      <dgm:prSet phldrT="[Text]" custT="1"/>
      <dgm:spPr/>
      <dgm:t>
        <a:bodyPr/>
        <a:lstStyle/>
        <a:p>
          <a:r>
            <a:rPr lang="th-TH" sz="3200" dirty="0" smtClean="0">
              <a:solidFill>
                <a:schemeClr val="tx1"/>
              </a:solidFill>
            </a:rPr>
            <a:t>๔. การโน้มน้าวใจ</a:t>
          </a:r>
          <a:endParaRPr lang="th-TH" sz="3200" dirty="0">
            <a:solidFill>
              <a:schemeClr val="tx1"/>
            </a:solidFill>
          </a:endParaRPr>
        </a:p>
      </dgm:t>
    </dgm:pt>
    <dgm:pt modelId="{093C5BA8-FE04-4D46-A963-2E06E6C5A1F0}" type="parTrans" cxnId="{B460B23D-079A-46A9-9A27-6E7BF4F3EC0E}">
      <dgm:prSet/>
      <dgm:spPr/>
      <dgm:t>
        <a:bodyPr/>
        <a:lstStyle/>
        <a:p>
          <a:endParaRPr lang="th-TH"/>
        </a:p>
      </dgm:t>
    </dgm:pt>
    <dgm:pt modelId="{09295831-278E-484B-BD4C-7FFF538A0AF5}" type="sibTrans" cxnId="{B460B23D-079A-46A9-9A27-6E7BF4F3EC0E}">
      <dgm:prSet/>
      <dgm:spPr/>
      <dgm:t>
        <a:bodyPr/>
        <a:lstStyle/>
        <a:p>
          <a:endParaRPr lang="th-TH"/>
        </a:p>
      </dgm:t>
    </dgm:pt>
    <dgm:pt modelId="{8FA5E61D-4F5A-4C72-A3BC-778F0321FEBC}" type="pres">
      <dgm:prSet presAssocID="{151FA43D-7C35-43AB-9604-B6E040D19327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8F8BF34-5EF7-46B4-A202-9268D4FB8733}" type="pres">
      <dgm:prSet presAssocID="{151FA43D-7C35-43AB-9604-B6E040D19327}" presName="triangle1" presStyleLbl="node1" presStyleIdx="0" presStyleCnt="4" custScaleX="13610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8DFA2A4-C3C2-4994-A235-E3C1374984F8}" type="pres">
      <dgm:prSet presAssocID="{151FA43D-7C35-43AB-9604-B6E040D19327}" presName="triangle2" presStyleLbl="node1" presStyleIdx="1" presStyleCnt="4" custScaleX="144865" custLinFactNeighborX="-16157" custLinFactNeighborY="46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5F47DC2-21FF-4DE7-94D7-C3D5E3CB83D9}" type="pres">
      <dgm:prSet presAssocID="{151FA43D-7C35-43AB-9604-B6E040D19327}" presName="triangle3" presStyleLbl="node1" presStyleIdx="2" presStyleCnt="4" custScaleX="134219" custLinFactNeighborX="415" custLinFactNeighborY="46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6E950B1-8F90-48C3-8E46-D13AB05E0FD5}" type="pres">
      <dgm:prSet presAssocID="{151FA43D-7C35-43AB-9604-B6E040D19327}" presName="triangle4" presStyleLbl="node1" presStyleIdx="3" presStyleCnt="4" custScaleX="141830" custLinFactNeighborX="17946" custLinFactNeighborY="46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D8B4B08-503E-4E04-B47B-33B53AA4E181}" type="presOf" srcId="{C44680B7-EC1D-473B-BF9E-F80E7420F851}" destId="{F6E950B1-8F90-48C3-8E46-D13AB05E0FD5}" srcOrd="0" destOrd="0" presId="urn:microsoft.com/office/officeart/2005/8/layout/pyramid4"/>
    <dgm:cxn modelId="{5779B7F6-1EB3-4974-AF80-43728FF378B7}" srcId="{151FA43D-7C35-43AB-9604-B6E040D19327}" destId="{ECA5A3E2-C1C6-46DC-AFCC-97409FCDD1DF}" srcOrd="2" destOrd="0" parTransId="{15B43B82-C82A-4F40-9881-3B0A0FDDE1C4}" sibTransId="{A117DF5F-E5C5-4B6B-859B-B8A452264B34}"/>
    <dgm:cxn modelId="{B39CF21E-FDCA-44EF-8B93-614C5035BE02}" type="presOf" srcId="{ECA5A3E2-C1C6-46DC-AFCC-97409FCDD1DF}" destId="{25F47DC2-21FF-4DE7-94D7-C3D5E3CB83D9}" srcOrd="0" destOrd="0" presId="urn:microsoft.com/office/officeart/2005/8/layout/pyramid4"/>
    <dgm:cxn modelId="{82480AD4-2315-4031-9D44-C0A1135AC355}" srcId="{151FA43D-7C35-43AB-9604-B6E040D19327}" destId="{4A9D3589-0477-4B89-9DE1-3C796290A0BE}" srcOrd="1" destOrd="0" parTransId="{2D944793-5B81-48C7-A15A-FAFAA6795E53}" sibTransId="{5A896E99-6783-456A-8843-597032BB9FEB}"/>
    <dgm:cxn modelId="{B460B23D-079A-46A9-9A27-6E7BF4F3EC0E}" srcId="{151FA43D-7C35-43AB-9604-B6E040D19327}" destId="{C44680B7-EC1D-473B-BF9E-F80E7420F851}" srcOrd="3" destOrd="0" parTransId="{093C5BA8-FE04-4D46-A963-2E06E6C5A1F0}" sibTransId="{09295831-278E-484B-BD4C-7FFF538A0AF5}"/>
    <dgm:cxn modelId="{47282DE8-2C50-4040-87B8-603BAF083842}" type="presOf" srcId="{4A9D3589-0477-4B89-9DE1-3C796290A0BE}" destId="{C8DFA2A4-C3C2-4994-A235-E3C1374984F8}" srcOrd="0" destOrd="0" presId="urn:microsoft.com/office/officeart/2005/8/layout/pyramid4"/>
    <dgm:cxn modelId="{707F5EB3-EEBC-40AE-AF49-D0899CD2598D}" type="presOf" srcId="{151FA43D-7C35-43AB-9604-B6E040D19327}" destId="{8FA5E61D-4F5A-4C72-A3BC-778F0321FEBC}" srcOrd="0" destOrd="0" presId="urn:microsoft.com/office/officeart/2005/8/layout/pyramid4"/>
    <dgm:cxn modelId="{8024BA4F-CD8D-4287-97AC-C4D086FF70C3}" type="presOf" srcId="{0031D97E-8E24-486C-996E-63D8381CA05A}" destId="{A8F8BF34-5EF7-46B4-A202-9268D4FB8733}" srcOrd="0" destOrd="0" presId="urn:microsoft.com/office/officeart/2005/8/layout/pyramid4"/>
    <dgm:cxn modelId="{8EEE85A8-5C4B-42B7-93F1-2E314E0009F9}" srcId="{151FA43D-7C35-43AB-9604-B6E040D19327}" destId="{0031D97E-8E24-486C-996E-63D8381CA05A}" srcOrd="0" destOrd="0" parTransId="{B89FBF88-BB2A-448A-8B08-EABB998257CD}" sibTransId="{313777E3-B1BE-4B1D-8783-E77E1BD23841}"/>
    <dgm:cxn modelId="{347F40F2-564F-4439-AD30-3DA96F20190D}" type="presParOf" srcId="{8FA5E61D-4F5A-4C72-A3BC-778F0321FEBC}" destId="{A8F8BF34-5EF7-46B4-A202-9268D4FB8733}" srcOrd="0" destOrd="0" presId="urn:microsoft.com/office/officeart/2005/8/layout/pyramid4"/>
    <dgm:cxn modelId="{C35F2559-6A9F-4264-98B7-AC25C19BB05F}" type="presParOf" srcId="{8FA5E61D-4F5A-4C72-A3BC-778F0321FEBC}" destId="{C8DFA2A4-C3C2-4994-A235-E3C1374984F8}" srcOrd="1" destOrd="0" presId="urn:microsoft.com/office/officeart/2005/8/layout/pyramid4"/>
    <dgm:cxn modelId="{A0035795-BF35-4B6D-8CAE-6E9CDE0F257D}" type="presParOf" srcId="{8FA5E61D-4F5A-4C72-A3BC-778F0321FEBC}" destId="{25F47DC2-21FF-4DE7-94D7-C3D5E3CB83D9}" srcOrd="2" destOrd="0" presId="urn:microsoft.com/office/officeart/2005/8/layout/pyramid4"/>
    <dgm:cxn modelId="{51AF62C8-1A3C-4DAB-82D5-A56302B0A036}" type="presParOf" srcId="{8FA5E61D-4F5A-4C72-A3BC-778F0321FEBC}" destId="{F6E950B1-8F90-48C3-8E46-D13AB05E0FD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C2E3B-7051-48C4-86DD-A46B3B6E10ED}">
      <dsp:nvSpPr>
        <dsp:cNvPr id="0" name=""/>
        <dsp:cNvSpPr/>
      </dsp:nvSpPr>
      <dsp:spPr>
        <a:xfrm>
          <a:off x="1502" y="0"/>
          <a:ext cx="3827220" cy="3293913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lvl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800" kern="1200" dirty="0"/>
        </a:p>
      </dsp:txBody>
      <dsp:txXfrm rot="16200000">
        <a:off x="-966279" y="967782"/>
        <a:ext cx="2701008" cy="765444"/>
      </dsp:txXfrm>
    </dsp:sp>
    <dsp:sp modelId="{EACAF7AC-20FB-459E-BFD7-2C996428A255}">
      <dsp:nvSpPr>
        <dsp:cNvPr id="0" name=""/>
        <dsp:cNvSpPr/>
      </dsp:nvSpPr>
      <dsp:spPr>
        <a:xfrm>
          <a:off x="766946" y="0"/>
          <a:ext cx="2851279" cy="32939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6500" kern="1200" dirty="0" smtClean="0"/>
            <a:t>                   บทความ</a:t>
          </a:r>
          <a:endParaRPr lang="th-TH" sz="6500" kern="1200" dirty="0"/>
        </a:p>
      </dsp:txBody>
      <dsp:txXfrm>
        <a:off x="766946" y="0"/>
        <a:ext cx="2851279" cy="3293913"/>
      </dsp:txXfrm>
    </dsp:sp>
    <dsp:sp modelId="{0999E3E7-2D20-4A96-B208-509CB807D7D5}">
      <dsp:nvSpPr>
        <dsp:cNvPr id="0" name=""/>
        <dsp:cNvSpPr/>
      </dsp:nvSpPr>
      <dsp:spPr>
        <a:xfrm>
          <a:off x="3962676" y="0"/>
          <a:ext cx="3827220" cy="3293913"/>
        </a:xfrm>
        <a:prstGeom prst="roundRect">
          <a:avLst>
            <a:gd name="adj" fmla="val 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lvl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800" kern="1200" dirty="0" smtClean="0"/>
            <a:t> </a:t>
          </a:r>
          <a:endParaRPr lang="th-TH" sz="3800" kern="1200" dirty="0"/>
        </a:p>
      </dsp:txBody>
      <dsp:txXfrm rot="16200000">
        <a:off x="2994894" y="967782"/>
        <a:ext cx="2701008" cy="765444"/>
      </dsp:txXfrm>
    </dsp:sp>
    <dsp:sp modelId="{49A0FEAF-220D-497A-866A-378AF42B9F5D}">
      <dsp:nvSpPr>
        <dsp:cNvPr id="0" name=""/>
        <dsp:cNvSpPr/>
      </dsp:nvSpPr>
      <dsp:spPr>
        <a:xfrm rot="5400000">
          <a:off x="3739852" y="2535819"/>
          <a:ext cx="483918" cy="5740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A37EF-15A8-4669-9FCD-B8B4EF840843}">
      <dsp:nvSpPr>
        <dsp:cNvPr id="0" name=""/>
        <dsp:cNvSpPr/>
      </dsp:nvSpPr>
      <dsp:spPr>
        <a:xfrm>
          <a:off x="4728120" y="0"/>
          <a:ext cx="2851279" cy="32939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6500" kern="1200" dirty="0" smtClean="0"/>
            <a:t>                โฆษณา</a:t>
          </a:r>
          <a:endParaRPr lang="th-TH" sz="6500" kern="1200" dirty="0"/>
        </a:p>
      </dsp:txBody>
      <dsp:txXfrm>
        <a:off x="4728120" y="0"/>
        <a:ext cx="2851279" cy="3293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8BF34-5EF7-46B4-A202-9268D4FB8733}">
      <dsp:nvSpPr>
        <dsp:cNvPr id="0" name=""/>
        <dsp:cNvSpPr/>
      </dsp:nvSpPr>
      <dsp:spPr>
        <a:xfrm>
          <a:off x="2591988" y="0"/>
          <a:ext cx="3079963" cy="2262981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0" kern="1200" dirty="0" smtClean="0">
              <a:solidFill>
                <a:schemeClr val="tx1"/>
              </a:solidFill>
            </a:rPr>
            <a:t>๑. เนื้อหา</a:t>
          </a:r>
          <a:endParaRPr lang="th-TH" sz="3600" b="0" kern="1200" dirty="0">
            <a:solidFill>
              <a:schemeClr val="tx1"/>
            </a:solidFill>
          </a:endParaRPr>
        </a:p>
      </dsp:txBody>
      <dsp:txXfrm>
        <a:off x="3361979" y="1131491"/>
        <a:ext cx="1539981" cy="1131490"/>
      </dsp:txXfrm>
    </dsp:sp>
    <dsp:sp modelId="{C8DFA2A4-C3C2-4994-A235-E3C1374984F8}">
      <dsp:nvSpPr>
        <dsp:cNvPr id="0" name=""/>
        <dsp:cNvSpPr/>
      </dsp:nvSpPr>
      <dsp:spPr>
        <a:xfrm>
          <a:off x="995715" y="2262981"/>
          <a:ext cx="3278268" cy="2262981"/>
        </a:xfrm>
        <a:prstGeom prst="triangl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>
              <a:solidFill>
                <a:schemeClr val="tx1"/>
              </a:solidFill>
            </a:rPr>
            <a:t>๒. รูปแบบ</a:t>
          </a:r>
          <a:endParaRPr lang="th-TH" sz="3200" kern="1200" dirty="0">
            <a:solidFill>
              <a:schemeClr val="tx1"/>
            </a:solidFill>
          </a:endParaRPr>
        </a:p>
      </dsp:txBody>
      <dsp:txXfrm>
        <a:off x="1815282" y="3394472"/>
        <a:ext cx="1639134" cy="1131490"/>
      </dsp:txXfrm>
    </dsp:sp>
    <dsp:sp modelId="{25F47DC2-21FF-4DE7-94D7-C3D5E3CB83D9}">
      <dsp:nvSpPr>
        <dsp:cNvPr id="0" name=""/>
        <dsp:cNvSpPr/>
      </dsp:nvSpPr>
      <dsp:spPr>
        <a:xfrm rot="10800000">
          <a:off x="2622686" y="2262981"/>
          <a:ext cx="3037351" cy="2262981"/>
        </a:xfrm>
        <a:prstGeom prst="triangl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kern="1200" dirty="0" smtClean="0">
              <a:solidFill>
                <a:schemeClr val="tx1"/>
              </a:solidFill>
            </a:rPr>
            <a:t>๓. ภาษา</a:t>
          </a:r>
          <a:endParaRPr lang="th-TH" sz="3600" kern="1200" dirty="0">
            <a:solidFill>
              <a:schemeClr val="tx1"/>
            </a:solidFill>
          </a:endParaRPr>
        </a:p>
      </dsp:txBody>
      <dsp:txXfrm rot="10800000">
        <a:off x="3382024" y="2262981"/>
        <a:ext cx="1518675" cy="1131490"/>
      </dsp:txXfrm>
    </dsp:sp>
    <dsp:sp modelId="{F6E950B1-8F90-48C3-8E46-D13AB05E0FD5}">
      <dsp:nvSpPr>
        <dsp:cNvPr id="0" name=""/>
        <dsp:cNvSpPr/>
      </dsp:nvSpPr>
      <dsp:spPr>
        <a:xfrm>
          <a:off x="4064782" y="2262981"/>
          <a:ext cx="3209586" cy="2262981"/>
        </a:xfrm>
        <a:prstGeom prst="triangl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>
              <a:solidFill>
                <a:schemeClr val="tx1"/>
              </a:solidFill>
            </a:rPr>
            <a:t>๔. การโน้มน้าวใจ</a:t>
          </a:r>
          <a:endParaRPr lang="th-TH" sz="3200" kern="1200" dirty="0">
            <a:solidFill>
              <a:schemeClr val="tx1"/>
            </a:solidFill>
          </a:endParaRPr>
        </a:p>
      </dsp:txBody>
      <dsp:txXfrm>
        <a:off x="4867179" y="3394472"/>
        <a:ext cx="1604793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569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157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615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315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278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890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015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367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927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68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249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A20FB-9637-4C05-8C15-FCEA80215727}" type="datetimeFigureOut">
              <a:rPr lang="th-TH" smtClean="0"/>
              <a:t>23/06/58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AC495-D67A-490B-9EE4-9DD62E66BE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88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4168" y="3055017"/>
            <a:ext cx="2347067" cy="494393"/>
          </a:xfrm>
        </p:spPr>
        <p:txBody>
          <a:bodyPr>
            <a:normAutofit/>
          </a:bodyPr>
          <a:lstStyle/>
          <a:p>
            <a:pPr algn="r"/>
            <a:r>
              <a:rPr lang="th-TH" sz="2400" dirty="0" smtClean="0"/>
              <a:t>วิวิธภาษาบทที่ ๒</a:t>
            </a:r>
            <a:endParaRPr lang="th-TH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4242955"/>
            <a:ext cx="3506738" cy="2552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0617" y="2101885"/>
            <a:ext cx="72442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+mj-cs"/>
              </a:rPr>
              <a:t>มองโฆษณาอย่างวรรณกรรม</a:t>
            </a:r>
            <a:endParaRPr lang="th-TH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5733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4400" b="1" dirty="0" smtClean="0">
                <a:solidFill>
                  <a:srgbClr val="00B050"/>
                </a:solidFill>
              </a:rPr>
              <a:t>๓. ภาษาโฆษณา </a:t>
            </a:r>
            <a:endParaRPr lang="th-TH" sz="4400" b="1" dirty="0">
              <a:solidFill>
                <a:srgbClr val="00B05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4572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</a:t>
            </a:r>
            <a:endParaRPr lang="th-TH" sz="3200" dirty="0" smtClean="0">
              <a:solidFill>
                <a:schemeClr val="tx1"/>
              </a:solidFill>
            </a:endParaRPr>
          </a:p>
          <a:p>
            <a:pPr marL="45720" indent="0" algn="thaiDist">
              <a:buNone/>
            </a:pPr>
            <a:r>
              <a:rPr lang="th-TH" dirty="0"/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อาจจะ</a:t>
            </a:r>
            <a:r>
              <a:rPr lang="th-TH" sz="3200" dirty="0" smtClean="0">
                <a:solidFill>
                  <a:schemeClr val="tx1"/>
                </a:solidFill>
              </a:rPr>
              <a:t>ใช้ทั้งภาษาพูดและภาษาที่สื่อด้วยสิ่งอื่นๆ เช่น ท่าทาง รูปภาพ และมักจะเป็นถ้อยคำที่แปลลกใหม่ สะดุดหู เพื่อให้จดจำได้ง่ายอย่างรวดเร็ว</a:t>
            </a:r>
          </a:p>
          <a:p>
            <a:pPr marL="45720" indent="0" algn="thaiDist">
              <a:buNone/>
            </a:pPr>
            <a:r>
              <a:rPr lang="th-TH" sz="3200" dirty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เช่น 	กลิ่นหอมสดชื่น</a:t>
            </a:r>
          </a:p>
          <a:p>
            <a:pPr marL="45720" indent="0" algn="thaiDist">
              <a:buNone/>
            </a:pPr>
            <a:r>
              <a:rPr lang="th-TH" sz="3200" dirty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	คุ้มเกินคาด</a:t>
            </a:r>
          </a:p>
          <a:p>
            <a:pPr marL="45720" indent="0" algn="thaiDist">
              <a:buNone/>
            </a:pPr>
            <a:r>
              <a:rPr lang="th-TH" sz="3200" dirty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	ง่ายกว่าที่คิด</a:t>
            </a:r>
            <a:endParaRPr lang="th-T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78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4400" b="1" dirty="0" smtClean="0">
                <a:solidFill>
                  <a:srgbClr val="00B050"/>
                </a:solidFill>
              </a:rPr>
              <a:t>๔. การโน้มน้าวใจ</a:t>
            </a:r>
            <a:endParaRPr lang="th-TH" sz="4400" b="1" dirty="0">
              <a:solidFill>
                <a:srgbClr val="00B05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4572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</a:t>
            </a:r>
            <a:endParaRPr lang="th-TH" sz="3200" dirty="0" smtClean="0">
              <a:solidFill>
                <a:schemeClr val="tx1"/>
              </a:solidFill>
            </a:endParaRPr>
          </a:p>
          <a:p>
            <a:pPr marL="45720" indent="0" algn="thaiDist">
              <a:buNone/>
            </a:pPr>
            <a:r>
              <a:rPr lang="th-TH" dirty="0"/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หมายถึง </a:t>
            </a:r>
            <a:r>
              <a:rPr lang="th-TH" sz="3200" dirty="0" smtClean="0">
                <a:solidFill>
                  <a:schemeClr val="tx1"/>
                </a:solidFill>
              </a:rPr>
              <a:t>การใช้ความพยายามที่จะเปลี่ยนความเชื่อ เจตคติ ค่านิยมของบุคคลอื่นด้วยวิธีที่เหมาะสม จนบุคคลนั้นประจักษ์และยอมทำตาม </a:t>
            </a:r>
          </a:p>
          <a:p>
            <a:pPr marL="45720" indent="0" algn="thaiDist">
              <a:buNone/>
            </a:pPr>
            <a:r>
              <a:rPr lang="th-TH" sz="3200" dirty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การโน้มน้าวใจมีหลายวิธี เช่น การอ้างสถิติบุคคลหรือองค์กร  การตอบสนองธรรมชาติของมนุษย์บน</a:t>
            </a:r>
            <a:r>
              <a:rPr lang="th-TH" sz="3200" dirty="0">
                <a:solidFill>
                  <a:schemeClr val="tx1"/>
                </a:solidFill>
              </a:rPr>
              <a:t>พื้นฐานความสุข สุขภาพ ความมั่นคงในชีวิต </a:t>
            </a:r>
            <a:r>
              <a:rPr lang="th-TH" sz="3200" dirty="0" smtClean="0">
                <a:solidFill>
                  <a:schemeClr val="tx1"/>
                </a:solidFill>
              </a:rPr>
              <a:t>เป็นต้น</a:t>
            </a:r>
            <a:endParaRPr lang="th-TH" sz="3200" dirty="0">
              <a:solidFill>
                <a:schemeClr val="tx1"/>
              </a:solidFill>
            </a:endParaRPr>
          </a:p>
          <a:p>
            <a:pPr marL="45720" indent="0" algn="thaiDist">
              <a:buNone/>
            </a:pPr>
            <a:endParaRPr lang="th-T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21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u="sng" dirty="0" smtClean="0">
                <a:solidFill>
                  <a:schemeClr val="tx2"/>
                </a:solidFill>
              </a:rPr>
              <a:t>กลวิธีในการโน้มน้าวใจ</a:t>
            </a:r>
            <a:endParaRPr lang="th-TH" sz="4400" b="1" u="sng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๑. แสดงให้เห็นถึงความน่าเชื่อถือของบุคคลผู้โน้มน้าวใจ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๒. แสดงให้เห็นความหนักแน่นของเหตุผล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๓. แสดงให้ประจักษ์ถึงความรู้สึกหรืออารมณ์ร่วมกัน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๔. แสดงให้เห็นทางเลือกทั้งด้านดีและด้านเสีย</a:t>
            </a:r>
          </a:p>
          <a:p>
            <a:pPr marL="45720" indent="0">
              <a:buNone/>
            </a:pPr>
            <a:r>
              <a:rPr lang="th-TH" sz="3200" dirty="0">
                <a:solidFill>
                  <a:schemeClr val="tx1"/>
                </a:solidFill>
              </a:rPr>
              <a:t>๕. </a:t>
            </a:r>
            <a:r>
              <a:rPr lang="th-TH" sz="3200" dirty="0" smtClean="0">
                <a:solidFill>
                  <a:schemeClr val="tx1"/>
                </a:solidFill>
              </a:rPr>
              <a:t>สร้าง</a:t>
            </a:r>
            <a:r>
              <a:rPr lang="th-TH" sz="3200" dirty="0">
                <a:solidFill>
                  <a:schemeClr val="tx1"/>
                </a:solidFill>
              </a:rPr>
              <a:t>ความหรรษาแก่ผู้รับ</a:t>
            </a:r>
            <a:r>
              <a:rPr lang="th-TH" sz="3200" dirty="0" smtClean="0">
                <a:solidFill>
                  <a:schemeClr val="tx1"/>
                </a:solidFill>
              </a:rPr>
              <a:t>สาร</a:t>
            </a:r>
          </a:p>
          <a:p>
            <a:pPr marL="45720" indent="0">
              <a:buNone/>
            </a:pPr>
            <a:r>
              <a:rPr lang="th-TH" sz="3200" dirty="0">
                <a:solidFill>
                  <a:schemeClr val="tx1"/>
                </a:solidFill>
              </a:rPr>
              <a:t>๖. เร้าให้เกิด</a:t>
            </a:r>
            <a:r>
              <a:rPr lang="th-TH" sz="3200" dirty="0" smtClean="0">
                <a:solidFill>
                  <a:schemeClr val="tx1"/>
                </a:solidFill>
              </a:rPr>
              <a:t>อารมณ์อย่างแรงกล้า</a:t>
            </a:r>
            <a:endParaRPr lang="th-TH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th-TH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429000"/>
            <a:ext cx="3079998" cy="322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80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u="sng" dirty="0" smtClean="0">
                <a:solidFill>
                  <a:schemeClr val="tx2"/>
                </a:solidFill>
              </a:rPr>
              <a:t>ประโยชน์ของโฆษณา</a:t>
            </a:r>
            <a:endParaRPr lang="th-TH" sz="4000" b="1" u="sng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๑. เปิดโอกาสให้คนทั่วไปได้รู้จักกับสินค้าและบริการหลายประเภท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๒. ให้ข้อคิดที่เป็นประโยชน์ (ถ้าเป็นโฆษณาที่ดี)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๓. </a:t>
            </a:r>
            <a:r>
              <a:rPr lang="th-TH" sz="3200" dirty="0">
                <a:solidFill>
                  <a:schemeClr val="tx1"/>
                </a:solidFill>
              </a:rPr>
              <a:t>ทำให้กิจการของสื่อมวลชนมี</a:t>
            </a:r>
            <a:r>
              <a:rPr lang="th-TH" sz="3200" dirty="0" smtClean="0">
                <a:solidFill>
                  <a:schemeClr val="tx1"/>
                </a:solidFill>
              </a:rPr>
              <a:t>รายได้และกำไร</a:t>
            </a:r>
            <a:endParaRPr lang="th-TH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09319"/>
            <a:ext cx="302433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99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u="sng" dirty="0" smtClean="0">
                <a:solidFill>
                  <a:schemeClr val="tx2"/>
                </a:solidFill>
              </a:rPr>
              <a:t>โทษของ</a:t>
            </a:r>
            <a:r>
              <a:rPr lang="th-TH" sz="4000" b="1" u="sng" dirty="0">
                <a:solidFill>
                  <a:schemeClr val="tx2"/>
                </a:solidFill>
              </a:rPr>
              <a:t>โฆษณา</a:t>
            </a:r>
            <a:endParaRPr lang="th-TH" u="sng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067128" cy="4525963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๑. ทำให้ประชาชนเกิดความเข้าใจผิดหรือหลงผิดไปตามโฆษณา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๒. ทำให้ต้นทุนของสินค้านั้นๆสูงขึ้น เพราะการแข่งขั้นสูง ผลเสียตก อยู่ที่ผู้บริโภค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๓. เป็นการเสนอค่านิยมที่ผิดๆ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๔. เป็นแบบอย่างที่ไม่ดีแก่เยาวชน เช่น ใช้ภาษาที่แปลกๆใหม่ๆ โดยไม่ระมัดระวังเรื่องความถูกต้อง</a:t>
            </a:r>
            <a:endParaRPr lang="th-TH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059" y="0"/>
            <a:ext cx="2340099" cy="23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04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 smtClean="0">
                <a:solidFill>
                  <a:srgbClr val="0070C0"/>
                </a:solidFill>
              </a:rPr>
              <a:t>อิทธิพลของโฆษณา</a:t>
            </a:r>
            <a:endParaRPr lang="th-TH" sz="4400" b="1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</a:t>
            </a:r>
            <a:endParaRPr lang="th-TH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th-TH" dirty="0"/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ทำ</a:t>
            </a:r>
            <a:r>
              <a:rPr lang="th-TH" sz="3200" dirty="0" smtClean="0">
                <a:solidFill>
                  <a:schemeClr val="tx1"/>
                </a:solidFill>
              </a:rPr>
              <a:t>ให้เกิดความสำคัญทางภาษา ๒ ประการ คือ</a:t>
            </a:r>
          </a:p>
          <a:p>
            <a:pPr marL="4572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๑. ทำให้เกิดการสร้างสรรค์ภาษาที่สะท้อนความคิดอย่างน่าประทับใจ</a:t>
            </a:r>
          </a:p>
          <a:p>
            <a:pPr marL="4572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๒. เป็นแบบอย่างให้คนในสังคมใช้ตามจนเกิดความเปลี่ยนแปลงทางภาษา</a:t>
            </a:r>
            <a:endParaRPr lang="th-TH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872" y="4005064"/>
            <a:ext cx="2676128" cy="272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86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u="sng" dirty="0" smtClean="0"/>
              <a:t>แบบฝึกหัด</a:t>
            </a:r>
            <a:endParaRPr lang="th-TH" sz="4400" b="1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4572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ให้นักเรียนเขียนโฆษณา</a:t>
            </a:r>
            <a:r>
              <a:rPr lang="th-TH" sz="3200" dirty="0" smtClean="0">
                <a:solidFill>
                  <a:schemeClr val="tx1"/>
                </a:solidFill>
              </a:rPr>
              <a:t>ที่นักเรียนสนใจ </a:t>
            </a:r>
            <a:r>
              <a:rPr lang="th-TH" sz="3200" dirty="0" smtClean="0">
                <a:solidFill>
                  <a:schemeClr val="tx1"/>
                </a:solidFill>
              </a:rPr>
              <a:t>เช่น </a:t>
            </a:r>
            <a:r>
              <a:rPr lang="th-TH" sz="3200" dirty="0" smtClean="0">
                <a:solidFill>
                  <a:schemeClr val="tx1"/>
                </a:solidFill>
              </a:rPr>
              <a:t>เสื้อผ้า </a:t>
            </a:r>
            <a:r>
              <a:rPr lang="th-TH" sz="3200" dirty="0" smtClean="0">
                <a:solidFill>
                  <a:schemeClr val="tx1"/>
                </a:solidFill>
              </a:rPr>
              <a:t>กระโปรง รองเท้า </a:t>
            </a:r>
            <a:r>
              <a:rPr lang="th-TH" sz="3200" dirty="0" smtClean="0">
                <a:solidFill>
                  <a:schemeClr val="tx1"/>
                </a:solidFill>
              </a:rPr>
              <a:t>อุปกรณ์กีฬา เป็น</a:t>
            </a:r>
            <a:r>
              <a:rPr lang="th-TH" sz="3200" dirty="0" smtClean="0">
                <a:solidFill>
                  <a:schemeClr val="tx1"/>
                </a:solidFill>
              </a:rPr>
              <a:t>ต้น คนละ ๑ โฆษณา </a:t>
            </a:r>
            <a:r>
              <a:rPr lang="th-TH" sz="3200" dirty="0" smtClean="0">
                <a:solidFill>
                  <a:schemeClr val="tx1"/>
                </a:solidFill>
              </a:rPr>
              <a:t>วาดภาพพร้อม</a:t>
            </a:r>
            <a:r>
              <a:rPr lang="th-TH" sz="3200" dirty="0" smtClean="0">
                <a:solidFill>
                  <a:schemeClr val="tx1"/>
                </a:solidFill>
              </a:rPr>
              <a:t>ตกแต่งให้สวยงาม ลงบนกระดาษเอสี่ </a:t>
            </a:r>
            <a:endParaRPr lang="th-TH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429000"/>
            <a:ext cx="3810000" cy="2962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58550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600" b="1" dirty="0" smtClean="0">
                <a:solidFill>
                  <a:srgbClr val="FF3399"/>
                </a:solidFill>
              </a:rPr>
              <a:t>สวัสดี</a:t>
            </a:r>
            <a:endParaRPr lang="th-TH" sz="6600" b="1" dirty="0">
              <a:solidFill>
                <a:srgbClr val="FF3399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916832"/>
            <a:ext cx="3888432" cy="4608512"/>
          </a:xfrm>
        </p:spPr>
      </p:pic>
    </p:spTree>
    <p:extLst>
      <p:ext uri="{BB962C8B-B14F-4D97-AF65-F5344CB8AC3E}">
        <p14:creationId xmlns:p14="http://schemas.microsoft.com/office/powerpoint/2010/main" val="8929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ded Corner 3"/>
          <p:cNvSpPr/>
          <p:nvPr/>
        </p:nvSpPr>
        <p:spPr>
          <a:xfrm>
            <a:off x="2123728" y="260648"/>
            <a:ext cx="4752528" cy="1152128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solidFill>
                  <a:srgbClr val="7030A0"/>
                </a:solidFill>
              </a:rPr>
              <a:t>มองโฆษณาอย่างวรรณกรรม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h-TH" sz="3200" dirty="0" smtClean="0"/>
              <a:t>  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+mj-cs"/>
              </a:rPr>
              <a:t>ผู้แต่ง </a:t>
            </a:r>
            <a:r>
              <a:rPr lang="en-US" sz="3200" dirty="0" smtClean="0">
                <a:solidFill>
                  <a:schemeClr val="tx1"/>
                </a:solidFill>
                <a:latin typeface="AngsanaUPC" pitchFamily="18" charset="-34"/>
                <a:cs typeface="+mj-cs"/>
              </a:rPr>
              <a:t>: 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+mj-cs"/>
              </a:rPr>
              <a:t>กุสุมา </a:t>
            </a:r>
            <a:r>
              <a:rPr lang="th-TH" sz="3200" dirty="0" err="1" smtClean="0">
                <a:solidFill>
                  <a:schemeClr val="tx1"/>
                </a:solidFill>
                <a:latin typeface="AngsanaUPC" pitchFamily="18" charset="-34"/>
                <a:cs typeface="+mj-cs"/>
              </a:rPr>
              <a:t>รักษมณี</a:t>
            </a:r>
            <a:endParaRPr lang="th-TH" sz="3200" dirty="0" smtClean="0">
              <a:solidFill>
                <a:schemeClr val="tx1"/>
              </a:solidFill>
              <a:latin typeface="AngsanaUPC" pitchFamily="18" charset="-34"/>
              <a:cs typeface="+mj-cs"/>
            </a:endParaRPr>
          </a:p>
          <a:p>
            <a:pPr>
              <a:buFont typeface="Wingdings" pitchFamily="2" charset="2"/>
              <a:buChar char="Ø"/>
            </a:pPr>
            <a:r>
              <a:rPr lang="th-TH" sz="3200" dirty="0">
                <a:solidFill>
                  <a:schemeClr val="tx1"/>
                </a:solidFill>
                <a:latin typeface="AngsanaUPC" pitchFamily="18" charset="-34"/>
                <a:cs typeface="+mj-cs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+mj-cs"/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+mj-cs"/>
              </a:rPr>
              <a:t>ลักษณะคำประพันธ์ </a:t>
            </a:r>
            <a:r>
              <a:rPr lang="en-US" sz="3200" dirty="0" smtClean="0">
                <a:solidFill>
                  <a:schemeClr val="tx1"/>
                </a:solidFill>
                <a:latin typeface="AngsanaUPC" pitchFamily="18" charset="-34"/>
                <a:cs typeface="+mj-cs"/>
              </a:rPr>
              <a:t>: 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+mj-cs"/>
              </a:rPr>
              <a:t>ร้อยแก้วประเภทบทความ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>
                <a:solidFill>
                  <a:schemeClr val="tx1"/>
                </a:solidFill>
                <a:latin typeface="AngsanaUPC" pitchFamily="18" charset="-34"/>
                <a:cs typeface="+mj-cs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+mj-cs"/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+mj-cs"/>
              </a:rPr>
              <a:t>สาระสำคัญของเรื่อง</a:t>
            </a:r>
          </a:p>
          <a:p>
            <a:pPr marL="45720" indent="0" algn="thaiDist">
              <a:buNone/>
            </a:pPr>
            <a:r>
              <a:rPr lang="th-TH" sz="3200" dirty="0">
                <a:solidFill>
                  <a:schemeClr val="tx1"/>
                </a:solidFill>
                <a:latin typeface="AngsanaUPC" pitchFamily="18" charset="-34"/>
                <a:cs typeface="+mj-cs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+mj-cs"/>
              </a:rPr>
              <a:t>การโฆษณามีจุดมุ่งหมายเพื่อสร้างความสนใจให้ผู้คนสะดุดตาสะดุดหู และจดจำสินค้าหรือบริการที่ได้โฆษณาไว้ โดยผู้สร้างโฆษณาอาจใช้วิธีการต่างๆ เช่น บอกกล่าวตรงๆ โน้มน้าวใจ หรือใช้คำกระตุ้นให้เกิดความประทับใจ</a:t>
            </a:r>
            <a:endParaRPr lang="th-TH" sz="3200" dirty="0">
              <a:solidFill>
                <a:schemeClr val="tx1"/>
              </a:solidFill>
              <a:latin typeface="AngsanaUPC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086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600" b="1" u="sng" dirty="0" smtClean="0">
                <a:solidFill>
                  <a:srgbClr val="FF3399"/>
                </a:solidFill>
              </a:rPr>
              <a:t>หลักภาษา</a:t>
            </a:r>
            <a:endParaRPr lang="th-TH" sz="6600" b="1" u="sng" dirty="0">
              <a:solidFill>
                <a:srgbClr val="FF33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501284"/>
              </p:ext>
            </p:extLst>
          </p:nvPr>
        </p:nvGraphicFramePr>
        <p:xfrm>
          <a:off x="827584" y="1988840"/>
          <a:ext cx="7791400" cy="3293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156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 smtClean="0">
                <a:solidFill>
                  <a:schemeClr val="tx2"/>
                </a:solidFill>
              </a:rPr>
              <a:t>๑. บทความ</a:t>
            </a:r>
            <a:endParaRPr lang="th-TH" sz="4800" b="1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	</a:t>
            </a:r>
            <a:r>
              <a:rPr lang="th-TH" sz="3200" b="1" dirty="0" smtClean="0">
                <a:solidFill>
                  <a:schemeClr val="tx1"/>
                </a:solidFill>
                <a:cs typeface="+mj-cs"/>
              </a:rPr>
              <a:t>บทความ</a:t>
            </a:r>
            <a:r>
              <a:rPr lang="th-TH" sz="3200" dirty="0" smtClean="0">
                <a:solidFill>
                  <a:schemeClr val="tx1"/>
                </a:solidFill>
                <a:cs typeface="+mj-cs"/>
              </a:rPr>
              <a:t> คือ ความเรียงชนิดหนึ่งแต่มีลักษณะเป็นทางการมากกว่าเรียงความทั่วๆไป</a:t>
            </a:r>
          </a:p>
          <a:p>
            <a:pPr marL="45720" indent="0">
              <a:buNone/>
            </a:pPr>
            <a:r>
              <a:rPr lang="th-TH" sz="3200" dirty="0">
                <a:solidFill>
                  <a:schemeClr val="tx1"/>
                </a:solidFill>
                <a:cs typeface="+mj-cs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cs typeface="+mj-cs"/>
              </a:rPr>
              <a:t>หลักในการเขียนบทความมีดังนี้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  <a:cs typeface="+mj-cs"/>
              </a:rPr>
              <a:t>๑. มีจุดมุ่งหมายที่แน่นอน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  <a:cs typeface="+mj-cs"/>
              </a:rPr>
              <a:t>๒. มีเอกภาพ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  <a:cs typeface="+mj-cs"/>
              </a:rPr>
              <a:t>๓. มีสัดส่วนที่เหมาะสม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  <a:cs typeface="+mj-cs"/>
              </a:rPr>
              <a:t>๔. มีการจัดลำดับเรื่องอย่างเหมาะสม</a:t>
            </a:r>
            <a:endParaRPr lang="th-TH" sz="32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361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u="sng" dirty="0" smtClean="0">
                <a:solidFill>
                  <a:schemeClr val="tx2"/>
                </a:solidFill>
              </a:rPr>
              <a:t>ลักษณะเฉพาะของบทความ</a:t>
            </a:r>
            <a:endParaRPr lang="th-TH" sz="4400" b="1" u="sng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th-TH" dirty="0"/>
          </a:p>
          <a:p>
            <a:pPr lvl="1">
              <a:buFont typeface="Wingdings" pitchFamily="2" charset="2"/>
              <a:buChar char="v"/>
            </a:pPr>
            <a:r>
              <a:rPr lang="th-TH" sz="2800" dirty="0" smtClean="0"/>
              <a:t>1.</a:t>
            </a:r>
            <a:r>
              <a:rPr lang="th-TH" sz="2800" dirty="0"/>
              <a:t>ต้องเป็นเรื่องที่ผู้อ่านส่วนมากกำลังสนใจอยู่ในขณะนั้น </a:t>
            </a:r>
          </a:p>
          <a:p>
            <a:pPr lvl="1">
              <a:buFont typeface="Wingdings" pitchFamily="2" charset="2"/>
              <a:buChar char="v"/>
            </a:pPr>
            <a:r>
              <a:rPr lang="th-TH" sz="2800" dirty="0" smtClean="0"/>
              <a:t> </a:t>
            </a:r>
            <a:r>
              <a:rPr lang="th-TH" sz="2800" dirty="0" smtClean="0"/>
              <a:t>2</a:t>
            </a:r>
            <a:r>
              <a:rPr lang="th-TH" sz="2800" dirty="0"/>
              <a:t>. ต้องมีแก่นสาร มี</a:t>
            </a:r>
            <a:r>
              <a:rPr lang="th-TH" sz="2800" dirty="0" smtClean="0"/>
              <a:t>สาระ</a:t>
            </a:r>
          </a:p>
          <a:p>
            <a:pPr lvl="1">
              <a:buFont typeface="Wingdings" pitchFamily="2" charset="2"/>
              <a:buChar char="v"/>
            </a:pPr>
            <a:r>
              <a:rPr lang="th-TH" sz="2800" dirty="0" smtClean="0"/>
              <a:t> 3. </a:t>
            </a:r>
            <a:r>
              <a:rPr lang="th-TH" sz="2800" dirty="0"/>
              <a:t>ต้อง</a:t>
            </a:r>
            <a:r>
              <a:rPr lang="th-TH" sz="2800" dirty="0" smtClean="0"/>
              <a:t>มีข้อคิดเห็น ข้อเสนอแนะ</a:t>
            </a:r>
            <a:r>
              <a:rPr lang="th-TH" sz="2800" dirty="0"/>
              <a:t>ของผู้เขียน</a:t>
            </a:r>
            <a:r>
              <a:rPr lang="th-TH" sz="2800" dirty="0" smtClean="0"/>
              <a:t>แทรกอยู่ด้วย</a:t>
            </a:r>
          </a:p>
          <a:p>
            <a:pPr lvl="1">
              <a:buFont typeface="Wingdings" pitchFamily="2" charset="2"/>
              <a:buChar char="v"/>
            </a:pPr>
            <a:r>
              <a:rPr lang="th-TH" sz="2800" dirty="0" smtClean="0"/>
              <a:t> 4. อ่านแล้วเพลิดเพลินท้าทายความคิด</a:t>
            </a:r>
          </a:p>
          <a:p>
            <a:pPr lvl="1">
              <a:buFont typeface="Wingdings" pitchFamily="2" charset="2"/>
              <a:buChar char="v"/>
            </a:pPr>
            <a:r>
              <a:rPr lang="th-TH" sz="2800" dirty="0" smtClean="0"/>
              <a:t> 5. </a:t>
            </a:r>
            <a:r>
              <a:rPr lang="th-TH" sz="2800" dirty="0"/>
              <a:t>เนื้อหา</a:t>
            </a:r>
            <a:r>
              <a:rPr lang="th-TH" sz="2800" dirty="0" smtClean="0"/>
              <a:t>สาระและ</a:t>
            </a:r>
            <a:r>
              <a:rPr lang="th-TH" sz="2800" dirty="0"/>
              <a:t>สำนวนภาษาเหมาะสำหรับ</a:t>
            </a:r>
            <a:r>
              <a:rPr lang="th-TH" sz="2800" dirty="0" smtClean="0"/>
              <a:t>ผู้อ่าน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73757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 smtClean="0">
                <a:solidFill>
                  <a:schemeClr val="tx2"/>
                </a:solidFill>
              </a:rPr>
              <a:t>๒. โฆษณา</a:t>
            </a:r>
            <a:endParaRPr lang="th-TH" sz="4800" b="1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247687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4572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</a:t>
            </a:r>
            <a:endParaRPr lang="th-TH" sz="3200" dirty="0" smtClean="0">
              <a:solidFill>
                <a:schemeClr val="tx1"/>
              </a:solidFill>
            </a:endParaRPr>
          </a:p>
          <a:p>
            <a:pPr marL="45720" indent="0" algn="thaiDist">
              <a:buNone/>
            </a:pPr>
            <a:r>
              <a:rPr lang="th-TH" dirty="0"/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โฆษณา</a:t>
            </a:r>
            <a:r>
              <a:rPr lang="th-TH" sz="3200" dirty="0" smtClean="0">
                <a:solidFill>
                  <a:schemeClr val="tx1"/>
                </a:solidFill>
              </a:rPr>
              <a:t>เป็นการสื่อสารโน้มน้าวใจประเภทหนึ่ง ที่มุ่งจูงใจเพื่อประโยชน์ในการขายสินค้าและบริการต่างๆต่อประชาชน พร้อมทั้งยังจูงใจให้ผู้รับสารประพฤติปฏิบัติตามความมุ่งหมายของผู้โฆษณาด้วย</a:t>
            </a:r>
            <a:endParaRPr lang="th-T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22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 smtClean="0">
                <a:solidFill>
                  <a:srgbClr val="FF0066"/>
                </a:solidFill>
              </a:rPr>
              <a:t>ส่วนประกอบของโฆษณา</a:t>
            </a:r>
            <a:endParaRPr lang="th-TH" sz="4400" b="1" dirty="0">
              <a:solidFill>
                <a:srgbClr val="FF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3714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332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l"/>
            <a:r>
              <a:rPr lang="th-TH" sz="4400" b="1" dirty="0">
                <a:solidFill>
                  <a:srgbClr val="00B050"/>
                </a:solidFill>
              </a:rPr>
              <a:t>๑. เนื้อหา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chemeClr val="tx1"/>
                </a:solidFill>
              </a:rPr>
              <a:t>	</a:t>
            </a:r>
            <a:endParaRPr lang="th-TH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จะ</a:t>
            </a:r>
            <a:r>
              <a:rPr lang="th-TH" sz="3200" dirty="0">
                <a:solidFill>
                  <a:schemeClr val="tx1"/>
                </a:solidFill>
              </a:rPr>
              <a:t>เน้นตรงความพิเศษของสินค้า การบริการ หรือกิจกรรมที่</a:t>
            </a:r>
            <a:r>
              <a:rPr lang="th-TH" sz="3200" dirty="0" smtClean="0">
                <a:solidFill>
                  <a:schemeClr val="tx1"/>
                </a:solidFill>
              </a:rPr>
              <a:t>โฆษณา</a:t>
            </a:r>
          </a:p>
          <a:p>
            <a:pPr marL="45720" indent="0">
              <a:buNone/>
            </a:pPr>
            <a:r>
              <a:rPr lang="th-TH" sz="3200" dirty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เช่น 	ท่องเที่ยวสุดหรรษา  ราคาสบายกระเป๋า</a:t>
            </a:r>
          </a:p>
          <a:p>
            <a:pPr marL="45720" indent="0">
              <a:buNone/>
            </a:pPr>
            <a:r>
              <a:rPr lang="th-TH" sz="3200" dirty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	ดูแลผิวคุณให้เรียบเนียนนาน ๑๒ ชั่วโมง</a:t>
            </a:r>
          </a:p>
          <a:p>
            <a:pPr marL="45720" indent="0">
              <a:buNone/>
            </a:pPr>
            <a:r>
              <a:rPr lang="th-TH" sz="3200" dirty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	ออกแบบทันสมัย เสร็จเร็วทันใจ</a:t>
            </a:r>
          </a:p>
          <a:p>
            <a:pPr marL="45720" indent="0">
              <a:buNone/>
            </a:pPr>
            <a:r>
              <a:rPr lang="th-TH" sz="3200" dirty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	มีอาจารย์เจ้าของภาษาดูแลตัวต่อตัว</a:t>
            </a:r>
          </a:p>
          <a:p>
            <a:pPr marL="45720" indent="0">
              <a:buNone/>
            </a:pPr>
            <a:endParaRPr lang="th-T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2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4400" b="1" dirty="0">
                <a:solidFill>
                  <a:srgbClr val="00B050"/>
                </a:solidFill>
              </a:rPr>
              <a:t>๒. รูปแบบการ</a:t>
            </a:r>
            <a:r>
              <a:rPr lang="th-TH" sz="4400" b="1" dirty="0" smtClean="0">
                <a:solidFill>
                  <a:srgbClr val="00B050"/>
                </a:solidFill>
              </a:rPr>
              <a:t>นำเสนอ</a:t>
            </a:r>
            <a:endParaRPr lang="th-TH" sz="4400" b="1" dirty="0">
              <a:solidFill>
                <a:srgbClr val="00B05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849291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marL="45720" indent="0" algn="thaiDist">
              <a:buNone/>
            </a:pPr>
            <a:r>
              <a:rPr lang="th-TH" dirty="0"/>
              <a:t>	</a:t>
            </a:r>
            <a:endParaRPr lang="th-TH" dirty="0" smtClean="0"/>
          </a:p>
          <a:p>
            <a:pPr marL="45720" indent="0" algn="thaiDist">
              <a:buNone/>
            </a:pPr>
            <a:endParaRPr lang="th-TH" sz="3200" dirty="0">
              <a:solidFill>
                <a:schemeClr val="tx1"/>
              </a:solidFill>
            </a:endParaRPr>
          </a:p>
          <a:p>
            <a:pPr marL="4572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มี</a:t>
            </a:r>
            <a:r>
              <a:rPr lang="th-TH" sz="3200" dirty="0">
                <a:solidFill>
                  <a:schemeClr val="tx1"/>
                </a:solidFill>
              </a:rPr>
              <a:t>ลักษณะแตกต่างกัน เช่น คำขวัญ ข้อความสั้นๆ บทสนทนา ตำนานหรือนิทาน หรือเป็นเรื่องราวแบละคร ฯลฯ</a:t>
            </a:r>
          </a:p>
          <a:p>
            <a:pPr marL="4572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1768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297</Words>
  <Application>Microsoft Office PowerPoint</Application>
  <PresentationFormat>นำเสนอทางหน้าจอ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Office Theme</vt:lpstr>
      <vt:lpstr>งานนำเสนอ PowerPoint</vt:lpstr>
      <vt:lpstr>มองโฆษณาอย่างวรรณกรรม</vt:lpstr>
      <vt:lpstr>หลักภาษา</vt:lpstr>
      <vt:lpstr>๑. บทความ</vt:lpstr>
      <vt:lpstr>ลักษณะเฉพาะของบทความ</vt:lpstr>
      <vt:lpstr>๒. โฆษณา</vt:lpstr>
      <vt:lpstr>ส่วนประกอบของโฆษณา</vt:lpstr>
      <vt:lpstr>๑. เนื้อหา</vt:lpstr>
      <vt:lpstr>๒. รูปแบบการนำเสนอ</vt:lpstr>
      <vt:lpstr>๓. ภาษาโฆษณา </vt:lpstr>
      <vt:lpstr>๔. การโน้มน้าวใจ</vt:lpstr>
      <vt:lpstr>กลวิธีในการโน้มน้าวใจ</vt:lpstr>
      <vt:lpstr>ประโยชน์ของโฆษณา</vt:lpstr>
      <vt:lpstr>โทษของโฆษณา</vt:lpstr>
      <vt:lpstr>อิทธิพลของโฆษณา</vt:lpstr>
      <vt:lpstr>แบบฝึกหัด</vt:lpstr>
      <vt:lpstr>สวัสดี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มองโฆษณาอย่างวรรณกรรม</dc:title>
  <dc:creator>hp</dc:creator>
  <cp:lastModifiedBy>Windows User</cp:lastModifiedBy>
  <cp:revision>17</cp:revision>
  <dcterms:created xsi:type="dcterms:W3CDTF">2015-03-23T07:57:53Z</dcterms:created>
  <dcterms:modified xsi:type="dcterms:W3CDTF">2015-06-23T03:35:48Z</dcterms:modified>
</cp:coreProperties>
</file>