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66" r:id="rId4"/>
    <p:sldId id="257" r:id="rId5"/>
    <p:sldId id="265" r:id="rId6"/>
    <p:sldId id="263" r:id="rId7"/>
    <p:sldId id="261" r:id="rId8"/>
    <p:sldId id="262" r:id="rId9"/>
    <p:sldId id="260" r:id="rId10"/>
    <p:sldId id="259" r:id="rId11"/>
    <p:sldId id="258" r:id="rId12"/>
    <p:sldId id="267" r:id="rId13"/>
    <p:sldId id="268" r:id="rId14"/>
    <p:sldId id="271" r:id="rId15"/>
    <p:sldId id="272" r:id="rId16"/>
    <p:sldId id="270" r:id="rId17"/>
    <p:sldId id="290" r:id="rId18"/>
    <p:sldId id="273" r:id="rId19"/>
    <p:sldId id="275" r:id="rId20"/>
    <p:sldId id="276" r:id="rId21"/>
    <p:sldId id="277" r:id="rId22"/>
    <p:sldId id="278" r:id="rId23"/>
    <p:sldId id="279" r:id="rId24"/>
    <p:sldId id="274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  <a:srgbClr val="00CC00"/>
    <a:srgbClr val="0000CC"/>
    <a:srgbClr val="339933"/>
    <a:srgbClr val="0066CC"/>
    <a:srgbClr val="CC3300"/>
    <a:srgbClr val="6600CC"/>
    <a:srgbClr val="FF00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F88C2C-623E-4C5D-8FC5-64113452DE44}" type="datetimeFigureOut">
              <a:rPr lang="th-TH" smtClean="0"/>
              <a:pPr/>
              <a:t>14/09/57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DBE909-559A-4FFF-A417-31654C5929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ngranl-c-490x2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3251224"/>
          </a:xfrm>
        </p:spPr>
        <p:txBody>
          <a:bodyPr>
            <a:noAutofit/>
          </a:bodyPr>
          <a:lstStyle/>
          <a:p>
            <a:pPr algn="ctr"/>
            <a:r>
              <a:rPr lang="th-TH" sz="115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รู้ตำนานสืบสานวัฒนธรรม</a:t>
            </a:r>
            <a:r>
              <a:rPr lang="th-TH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th-TH" sz="1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rgbClr val="FF0066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คตินิยมเรื่องสิริ</a:t>
            </a:r>
            <a:endParaRPr lang="th-TH" sz="5400" b="1" dirty="0">
              <a:solidFill>
                <a:srgbClr val="FF0066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คตินิยม  หมายถึง  แนวปฏิบัติที่เชื่อต่อๆกันมา</a:t>
            </a:r>
          </a:p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สิริ  หมายถึง  มงคลหรือสิ่งที่จะนำความโชคดี ความเจริญและความสุขมาให้</a:t>
            </a:r>
          </a:p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ตัวอย่างเช่น  ความเชื่อเรื่องสิริในเวลาเช้าจะอยู่ที่ใบหน้า เวลากลางวันจะอยู่ที่อก และเวลาเย็นจะอยู่ที่เท้า 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ตำนานเรื่องนี้จึงเป็นอุบายที่สอนให้ผู้คนรู้จักรักษาความสะอาดร่างกายตามเวลาที่เหมาะสม</a:t>
            </a:r>
          </a:p>
          <a:p>
            <a:pPr algn="thaiDist">
              <a:buFont typeface="Wingdings" pitchFamily="2" charset="2"/>
              <a:buChar char="Ø"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ความเชื่อเรื่องมีบุตรชายสืบตระกูล</a:t>
            </a:r>
            <a:endParaRPr lang="th-TH" sz="4800" b="1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Font typeface="Wingdings" pitchFamily="2" charset="2"/>
              <a:buChar char="v"/>
            </a:pPr>
            <a:r>
              <a:rPr lang="th-TH" dirty="0" smtClean="0"/>
              <a:t> เป็นความเชื่อของชาวมอญที่รับวัฒนธรรมมาจากพราหมณ์ ฮินดูของอินเดีย  ว่าถ้ามีบุตรชายก็จะมีคนทำบุญอุทิศส่วนกุศลให้ตนและวิญญาณ</a:t>
            </a:r>
            <a:r>
              <a:rPr lang="th-TH" dirty="0" err="1" smtClean="0"/>
              <a:t>บรรพบุรุษ</a:t>
            </a:r>
            <a:r>
              <a:rPr lang="th-TH" dirty="0" smtClean="0"/>
              <a:t>ได้ </a:t>
            </a:r>
          </a:p>
          <a:p>
            <a:pPr algn="thaiDist">
              <a:buFont typeface="Wingdings" pitchFamily="2" charset="2"/>
              <a:buChar char="v"/>
            </a:pPr>
            <a:r>
              <a:rPr lang="th-TH" dirty="0" smtClean="0"/>
              <a:t> ในสังคมไทยโบราณเป็นสังคมเกษตรกรรม  การที่ต้องการมีบุตรชาย เพราะมีความต้องการแรงงานผู้ชายมาทำงานรักษา  ผืนนาและทรัพย์สมบัติอื่นให้ลูกหลานในภายหน้า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วันขึ้นปีใหม่และเทศกาลสงกรานต์</a:t>
            </a:r>
            <a:endParaRPr lang="th-TH" sz="4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/>
              <a:t>ตามปฏิทินไทยเดิม  คนไทยถือเอาวันแรม ๑ ค่ำเดือนอ้าย ประมาณปลายเดือนพฤศจิกายนถึงต้นเดือนธันวาคมเป็นวันเริ่มต้นปีใหม่</a:t>
            </a:r>
          </a:p>
          <a:p>
            <a:pPr algn="thaiDist"/>
            <a:r>
              <a:rPr lang="th-TH" dirty="0" smtClean="0"/>
              <a:t>ต่อมาจึงได้เปลี่ยนไปตามคติมอญและอินเดีย ถือเอาวันแรม ๑ ค่ำเดือน ๕ ประมาณปลายเดือนมีนาคมถึงต้นเดือนเมษายนเป็นวันเริ่มต้นปีใหม่ </a:t>
            </a:r>
          </a:p>
          <a:p>
            <a:pPr algn="thaiDist"/>
            <a:r>
              <a:rPr lang="th-TH" dirty="0" smtClean="0">
                <a:solidFill>
                  <a:srgbClr val="FF0000"/>
                </a:solidFill>
              </a:rPr>
              <a:t>ในสมัยรัชกาลที่ ๕ ให้ถือเอาวันที่ ๑ เมษายนของทุกปีเป็นวันขึ้นปีใหม่ </a:t>
            </a:r>
            <a:r>
              <a:rPr lang="th-TH" dirty="0" smtClean="0">
                <a:solidFill>
                  <a:srgbClr val="FF0000"/>
                </a:solidFill>
              </a:rPr>
              <a:t>(พ.ศ.๒๔๓๒)</a:t>
            </a:r>
            <a:endParaRPr lang="th-TH" dirty="0" smtClean="0">
              <a:solidFill>
                <a:srgbClr val="FF0000"/>
              </a:solidFill>
            </a:endParaRPr>
          </a:p>
          <a:p>
            <a:pPr algn="thaiDist"/>
            <a:r>
              <a:rPr lang="th-TH" dirty="0" smtClean="0">
                <a:solidFill>
                  <a:srgbClr val="FF0000"/>
                </a:solidFill>
              </a:rPr>
              <a:t>ในสมัยจอมพล ป.พิบูลสงครามได้ถือเอาวันที่ ๑ มกราคมของทุกปีเป็นวันเริ่มต้นปีใหม่ตามคตินิยมของ</a:t>
            </a:r>
            <a:r>
              <a:rPr lang="th-TH" dirty="0" smtClean="0">
                <a:solidFill>
                  <a:srgbClr val="FF0000"/>
                </a:solidFill>
              </a:rPr>
              <a:t>ตะวันตก (พ.ศ. ๒๔๘๓)</a:t>
            </a:r>
            <a:endParaRPr lang="th-TH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904656"/>
          </a:xfrm>
        </p:spPr>
        <p:txBody>
          <a:bodyPr/>
          <a:lstStyle/>
          <a:p>
            <a:pPr algn="thaiDist"/>
            <a:r>
              <a:rPr lang="th-TH" dirty="0" smtClean="0"/>
              <a:t>คำว่า “สงกรานต์” มาจากภาษาสันสกฤต แปลว่า ก้าวไปพร้อมกัน  คือ  วันที่พระอาทิตย์ย้ายจากราศีหนึ่งไปสู่ราศีหนึ่ง</a:t>
            </a:r>
            <a:endParaRPr lang="th-TH" b="1" dirty="0" smtClean="0"/>
          </a:p>
          <a:p>
            <a:pPr algn="thaiDist"/>
            <a:r>
              <a:rPr lang="th-TH" dirty="0" smtClean="0"/>
              <a:t>ประเทศไทยถือเอาวันที่ ๑๒ ก่อนวันสงกรานต์เป็นเทศกาลสิ้นปี </a:t>
            </a:r>
            <a:r>
              <a:rPr lang="th-TH" b="1" dirty="0" smtClean="0">
                <a:solidFill>
                  <a:srgbClr val="FF0000"/>
                </a:solidFill>
              </a:rPr>
              <a:t>วันที่ ๑๓ เป็นวันมหาสงกรานต์หรือวันปี</a:t>
            </a:r>
            <a:r>
              <a:rPr lang="th-TH" b="1" dirty="0" smtClean="0">
                <a:solidFill>
                  <a:srgbClr val="FF0000"/>
                </a:solidFill>
              </a:rPr>
              <a:t>ใหม่</a:t>
            </a:r>
          </a:p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   วันที่ </a:t>
            </a:r>
            <a:r>
              <a:rPr lang="th-TH" b="1" dirty="0" smtClean="0">
                <a:solidFill>
                  <a:srgbClr val="FF0000"/>
                </a:solidFill>
              </a:rPr>
              <a:t>๑๔ เป็นวันเนา(อยู่</a:t>
            </a:r>
            <a:r>
              <a:rPr lang="th-TH" b="1" dirty="0" smtClean="0">
                <a:solidFill>
                  <a:srgbClr val="FF0000"/>
                </a:solidFill>
              </a:rPr>
              <a:t>) เป็น</a:t>
            </a:r>
            <a:r>
              <a:rPr lang="th-TH" b="1" dirty="0" smtClean="0">
                <a:solidFill>
                  <a:srgbClr val="FF0000"/>
                </a:solidFill>
              </a:rPr>
              <a:t>วันที่พระอาทิตย์ประทับในราศีเมษ  </a:t>
            </a:r>
            <a:r>
              <a:rPr lang="th-TH" b="1" dirty="0" smtClean="0">
                <a:solidFill>
                  <a:srgbClr val="FF0000"/>
                </a:solidFill>
              </a:rPr>
              <a:t>   </a:t>
            </a:r>
          </a:p>
          <a:p>
            <a:pPr algn="thaiDist"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</a:t>
            </a:r>
            <a:r>
              <a:rPr lang="th-TH" b="1" dirty="0" smtClean="0">
                <a:solidFill>
                  <a:srgbClr val="FF0000"/>
                </a:solidFill>
              </a:rPr>
              <a:t>วันที่ </a:t>
            </a:r>
            <a:r>
              <a:rPr lang="th-TH" b="1" dirty="0" smtClean="0">
                <a:solidFill>
                  <a:srgbClr val="FF0000"/>
                </a:solidFill>
              </a:rPr>
              <a:t>๑๕ เป็นวันเถลิงศกขึ้นศักราชใหม่</a:t>
            </a:r>
          </a:p>
          <a:p>
            <a:pPr algn="thaiDist"/>
            <a:r>
              <a:rPr lang="th-TH" dirty="0" smtClean="0"/>
              <a:t>เมื่อถึงเทศกาลสงกรานต์จะมีประเพณีก่อพระเจดีย์ทราย เพราะเชื่อว่าทุกย่างก้าวที่เราออกจากวัดมักจะนำทรายซึ่งเป็นสมบัติของวัดติดเท้าออกนอกวัดไปด้วย จึงต้องขนทรายเข้ามาในวัดอีกครั้งหนึ่ง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9412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 w="11430"/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ประโยค</a:t>
            </a:r>
            <a:endParaRPr lang="th-TH" sz="5400" b="1" dirty="0">
              <a:ln w="11430"/>
              <a:solidFill>
                <a:srgbClr val="00B0F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solidFill>
                  <a:srgbClr val="FF0000"/>
                </a:solidFill>
              </a:rPr>
              <a:t>ประโยค </a:t>
            </a:r>
            <a:r>
              <a:rPr lang="th-TH" dirty="0" smtClean="0">
                <a:solidFill>
                  <a:srgbClr val="FF0000"/>
                </a:solidFill>
              </a:rPr>
              <a:t>คือ ถ้อยคำที่มีความเกี่ยวข้องกันถูกต้องตามระเบียบของภาษาและมีเนื้อความบริบูรณ์ ประกอบด้วยภาคประธานและภาคแสดง</a:t>
            </a:r>
            <a:endParaRPr lang="th-TH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h-TH" b="1" dirty="0" smtClean="0"/>
              <a:t>ประโยค</a:t>
            </a:r>
            <a:r>
              <a:rPr lang="th-TH" b="1" dirty="0" smtClean="0"/>
              <a:t>ความเดียว 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คือ  </a:t>
            </a:r>
            <a:r>
              <a:rPr lang="th-TH" b="1" dirty="0" smtClean="0">
                <a:solidFill>
                  <a:srgbClr val="FF0000"/>
                </a:solidFill>
              </a:rPr>
              <a:t>ประโยคที่มีข้อความหรือใจความเดียว</a:t>
            </a:r>
            <a:r>
              <a:rPr lang="th-TH" dirty="0" smtClean="0"/>
              <a:t> </a:t>
            </a:r>
            <a:r>
              <a:rPr lang="th-TH" b="1" dirty="0" smtClean="0">
                <a:solidFill>
                  <a:srgbClr val="FF0000"/>
                </a:solidFill>
              </a:rPr>
              <a:t>ซึ่งเรียกอีกอย่างหนึ่งว่า เอกรรถประโยค</a:t>
            </a:r>
          </a:p>
          <a:p>
            <a:pPr>
              <a:buNone/>
            </a:pPr>
            <a:r>
              <a:rPr lang="th-TH" b="1" dirty="0" smtClean="0"/>
              <a:t>		</a:t>
            </a:r>
            <a:r>
              <a:rPr lang="th-TH" dirty="0" smtClean="0"/>
              <a:t>เป็นประโยคที่มีภาคประธานและภาคแสดงเพียงตัวเดียว</a:t>
            </a:r>
          </a:p>
          <a:p>
            <a:pPr>
              <a:buNone/>
            </a:pPr>
            <a:r>
              <a:rPr lang="th-TH" dirty="0" smtClean="0"/>
              <a:t>		เช่น  ฉันไปซื้อของที่ตลาดยิ่ง</a:t>
            </a:r>
            <a:r>
              <a:rPr lang="th-TH" dirty="0" smtClean="0"/>
              <a:t>เจริญ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** </a:t>
            </a:r>
            <a:r>
              <a:rPr lang="th-TH" dirty="0" smtClean="0"/>
              <a:t>หมายเหตุ: สังเกตง่ายๆ ประโยคความเดียวจะมีคำกริยาเพียง	 	            ตัวเดียวในประโยคเท่านั้น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32656"/>
            <a:ext cx="8034096" cy="6336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h-TH" dirty="0" smtClean="0"/>
              <a:t>  </a:t>
            </a:r>
            <a:r>
              <a:rPr lang="th-TH" b="1" dirty="0" smtClean="0"/>
              <a:t>ประโยคความรวม</a:t>
            </a:r>
          </a:p>
          <a:p>
            <a:pPr algn="thaiDist">
              <a:buNone/>
            </a:pPr>
            <a:r>
              <a:rPr lang="th-TH" b="1" dirty="0" smtClean="0"/>
              <a:t>		</a:t>
            </a:r>
            <a:r>
              <a:rPr lang="th-TH" dirty="0" smtClean="0"/>
              <a:t>คือ </a:t>
            </a:r>
            <a:r>
              <a:rPr lang="th-TH" b="1" dirty="0" smtClean="0">
                <a:solidFill>
                  <a:srgbClr val="FF0000"/>
                </a:solidFill>
              </a:rPr>
              <a:t>ประโยคที่รวมเอาโครงสร้างประโยคความเดียวตั้งแต่ 2 ประโยคขึ้น  โดยมีคำเชื่อมหรือสันธานทำหน้าที่เชื่อม</a:t>
            </a:r>
            <a:r>
              <a:rPr lang="th-TH" dirty="0" smtClean="0"/>
              <a:t>ประโยคเหล่านั้นเข้าด้วยกัน </a:t>
            </a:r>
            <a:r>
              <a:rPr lang="th-TH" dirty="0" smtClean="0"/>
              <a:t>หรือ</a:t>
            </a:r>
            <a:r>
              <a:rPr lang="th-TH" dirty="0" smtClean="0">
                <a:solidFill>
                  <a:srgbClr val="FF0000"/>
                </a:solidFill>
              </a:rPr>
              <a:t>เรียก</a:t>
            </a:r>
            <a:r>
              <a:rPr lang="th-TH" dirty="0" smtClean="0">
                <a:solidFill>
                  <a:srgbClr val="FF0000"/>
                </a:solidFill>
              </a:rPr>
              <a:t>อีกอย่างหนึ่งว่า </a:t>
            </a:r>
            <a:r>
              <a:rPr lang="th-TH" b="1" dirty="0" smtClean="0">
                <a:solidFill>
                  <a:srgbClr val="FF0000"/>
                </a:solidFill>
              </a:rPr>
              <a:t>อเนกกรรถประโยค</a:t>
            </a:r>
            <a:r>
              <a:rPr lang="th-TH" dirty="0" smtClean="0"/>
              <a:t> </a:t>
            </a:r>
          </a:p>
          <a:p>
            <a:pPr algn="thaiDist">
              <a:buNone/>
            </a:pPr>
            <a:r>
              <a:rPr lang="th-TH" dirty="0" smtClean="0"/>
              <a:t>		ประโยคความรวมแบ่งออกเป็น  ๔ ประเภท คือ</a:t>
            </a:r>
          </a:p>
          <a:p>
            <a:pPr marL="596646" indent="-514350" algn="thaiDist">
              <a:buNone/>
            </a:pPr>
            <a:r>
              <a:rPr lang="th-TH" dirty="0" smtClean="0"/>
              <a:t>๑) ประโยคที่มีความคล้อยตาม</a:t>
            </a:r>
            <a:r>
              <a:rPr lang="th-TH" sz="2800" dirty="0" smtClean="0"/>
              <a:t>กัน  (และ,แล้ว,แล้ว</a:t>
            </a:r>
            <a:r>
              <a:rPr lang="th-TH" sz="2800" dirty="0" smtClean="0"/>
              <a:t>....ก็ </a:t>
            </a:r>
            <a:r>
              <a:rPr lang="th-TH" sz="2800" dirty="0" smtClean="0"/>
              <a:t>,พอ</a:t>
            </a:r>
            <a:r>
              <a:rPr lang="th-TH" sz="2800" dirty="0" smtClean="0"/>
              <a:t>...ก็ </a:t>
            </a:r>
            <a:r>
              <a:rPr lang="th-TH" sz="2800" dirty="0" smtClean="0"/>
              <a:t>,</a:t>
            </a:r>
            <a:r>
              <a:rPr lang="th-TH" sz="2800" dirty="0" smtClean="0"/>
              <a:t>ครั้น..</a:t>
            </a:r>
            <a:r>
              <a:rPr lang="th-TH" sz="2800" dirty="0" smtClean="0"/>
              <a:t>จึง)</a:t>
            </a:r>
            <a:endParaRPr lang="th-TH" dirty="0" smtClean="0"/>
          </a:p>
          <a:p>
            <a:pPr marL="596646" indent="-514350" algn="thaiDist">
              <a:buNone/>
            </a:pPr>
            <a:r>
              <a:rPr lang="th-TH" dirty="0" smtClean="0"/>
              <a:t>๒) ประโยคที่มีความขัดแย้งกัน </a:t>
            </a:r>
            <a:r>
              <a:rPr lang="th-TH" dirty="0" smtClean="0"/>
              <a:t> </a:t>
            </a:r>
            <a:r>
              <a:rPr lang="th-TH" dirty="0" smtClean="0"/>
              <a:t>(</a:t>
            </a:r>
            <a:r>
              <a:rPr lang="th-TH" sz="2800" dirty="0" smtClean="0"/>
              <a:t>แต่</a:t>
            </a:r>
            <a:r>
              <a:rPr lang="th-TH" sz="2800" dirty="0" smtClean="0"/>
              <a:t> </a:t>
            </a:r>
            <a:r>
              <a:rPr lang="th-TH" sz="2800" dirty="0" smtClean="0"/>
              <a:t>,</a:t>
            </a:r>
            <a:r>
              <a:rPr lang="th-TH" sz="2800" dirty="0" smtClean="0"/>
              <a:t> </a:t>
            </a:r>
            <a:r>
              <a:rPr lang="th-TH" sz="2800" dirty="0" smtClean="0"/>
              <a:t>แต่</a:t>
            </a:r>
            <a:r>
              <a:rPr lang="th-TH" sz="2800" dirty="0" smtClean="0"/>
              <a:t>ทว่า , </a:t>
            </a:r>
            <a:r>
              <a:rPr lang="th-TH" sz="2800" dirty="0" smtClean="0"/>
              <a:t>กว่า</a:t>
            </a:r>
            <a:r>
              <a:rPr lang="th-TH" sz="2800" dirty="0" smtClean="0"/>
              <a:t>...ก็ , </a:t>
            </a:r>
            <a:r>
              <a:rPr lang="th-TH" sz="2800" dirty="0" smtClean="0"/>
              <a:t>แม้ว่า)</a:t>
            </a:r>
            <a:r>
              <a:rPr lang="th-TH" dirty="0" smtClean="0"/>
              <a:t> </a:t>
            </a:r>
            <a:endParaRPr lang="th-TH" dirty="0" smtClean="0"/>
          </a:p>
          <a:p>
            <a:pPr marL="596646" indent="-514350" algn="thaiDist">
              <a:buNone/>
            </a:pPr>
            <a:r>
              <a:rPr lang="th-TH" dirty="0" smtClean="0"/>
              <a:t>๓) ประโยคที่มีความให้</a:t>
            </a:r>
            <a:r>
              <a:rPr lang="th-TH" dirty="0" smtClean="0"/>
              <a:t>เลือก  (</a:t>
            </a:r>
            <a:r>
              <a:rPr lang="th-TH" sz="2800" dirty="0" smtClean="0"/>
              <a:t>หรือ</a:t>
            </a:r>
            <a:r>
              <a:rPr lang="th-TH" sz="2800" dirty="0" smtClean="0"/>
              <a:t> </a:t>
            </a:r>
            <a:r>
              <a:rPr lang="th-TH" sz="2800" dirty="0" smtClean="0"/>
              <a:t>, หรือไม่ก็,</a:t>
            </a:r>
            <a:r>
              <a:rPr lang="th-TH" sz="2800" dirty="0" smtClean="0"/>
              <a:t> </a:t>
            </a:r>
            <a:r>
              <a:rPr lang="th-TH" sz="2800" dirty="0" smtClean="0"/>
              <a:t>มิ</a:t>
            </a:r>
            <a:r>
              <a:rPr lang="th-TH" sz="2800" dirty="0" smtClean="0"/>
              <a:t>ฉะนั้น...</a:t>
            </a:r>
            <a:r>
              <a:rPr lang="th-TH" sz="2800" dirty="0" smtClean="0"/>
              <a:t>ก็)</a:t>
            </a:r>
            <a:r>
              <a:rPr lang="th-TH" sz="2800" dirty="0" smtClean="0"/>
              <a:t> </a:t>
            </a:r>
            <a:r>
              <a:rPr lang="th-TH" dirty="0" smtClean="0"/>
              <a:t> </a:t>
            </a:r>
            <a:endParaRPr lang="th-TH" dirty="0" smtClean="0"/>
          </a:p>
          <a:p>
            <a:pPr marL="596646" indent="-514350">
              <a:buNone/>
            </a:pPr>
            <a:r>
              <a:rPr lang="th-TH" dirty="0" smtClean="0"/>
              <a:t>๔) ประโยคที่มีความเป็นเหตุเป็นผลแก่กัน </a:t>
            </a:r>
            <a:r>
              <a:rPr lang="th-TH" dirty="0" smtClean="0"/>
              <a:t>(</a:t>
            </a:r>
            <a:r>
              <a:rPr lang="th-TH" sz="2800" dirty="0" smtClean="0"/>
              <a:t>จึง, ฉะนั้น, ดังนั้น, เพราะฉะนั้น)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7602048" cy="5112568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>
                <a:solidFill>
                  <a:srgbClr val="FF0000"/>
                </a:solidFill>
              </a:rPr>
              <a:t>ประโยคความซ้อน หรือ สังกรประโยค  </a:t>
            </a:r>
            <a:r>
              <a:rPr lang="th-TH" dirty="0" smtClean="0"/>
              <a:t>คือ  ประโยคที่ประกอบด้วยประโยคหลักและประโยคย่อยมารวมเป็นประโยคเดียวกัน </a:t>
            </a:r>
            <a:r>
              <a:rPr lang="th-TH" b="1" dirty="0" smtClean="0">
                <a:solidFill>
                  <a:srgbClr val="FF0000"/>
                </a:solidFill>
              </a:rPr>
              <a:t>โดย</a:t>
            </a:r>
            <a:r>
              <a:rPr lang="th-TH" b="1" dirty="0" smtClean="0">
                <a:solidFill>
                  <a:srgbClr val="FF0000"/>
                </a:solidFill>
              </a:rPr>
              <a:t>มี ที่</a:t>
            </a:r>
            <a:r>
              <a:rPr lang="th-TH" b="1" dirty="0" smtClean="0">
                <a:solidFill>
                  <a:srgbClr val="FF0000"/>
                </a:solidFill>
              </a:rPr>
              <a:t>, ซึ่ง</a:t>
            </a:r>
            <a:r>
              <a:rPr lang="th-TH" b="1" dirty="0" smtClean="0">
                <a:solidFill>
                  <a:srgbClr val="FF0000"/>
                </a:solidFill>
              </a:rPr>
              <a:t>,อัน </a:t>
            </a:r>
            <a:r>
              <a:rPr lang="th-TH" b="1" dirty="0" smtClean="0">
                <a:solidFill>
                  <a:srgbClr val="FF0000"/>
                </a:solidFill>
              </a:rPr>
              <a:t>เป็นคำเชื่อม</a:t>
            </a:r>
          </a:p>
          <a:p>
            <a:pPr algn="thaiDist">
              <a:buNone/>
            </a:pPr>
            <a:r>
              <a:rPr lang="th-TH" dirty="0" smtClean="0"/>
              <a:t>		-  ประโยคหลัก  (มุขยประโยค)  คือ  ประโยคที่เป็นใจความสำคัญที่ต้องการสื่อสาร</a:t>
            </a:r>
          </a:p>
          <a:p>
            <a:pPr algn="thaiDist">
              <a:buNone/>
            </a:pPr>
            <a:r>
              <a:rPr lang="th-TH" dirty="0" smtClean="0"/>
              <a:t>		- ประโยคย่อย  (อนุประโยค)  คือ ประโยคที่ทำหน้าที่ขยายความประโยคหลักให้สมบูรณ์ยิ่งขึ้น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7824" y="332656"/>
            <a:ext cx="3919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ประโยคความซ้อน</a:t>
            </a:r>
            <a:endParaRPr lang="th-TH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404664"/>
            <a:ext cx="4896544" cy="1008112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ประโยคหลัก (มุขยประโยค)</a:t>
            </a:r>
            <a:endParaRPr lang="th-TH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683568" y="2060848"/>
            <a:ext cx="2592288" cy="1008112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ภาคประธาน</a:t>
            </a:r>
            <a:endParaRPr lang="th-TH" sz="4000" b="1" dirty="0"/>
          </a:p>
        </p:txBody>
      </p:sp>
      <p:sp>
        <p:nvSpPr>
          <p:cNvPr id="8" name="Rectangle 7"/>
          <p:cNvSpPr/>
          <p:nvPr/>
        </p:nvSpPr>
        <p:spPr>
          <a:xfrm>
            <a:off x="5148064" y="2132856"/>
            <a:ext cx="2592288" cy="1008112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ภาคแสดง</a:t>
            </a:r>
            <a:endParaRPr lang="th-TH" sz="4000" b="1" dirty="0"/>
          </a:p>
        </p:txBody>
      </p: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4572000" y="1412776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1772816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28184" y="177281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979712" y="1772816"/>
            <a:ext cx="2592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>
            <a:off x="1979712" y="17728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1520" y="3356992"/>
            <a:ext cx="1584176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ประธาน</a:t>
            </a:r>
            <a:endParaRPr lang="th-TH" sz="4000" b="1" dirty="0"/>
          </a:p>
        </p:txBody>
      </p:sp>
      <p:sp>
        <p:nvSpPr>
          <p:cNvPr id="22" name="Rectangle 21"/>
          <p:cNvSpPr/>
          <p:nvPr/>
        </p:nvSpPr>
        <p:spPr>
          <a:xfrm>
            <a:off x="1979712" y="3356992"/>
            <a:ext cx="1944216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อนุประโยค</a:t>
            </a:r>
            <a:endParaRPr lang="th-TH" sz="4000" b="1" dirty="0"/>
          </a:p>
        </p:txBody>
      </p:sp>
      <p:sp>
        <p:nvSpPr>
          <p:cNvPr id="23" name="Rectangle 22"/>
          <p:cNvSpPr/>
          <p:nvPr/>
        </p:nvSpPr>
        <p:spPr>
          <a:xfrm>
            <a:off x="2123728" y="4941168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กริยา</a:t>
            </a:r>
            <a:endParaRPr lang="th-TH" sz="4000" b="1" dirty="0"/>
          </a:p>
        </p:txBody>
      </p:sp>
      <p:sp>
        <p:nvSpPr>
          <p:cNvPr id="24" name="Rectangle 23"/>
          <p:cNvSpPr/>
          <p:nvPr/>
        </p:nvSpPr>
        <p:spPr>
          <a:xfrm>
            <a:off x="3851920" y="4941168"/>
            <a:ext cx="1584176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อนุประโยค</a:t>
            </a:r>
            <a:endParaRPr lang="th-TH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5580112" y="4941168"/>
            <a:ext cx="1584176" cy="936104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กรรม</a:t>
            </a:r>
            <a:endParaRPr lang="th-TH" sz="4000" b="1" dirty="0"/>
          </a:p>
        </p:txBody>
      </p:sp>
      <p:sp>
        <p:nvSpPr>
          <p:cNvPr id="26" name="Rectangle 25"/>
          <p:cNvSpPr/>
          <p:nvPr/>
        </p:nvSpPr>
        <p:spPr>
          <a:xfrm>
            <a:off x="7308304" y="4941168"/>
            <a:ext cx="1584176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อนุประโยค</a:t>
            </a:r>
            <a:endParaRPr lang="th-TH" sz="3200" b="1" dirty="0"/>
          </a:p>
        </p:txBody>
      </p:sp>
      <p:cxnSp>
        <p:nvCxnSpPr>
          <p:cNvPr id="30" name="Straight Connector 29"/>
          <p:cNvCxnSpPr>
            <a:stCxn id="7" idx="2"/>
          </p:cNvCxnSpPr>
          <p:nvPr/>
        </p:nvCxnSpPr>
        <p:spPr>
          <a:xfrm>
            <a:off x="1979712" y="306896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9712" y="321297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99792" y="321297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71600" y="321297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1" idx="0"/>
          </p:cNvCxnSpPr>
          <p:nvPr/>
        </p:nvCxnSpPr>
        <p:spPr>
          <a:xfrm>
            <a:off x="1043608" y="321297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2"/>
          </p:cNvCxnSpPr>
          <p:nvPr/>
        </p:nvCxnSpPr>
        <p:spPr>
          <a:xfrm>
            <a:off x="6444208" y="3140968"/>
            <a:ext cx="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44208" y="4437112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15816" y="4437112"/>
            <a:ext cx="3528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3" idx="0"/>
          </p:cNvCxnSpPr>
          <p:nvPr/>
        </p:nvCxnSpPr>
        <p:spPr>
          <a:xfrm>
            <a:off x="2915816" y="443711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6" idx="0"/>
          </p:cNvCxnSpPr>
          <p:nvPr/>
        </p:nvCxnSpPr>
        <p:spPr>
          <a:xfrm>
            <a:off x="8100392" y="443711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4" idx="0"/>
          </p:cNvCxnSpPr>
          <p:nvPr/>
        </p:nvCxnSpPr>
        <p:spPr>
          <a:xfrm>
            <a:off x="4644008" y="443711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44208" y="443711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2992376" cy="850106"/>
          </a:xfrm>
        </p:spPr>
        <p:txBody>
          <a:bodyPr>
            <a:normAutofit/>
          </a:bodyPr>
          <a:lstStyle/>
          <a:p>
            <a:r>
              <a:rPr lang="th-TH" sz="4400" b="1" u="sng" dirty="0" smtClean="0"/>
              <a:t>ตัวอย่าง</a:t>
            </a:r>
            <a:endParaRPr lang="th-TH" sz="44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5" y="1196752"/>
          <a:ext cx="8280920" cy="4565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052228"/>
                <a:gridCol w="2052228"/>
                <a:gridCol w="205222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ประโยคความซ้อน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ประโยคหลัก (มุขยประโยค)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ประโยคย่อย (อนุประโยค)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ตัวเชื่อม</a:t>
                      </a:r>
                      <a:endParaRPr lang="th-TH" sz="2400" dirty="0"/>
                    </a:p>
                  </a:txBody>
                  <a:tcPr/>
                </a:tc>
              </a:tr>
              <a:tr h="999686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ฉันรักเพื่อนที่มีนิสัยเรียบร้อย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ฉันรักเพื่อน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มีนิสัยเรียบร้อย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ที่  </a:t>
                      </a:r>
                    </a:p>
                    <a:p>
                      <a:pPr algn="l"/>
                      <a:r>
                        <a:rPr lang="th-TH" sz="2400" dirty="0" smtClean="0"/>
                        <a:t>(ขยายคำว่า “เพื่อน”)</a:t>
                      </a:r>
                      <a:endParaRPr lang="th-TH" sz="2400" dirty="0"/>
                    </a:p>
                  </a:txBody>
                  <a:tcPr/>
                </a:tc>
              </a:tr>
              <a:tr h="1544044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รัชกาลที่ ๖ โปรดให้ใช้พุทธศักราชแทนรัตนโกสินทร์ศกซึ่งใช้กันมาแต่เดิม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รัชกาลที่ ๖ โปรดให้ใช้พุทธศักราชแทนรัตนโกสินทร์ศก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ใช้กันมาแต่เดิม</a:t>
                      </a:r>
                    </a:p>
                    <a:p>
                      <a:pPr algn="l"/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ซึ่ง  </a:t>
                      </a:r>
                    </a:p>
                    <a:p>
                      <a:pPr algn="l"/>
                      <a:r>
                        <a:rPr lang="th-TH" sz="2400" dirty="0" smtClean="0"/>
                        <a:t>(ขยาย “รัตนโกสินทร์ศก)</a:t>
                      </a:r>
                      <a:endParaRPr lang="th-TH" sz="2400" dirty="0"/>
                    </a:p>
                  </a:txBody>
                  <a:tcPr/>
                </a:tc>
              </a:tr>
              <a:tr h="548215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บานประตูพระอุโบสถวัดสุทัศน์มีลวดลายอันวิจิตรพิสดาร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บานประตูพระอุโบสถวัดสุทัศน์มีลวดลาย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/>
                        <a:t>วิจิตรพิสดาร</a:t>
                      </a:r>
                    </a:p>
                    <a:p>
                      <a:pPr algn="l"/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/>
                        <a:t>อัน  </a:t>
                      </a:r>
                    </a:p>
                    <a:p>
                      <a:pPr algn="l"/>
                      <a:r>
                        <a:rPr lang="th-TH" sz="2400" dirty="0" smtClean="0"/>
                        <a:t>(ขยาย “ลวดลาย”)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/>
          <a:lstStyle/>
          <a:p>
            <a:r>
              <a:rPr lang="th-TH" b="1" dirty="0" smtClean="0">
                <a:effectLst/>
              </a:rPr>
              <a:t>ประโยคย่อย (อนุประโยค)</a:t>
            </a:r>
            <a:endParaRPr lang="th-TH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184576"/>
          </a:xfrm>
        </p:spPr>
        <p:txBody>
          <a:bodyPr/>
          <a:lstStyle/>
          <a:p>
            <a:pPr algn="thaiDist"/>
            <a:r>
              <a:rPr lang="th-TH" dirty="0" smtClean="0"/>
              <a:t>ประโยคย่อย  ที่ซ้อนอยู่ในประโยคหลักอาจทำหน้าที่เป็นประธาน  บทขยายประธาน  กรรม  หรือบทขยายกรรมของประโยคหลัก  มี ๓ ประเภท  คือ</a:t>
            </a:r>
          </a:p>
          <a:p>
            <a:pPr algn="thaiDist">
              <a:buNone/>
            </a:pPr>
            <a:r>
              <a:rPr lang="th-TH" dirty="0" smtClean="0"/>
              <a:t>		๑. นามานุประโยค </a:t>
            </a:r>
          </a:p>
          <a:p>
            <a:pPr algn="thaiDist">
              <a:buNone/>
            </a:pPr>
            <a:r>
              <a:rPr lang="th-TH" dirty="0" smtClean="0"/>
              <a:t>		๒. </a:t>
            </a:r>
            <a:r>
              <a:rPr lang="th-TH" dirty="0" err="1" smtClean="0"/>
              <a:t>คุณา</a:t>
            </a:r>
            <a:r>
              <a:rPr lang="th-TH" dirty="0" smtClean="0"/>
              <a:t>นุประโยค</a:t>
            </a:r>
          </a:p>
          <a:p>
            <a:pPr algn="thaiDist">
              <a:buNone/>
            </a:pPr>
            <a:r>
              <a:rPr lang="th-TH" dirty="0" smtClean="0"/>
              <a:t>		๓. </a:t>
            </a:r>
            <a:r>
              <a:rPr lang="th-TH" dirty="0" err="1" smtClean="0"/>
              <a:t>วิเศษณา</a:t>
            </a:r>
            <a:r>
              <a:rPr lang="th-TH" dirty="0" smtClean="0"/>
              <a:t>นุประโยค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/>
              <a:t>ตำนาน</a:t>
            </a:r>
            <a:r>
              <a:rPr lang="th-TH" sz="4800" b="1" dirty="0" err="1" smtClean="0"/>
              <a:t>เปิงซ</a:t>
            </a:r>
            <a:r>
              <a:rPr lang="th-TH" sz="4800" b="1" dirty="0" smtClean="0"/>
              <a:t>งกราน</a:t>
            </a: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เศรษฐีคนหนึ่งบริบูรณ์ด้วยทรัพย์สมบัติแต่ไม่มีทายาทสืบทอดมรดก ถูกนักเลงสุราเยาะเย้ยว่า สมบัติเหล่านี้ตายไปก็เอาไปไม่ได้ ควรมีลูกเต้าสืบทอดมรดกเมื่อตายไปลูกหลานจะได้ทำบุญส่งให้เรา</a:t>
            </a:r>
          </a:p>
          <a:p>
            <a:pPr algn="thaiDist">
              <a:buNone/>
            </a:pPr>
            <a:r>
              <a:rPr lang="th-TH" dirty="0" smtClean="0"/>
              <a:t>		ท่านเศรษฐีได้ทำพิธีบวงสรวงขอลูกจากพระอาทิตย์พระจันทร์ก็ไม่ได้ผล จึงบวงสรวงพระไทรในช่วงต้นปีใหม่ในวันที่พระอาทิตย์ย้ายจากราศีมีนสู่ราศีเมษ โดยได้เอาข้าวสารเมล็ดงามล้างน้ำ ๗ ครั้ง แล้วหุงบูชา ฝ่ายพระไทรเห็นความเพียรจึงทูลขอพระอินทร์ประทานบุตรชื่อว่า ธรรมบาลกุมาร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th-TH" b="1" dirty="0" smtClean="0">
                <a:effectLst/>
              </a:rPr>
              <a:t>๑. นามานุประโยค</a:t>
            </a:r>
            <a:endParaRPr lang="th-TH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หมายถึง  ประโยคย่อยทำหน้าที่เหมือน</a:t>
            </a:r>
            <a:r>
              <a:rPr lang="th-TH" dirty="0" smtClean="0"/>
              <a:t>นามหรื</a:t>
            </a:r>
            <a:r>
              <a:rPr lang="th-TH" dirty="0" smtClean="0"/>
              <a:t>อกรรมของประโยค  เช่น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2636912"/>
          <a:ext cx="8064896" cy="289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0320"/>
                <a:gridCol w="1944216"/>
                <a:gridCol w="1944216"/>
                <a:gridCol w="129614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ประโยคความซ้อน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ประโยคหลัก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ประโยคย่อย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ตัวเชื่อม</a:t>
                      </a:r>
                      <a:endParaRPr lang="th-TH" sz="32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นายกรัฐมนตรีพูดว่าเยาวชนไทยต้องมีความซื่อสัตย์สุจริต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นายกรัฐมนตรีพูด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เยาวชนไทยต้องมีความซื่อสัตย์สุจริต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“ว่า”</a:t>
                      </a:r>
                      <a:endParaRPr lang="th-TH" sz="2800" dirty="0"/>
                    </a:p>
                  </a:txBody>
                  <a:tcPr/>
                </a:tc>
              </a:tr>
              <a:tr h="81009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พี่สาวให้น้องชายเลิกเล่นเกม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พี่สาว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น้องชายเลิกเล่นเกม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“ให้”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4288520" cy="850106"/>
          </a:xfrm>
        </p:spPr>
        <p:txBody>
          <a:bodyPr/>
          <a:lstStyle/>
          <a:p>
            <a:r>
              <a:rPr lang="th-TH" b="1" dirty="0" smtClean="0">
                <a:effectLst/>
              </a:rPr>
              <a:t>๒. </a:t>
            </a:r>
            <a:r>
              <a:rPr lang="th-TH" b="1" dirty="0" err="1" smtClean="0">
                <a:effectLst/>
              </a:rPr>
              <a:t>คุณา</a:t>
            </a:r>
            <a:r>
              <a:rPr lang="th-TH" b="1" dirty="0" smtClean="0">
                <a:effectLst/>
              </a:rPr>
              <a:t>นุประโยค</a:t>
            </a:r>
            <a:endParaRPr lang="th-TH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992888" cy="516064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 ประโยคย่อยที่ทำหน้าที่เหมือนคำวิเศษณ์เพื่อขยายนามหรือสรรพนามให้ได้ความชัดเจนยิ่งขึ้น  มัก</a:t>
            </a:r>
            <a:r>
              <a:rPr lang="th-TH" dirty="0" smtClean="0"/>
              <a:t>ใช้ ที่</a:t>
            </a:r>
            <a:r>
              <a:rPr lang="th-TH" dirty="0" smtClean="0"/>
              <a:t>, ซึ่ง, </a:t>
            </a:r>
            <a:r>
              <a:rPr lang="th-TH" dirty="0" smtClean="0"/>
              <a:t>อัน</a:t>
            </a:r>
            <a:r>
              <a:rPr lang="th-TH" dirty="0" smtClean="0"/>
              <a:t> </a:t>
            </a:r>
            <a:r>
              <a:rPr lang="th-TH" dirty="0" smtClean="0"/>
              <a:t>เป็น</a:t>
            </a:r>
            <a:r>
              <a:rPr lang="th-TH" dirty="0" smtClean="0"/>
              <a:t>ตัวเชื่อม</a:t>
            </a:r>
          </a:p>
          <a:p>
            <a:pPr algn="thaiDist">
              <a:buNone/>
            </a:pPr>
            <a:r>
              <a:rPr lang="th-TH" dirty="0" smtClean="0"/>
              <a:t>  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2852936"/>
          <a:ext cx="8136904" cy="2712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2448272"/>
                <a:gridCol w="1728192"/>
                <a:gridCol w="122413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ประโยคความซ้อน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ประโยคหลัก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ประโยคย่อย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ตัวเชื่อม</a:t>
                      </a:r>
                      <a:endParaRPr lang="th-TH" sz="3200" dirty="0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ครูไม่ชอบนักเรียนที่แต่งกายไม่สุภาพ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ครูไม่ชอบนักเรียน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แต่งกายไม่สุภาพ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“ที่”</a:t>
                      </a:r>
                      <a:endParaRPr lang="th-TH" sz="3200" dirty="0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คนนั้นซึ่งได้รับรางวัลเป็นน้องสาวของฉันเอง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คนนั้นเป็นน้องสาวของฉันเอง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ไปรับรางวัล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“ซึ่ง”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</a:rPr>
              <a:t>๓. </a:t>
            </a:r>
            <a:r>
              <a:rPr lang="th-TH" b="1" dirty="0" err="1" smtClean="0">
                <a:effectLst/>
              </a:rPr>
              <a:t>วิเศษณา</a:t>
            </a:r>
            <a:r>
              <a:rPr lang="th-TH" b="1" dirty="0" smtClean="0">
                <a:effectLst/>
              </a:rPr>
              <a:t>นุประโยค</a:t>
            </a:r>
            <a:endParaRPr lang="th-TH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 ประโยคย่อยที่ทำหน้าที่ขยายกริยาหรือวิเศษณ์  โดยสังเกตจากคำสันธาน  คือ  ตั้งแต่, เมื่อ, จน, เพราะ, ราวกับ, ระหว่างที่ ฯลฯ  เช่น</a:t>
            </a:r>
          </a:p>
          <a:p>
            <a:pPr algn="thaiDist">
              <a:buNone/>
            </a:pP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2780928"/>
          <a:ext cx="7992888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4496"/>
                <a:gridCol w="1867497"/>
                <a:gridCol w="2016897"/>
                <a:gridCol w="149399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ประโยคความซ้อน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ประโยคหลัก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ประโยคย่อย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ตัวเชื่อม</a:t>
                      </a:r>
                      <a:endParaRPr lang="th-TH" sz="3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หล่อนไปทำงานตั้งแต่ฟ้าเพิ่งจะสางๆเท่านั้นเอง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หล่อนไปทำงาน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ฟ้าเพิ่งจะสางๆเท่านั้นเอง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“ตั้งแต่”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/>
          <a:lstStyle/>
          <a:p>
            <a:pPr algn="ctr"/>
            <a:r>
              <a:rPr lang="th-TH" b="1" u="sng" dirty="0" smtClean="0">
                <a:effectLst/>
              </a:rPr>
              <a:t>ข้อสังเกตประโยคความซ้อน</a:t>
            </a:r>
            <a:endParaRPr lang="th-TH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/>
          <a:lstStyle/>
          <a:p>
            <a:pPr algn="thaiDist"/>
            <a:r>
              <a:rPr lang="th-TH" dirty="0" smtClean="0"/>
              <a:t>ถ้าประโยคย่อยทำหน้าที่เป็นคำนามหรือมีคำ “ว่า” อยู่ในประโยค  เรียกว่า  นามานุประโยค</a:t>
            </a:r>
          </a:p>
          <a:p>
            <a:pPr algn="thaiDist"/>
            <a:endParaRPr lang="th-TH" dirty="0" smtClean="0"/>
          </a:p>
          <a:p>
            <a:pPr algn="thaiDist"/>
            <a:r>
              <a:rPr lang="th-TH" dirty="0" smtClean="0"/>
              <a:t>ถ้าประโยคย่อยมีคำว่า “ที่”, “ซึ่ง”, “อัน” อยู่หน้าประโยค เรียกว่า  </a:t>
            </a:r>
            <a:r>
              <a:rPr lang="th-TH" dirty="0" err="1" smtClean="0"/>
              <a:t>คุณา</a:t>
            </a:r>
            <a:r>
              <a:rPr lang="th-TH" dirty="0" smtClean="0"/>
              <a:t>นุประโยค</a:t>
            </a:r>
          </a:p>
          <a:p>
            <a:pPr algn="thaiDist"/>
            <a:endParaRPr lang="th-TH" dirty="0" smtClean="0"/>
          </a:p>
          <a:p>
            <a:pPr algn="thaiDist"/>
            <a:r>
              <a:rPr lang="th-TH" dirty="0" smtClean="0"/>
              <a:t>ถ้าประโยคย่อยมีคำว่า “เมื่อ”, “ตั้งแต่”, “เพราะ”, “แม้ว่า” ฯลฯ อยู่หน้าประโยค เรียกว่า  </a:t>
            </a:r>
            <a:r>
              <a:rPr lang="th-TH" dirty="0" err="1" smtClean="0"/>
              <a:t>วิเศษณา</a:t>
            </a:r>
            <a:r>
              <a:rPr lang="th-TH" dirty="0" smtClean="0"/>
              <a:t>นุประโยค </a:t>
            </a: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u="sng" dirty="0" smtClean="0">
                <a:effectLst/>
              </a:rPr>
              <a:t>หลักการใช้คำเชื่อม ที่, ซึ่ง, อัน</a:t>
            </a:r>
            <a:endParaRPr lang="th-TH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040560"/>
          </a:xfrm>
        </p:spPr>
        <p:txBody>
          <a:bodyPr/>
          <a:lstStyle/>
          <a:p>
            <a:r>
              <a:rPr lang="th-TH" b="1" dirty="0" smtClean="0"/>
              <a:t>“ที่”   </a:t>
            </a:r>
            <a:r>
              <a:rPr lang="th-TH" dirty="0" smtClean="0"/>
              <a:t>ใช้สำหรับเจาะจงสิ่งที่กล่าวถึง</a:t>
            </a:r>
          </a:p>
          <a:p>
            <a:pPr>
              <a:buNone/>
            </a:pPr>
            <a:endParaRPr lang="th-TH" dirty="0" smtClean="0"/>
          </a:p>
          <a:p>
            <a:r>
              <a:rPr lang="th-TH" b="1" dirty="0" smtClean="0"/>
              <a:t>“ซึ่ง”  </a:t>
            </a:r>
            <a:r>
              <a:rPr lang="th-TH" dirty="0" smtClean="0"/>
              <a:t>-  ใช้สำหรับบอกรายละเอียดสิ่งที่กล่าวถึง </a:t>
            </a:r>
          </a:p>
          <a:p>
            <a:pPr>
              <a:buNone/>
            </a:pPr>
            <a:r>
              <a:rPr lang="th-TH" dirty="0" smtClean="0"/>
              <a:t>		 -  ใช้สำหรับนำหน้ากรรมในภาษากฎหมาย</a:t>
            </a:r>
          </a:p>
          <a:p>
            <a:pPr>
              <a:buNone/>
            </a:pPr>
            <a:endParaRPr lang="th-TH" dirty="0" smtClean="0"/>
          </a:p>
          <a:p>
            <a:pPr algn="thaiDist"/>
            <a:r>
              <a:rPr lang="th-TH" b="1" dirty="0" smtClean="0"/>
              <a:t>“อัน”  </a:t>
            </a:r>
            <a:r>
              <a:rPr lang="th-TH" dirty="0" smtClean="0"/>
              <a:t>ใช้สำหรับบอกรายละเอียดสิ่งที่กล่าวถึง มักใช้ในภาษาระดับทางการ  ภาษาที่มีลีลาแบบวรรณกรรม  และภาษาที่เป็นสำนวนเทศนา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792088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effectLst/>
              </a:rPr>
              <a:t>คำเชื่อม “ที่”, “ซึ่ง”, “อัน” </a:t>
            </a:r>
            <a:r>
              <a:rPr lang="th-TH" sz="3600" dirty="0" smtClean="0">
                <a:effectLst/>
              </a:rPr>
              <a:t>มีวิธีใช้ ดังนี้</a:t>
            </a:r>
            <a:endParaRPr lang="th-TH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328592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๑. คำเชื่อม “ที่”, “ซึ่ง”, “อัน” ใช้ขยายคำหรือข้อความที่อยู่ข้างหน้า </a:t>
            </a:r>
          </a:p>
          <a:p>
            <a:pPr>
              <a:buNone/>
            </a:pPr>
            <a:r>
              <a:rPr lang="th-TH" dirty="0" smtClean="0"/>
              <a:t>		เช่น  กรมอุตุนิยมวิทยาเตือนให้ระวัง</a:t>
            </a:r>
            <a:r>
              <a:rPr lang="th-TH" b="1" i="1" dirty="0" smtClean="0"/>
              <a:t>พายุฤดูร้อน</a:t>
            </a:r>
            <a:r>
              <a:rPr lang="th-TH" b="1" u="sng" dirty="0" smtClean="0">
                <a:solidFill>
                  <a:srgbClr val="33CC33"/>
                </a:solidFill>
              </a:rPr>
              <a:t>ที่</a:t>
            </a:r>
            <a:r>
              <a:rPr lang="th-TH" u="sng" dirty="0" smtClean="0"/>
              <a:t>มักพัดในช่วงสงกรานต์</a:t>
            </a:r>
          </a:p>
          <a:p>
            <a:pPr>
              <a:buNone/>
            </a:pPr>
            <a:endParaRPr lang="th-TH" u="sng" dirty="0" smtClean="0"/>
          </a:p>
          <a:p>
            <a:r>
              <a:rPr lang="th-TH" dirty="0" smtClean="0">
                <a:solidFill>
                  <a:srgbClr val="FF0000"/>
                </a:solidFill>
              </a:rPr>
              <a:t>๒. ระหว่างประโยคย่อยกับคำที่ถูกขยาย อาจมีคำ</a:t>
            </a:r>
            <a:r>
              <a:rPr lang="th-TH" dirty="0" err="1" smtClean="0">
                <a:solidFill>
                  <a:srgbClr val="FF0000"/>
                </a:solidFill>
              </a:rPr>
              <a:t>ลักษณ</a:t>
            </a:r>
            <a:r>
              <a:rPr lang="th-TH" dirty="0" smtClean="0">
                <a:solidFill>
                  <a:srgbClr val="FF0000"/>
                </a:solidFill>
              </a:rPr>
              <a:t>นามคั่นได้</a:t>
            </a:r>
          </a:p>
          <a:p>
            <a:pPr>
              <a:buNone/>
            </a:pPr>
            <a:r>
              <a:rPr lang="th-TH" dirty="0" smtClean="0"/>
              <a:t>		เช่น  พัดลม</a:t>
            </a:r>
            <a:r>
              <a:rPr lang="th-TH" b="1" i="1" dirty="0" smtClean="0"/>
              <a:t>ตัว</a:t>
            </a:r>
            <a:r>
              <a:rPr lang="th-TH" b="1" u="sng" dirty="0" smtClean="0">
                <a:solidFill>
                  <a:srgbClr val="33CC33"/>
                </a:solidFill>
              </a:rPr>
              <a:t>ที่</a:t>
            </a:r>
            <a:r>
              <a:rPr lang="th-TH" u="sng" dirty="0" smtClean="0"/>
              <a:t>อยู่ทางซ้าย</a:t>
            </a:r>
            <a:r>
              <a:rPr lang="th-TH" dirty="0" smtClean="0"/>
              <a:t>ใช้การไม่ได้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>
                <a:solidFill>
                  <a:srgbClr val="FF0000"/>
                </a:solidFill>
              </a:rPr>
              <a:t>๓. ประโยคย่อยที่มีคำเชื่อม “ที่” นำหน้า มักใช้เจาะจงสิ่งที่กล่าวถึงและระบุลักษณะเฉพาะ</a:t>
            </a:r>
          </a:p>
          <a:p>
            <a:pPr>
              <a:buNone/>
            </a:pPr>
            <a:r>
              <a:rPr lang="th-TH" dirty="0" smtClean="0"/>
              <a:t>		เช่น  </a:t>
            </a:r>
            <a:r>
              <a:rPr lang="th-TH" b="1" dirty="0" smtClean="0"/>
              <a:t>ขนมจีน</a:t>
            </a:r>
            <a:r>
              <a:rPr lang="th-TH" b="1" u="sng" dirty="0" smtClean="0">
                <a:solidFill>
                  <a:srgbClr val="33CC33"/>
                </a:solidFill>
              </a:rPr>
              <a:t>ที่</a:t>
            </a:r>
            <a:r>
              <a:rPr lang="th-TH" u="sng" dirty="0" smtClean="0"/>
              <a:t>เขานำมา</a:t>
            </a:r>
            <a:r>
              <a:rPr lang="th-TH" dirty="0" smtClean="0"/>
              <a:t>ทำจากข้าวกล้อง สีจึงไม่ขาวเหมือนขนมจีนทั่วไป</a:t>
            </a: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76672"/>
            <a:ext cx="7560840" cy="6120680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๔. ประโยคย่อยที่มีคำเชื่อม “ซึ่ง” นำหน้า มักใช้บอกรายละเอียดของสิ่งที่ต้องการกล่าวถึงเท่านั้น  </a:t>
            </a:r>
          </a:p>
          <a:p>
            <a:pPr algn="thaiDist">
              <a:buNone/>
            </a:pPr>
            <a:r>
              <a:rPr lang="th-TH" dirty="0" smtClean="0"/>
              <a:t>		เช่น  ในเทศกาลสงกรานต์กรุงเทพมหานครจะอัญเชิญ</a:t>
            </a:r>
            <a:r>
              <a:rPr lang="th-TH" b="1" dirty="0" smtClean="0"/>
              <a:t>พระพุทธ</a:t>
            </a:r>
            <a:r>
              <a:rPr lang="th-TH" b="1" dirty="0" err="1" smtClean="0"/>
              <a:t>สิหิงค์</a:t>
            </a:r>
            <a:r>
              <a:rPr lang="th-TH" b="1" u="sng" dirty="0" smtClean="0">
                <a:solidFill>
                  <a:srgbClr val="33CC33"/>
                </a:solidFill>
              </a:rPr>
              <a:t>ซึ่ง</a:t>
            </a:r>
            <a:r>
              <a:rPr lang="th-TH" u="sng" dirty="0" smtClean="0"/>
              <a:t>ประดิษฐานไว้ที่พระที่นั่ง</a:t>
            </a:r>
            <a:r>
              <a:rPr lang="th-TH" u="sng" dirty="0" err="1" smtClean="0"/>
              <a:t>พุทไธศวรรย์</a:t>
            </a:r>
            <a:r>
              <a:rPr lang="th-TH" dirty="0" smtClean="0"/>
              <a:t>มาให้ประชาชนสรงน้ำเป็นประจำทุกปี</a:t>
            </a:r>
          </a:p>
          <a:p>
            <a:pPr algn="thaiDist">
              <a:buNone/>
            </a:pPr>
            <a:endParaRPr lang="th-TH" dirty="0" smtClean="0"/>
          </a:p>
          <a:p>
            <a:pPr algn="thaiDist"/>
            <a:r>
              <a:rPr lang="th-TH" dirty="0" smtClean="0">
                <a:solidFill>
                  <a:srgbClr val="FF0000"/>
                </a:solidFill>
              </a:rPr>
              <a:t>๕. ในภาษากฎหมาย เมื่อส่วนประกอบประโยคที่ทำหน้าเป็นกรรมยาวมากๆนิยมใช้คำว่า “ซึ่ง” นำหน้าส่วนประกอบประโยคที่ทำหน้าที่เป็นกรรม และมักย้ายหน่วยขยายกริยามาไว้หลังกริยาและหน้ากรรม</a:t>
            </a:r>
          </a:p>
          <a:p>
            <a:pPr algn="thaiDist">
              <a:buNone/>
            </a:pPr>
            <a:r>
              <a:rPr lang="th-TH" dirty="0" smtClean="0"/>
              <a:t>		เช่น บุคคลมีหน้าที่</a:t>
            </a:r>
            <a:r>
              <a:rPr lang="th-TH" b="1" dirty="0" smtClean="0"/>
              <a:t>รักษา</a:t>
            </a:r>
            <a:r>
              <a:rPr lang="th-TH" u="sng" dirty="0" smtClean="0"/>
              <a:t>ไว้</a:t>
            </a:r>
            <a:r>
              <a:rPr lang="th-TH" dirty="0" smtClean="0"/>
              <a:t> </a:t>
            </a:r>
            <a:r>
              <a:rPr lang="th-TH" b="1" u="sng" dirty="0" smtClean="0">
                <a:solidFill>
                  <a:srgbClr val="33CC33"/>
                </a:solidFill>
              </a:rPr>
              <a:t>ซึ่ง</a:t>
            </a:r>
            <a:r>
              <a:rPr lang="th-TH" dirty="0" smtClean="0"/>
              <a:t>ชาติ ศาสนา พระมหากษัตริย์ และการปกครองระบอบประชาธิปไตยอันมีพระมหากษัตริย์ทรงเป็นประมุข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6192688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solidFill>
                  <a:srgbClr val="FF0000"/>
                </a:solidFill>
              </a:rPr>
              <a:t>๖. อนุประโยคที่มีคำเชื่อม “อัน” นำหน้า มักใช้ในภาษาระดับทางการ ภาษาที่มีลีลาแบบวรรณกรรม และภาษาที่เป็นสำนวนเทศนา 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dirty="0" smtClean="0">
                <a:solidFill>
                  <a:srgbClr val="FF0000"/>
                </a:solidFill>
              </a:rPr>
              <a:t>-  ภาษาระดับทางการ</a:t>
            </a:r>
          </a:p>
          <a:p>
            <a:pPr algn="thaiDist">
              <a:buNone/>
            </a:pPr>
            <a:r>
              <a:rPr lang="th-TH" dirty="0" smtClean="0"/>
              <a:t>	เช่น  พระมหากษัตริย์ทรงดำรง</a:t>
            </a:r>
            <a:r>
              <a:rPr lang="th-TH" b="1" dirty="0" smtClean="0"/>
              <a:t>พระฐานะ</a:t>
            </a:r>
            <a:r>
              <a:rPr lang="th-TH" b="1" u="sng" dirty="0" smtClean="0">
                <a:solidFill>
                  <a:srgbClr val="33CC33"/>
                </a:solidFill>
              </a:rPr>
              <a:t>อัน</a:t>
            </a:r>
            <a:r>
              <a:rPr lang="th-TH" u="sng" dirty="0" smtClean="0"/>
              <a:t>ควรเคารพสักการะสูงสุด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dirty="0" smtClean="0">
                <a:solidFill>
                  <a:srgbClr val="FF0000"/>
                </a:solidFill>
              </a:rPr>
              <a:t>- ภาษาที่มีลีลาแบบวรรณกรรม </a:t>
            </a:r>
          </a:p>
          <a:p>
            <a:pPr algn="thaiDist">
              <a:buNone/>
            </a:pPr>
            <a:r>
              <a:rPr lang="th-TH" dirty="0" smtClean="0"/>
              <a:t>	เช่น  นางเงยดวง</a:t>
            </a:r>
            <a:r>
              <a:rPr lang="th-TH" b="1" dirty="0" smtClean="0"/>
              <a:t>หน้า</a:t>
            </a:r>
            <a:r>
              <a:rPr lang="th-TH" b="1" u="sng" dirty="0" smtClean="0">
                <a:solidFill>
                  <a:srgbClr val="33CC33"/>
                </a:solidFill>
              </a:rPr>
              <a:t>อัน</a:t>
            </a:r>
            <a:r>
              <a:rPr lang="th-TH" u="sng" dirty="0" smtClean="0"/>
              <a:t>งาม</a:t>
            </a:r>
            <a:r>
              <a:rPr lang="th-TH" dirty="0" smtClean="0"/>
              <a:t>ขึ้นยิ้มทักทาย</a:t>
            </a:r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dirty="0" smtClean="0">
                <a:solidFill>
                  <a:srgbClr val="FF0000"/>
                </a:solidFill>
              </a:rPr>
              <a:t>-  ภาษาที่เป็นสำนวนเทศนา</a:t>
            </a:r>
          </a:p>
          <a:p>
            <a:pPr algn="thaiDist">
              <a:buNone/>
            </a:pPr>
            <a:r>
              <a:rPr lang="th-TH" dirty="0" smtClean="0"/>
              <a:t>	เช่น  หากดับ</a:t>
            </a:r>
            <a:r>
              <a:rPr lang="th-TH" b="1" dirty="0" smtClean="0"/>
              <a:t>กิเลส</a:t>
            </a:r>
            <a:r>
              <a:rPr lang="th-TH" b="1" u="sng" dirty="0" smtClean="0">
                <a:solidFill>
                  <a:srgbClr val="33CC33"/>
                </a:solidFill>
              </a:rPr>
              <a:t>อัน</a:t>
            </a:r>
            <a:r>
              <a:rPr lang="th-TH" u="sng" dirty="0" smtClean="0"/>
              <a:t>เกิดแต่ใจ</a:t>
            </a:r>
            <a:r>
              <a:rPr lang="th-TH" dirty="0" smtClean="0"/>
              <a:t>เสียได้  เจ้าของใจย่อมประสบความสุข</a:t>
            </a: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rgbClr val="7030A0"/>
                </a:solidFill>
              </a:rPr>
              <a:t>คำยืมภาษามอญ</a:t>
            </a:r>
            <a:endParaRPr lang="th-TH" sz="48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/>
          <a:lstStyle/>
          <a:p>
            <a:pPr algn="thaiDist"/>
            <a:r>
              <a:rPr lang="th-TH" dirty="0" smtClean="0"/>
              <a:t>๑. </a:t>
            </a:r>
            <a:r>
              <a:rPr lang="th-TH" dirty="0" smtClean="0"/>
              <a:t>เป็น</a:t>
            </a:r>
            <a:r>
              <a:rPr lang="th-TH" dirty="0" smtClean="0"/>
              <a:t>คำธรรมดาในเรื่องต่าง ๆ ในชีวิตประจำวันทั่วไป  เช่น</a:t>
            </a:r>
          </a:p>
          <a:p>
            <a:pPr>
              <a:buNone/>
            </a:pPr>
            <a:r>
              <a:rPr lang="th-TH" dirty="0" smtClean="0"/>
              <a:t>		- ภูมิประเทศ  เช่น  เกาะ  คลอง  ด่วน  ด่าน   วัง  หาด  อ่าว</a:t>
            </a:r>
          </a:p>
          <a:p>
            <a:pPr>
              <a:buNone/>
            </a:pPr>
            <a:r>
              <a:rPr lang="th-TH" dirty="0" smtClean="0"/>
              <a:t>		- บ้านเมือง  เช่น  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ซอก  ตรอก  ร้าน  โรง  สะพาน</a:t>
            </a:r>
          </a:p>
          <a:p>
            <a:pPr>
              <a:buNone/>
            </a:pPr>
            <a:r>
              <a:rPr lang="th-TH" dirty="0" smtClean="0">
                <a:solidFill>
                  <a:srgbClr val="000000"/>
                </a:solidFill>
                <a:latin typeface="helvetica"/>
              </a:rPr>
              <a:t>		- บ้านเรือน  เช่น  </a:t>
            </a:r>
            <a:r>
              <a:rPr lang="th-TH" dirty="0" smtClean="0"/>
              <a:t>กระท่อม  หน้าต่าง</a:t>
            </a:r>
          </a:p>
          <a:p>
            <a:pPr>
              <a:buNone/>
            </a:pPr>
            <a:r>
              <a:rPr lang="th-TH" dirty="0" smtClean="0"/>
              <a:t>		- ร่างกาย  เช่น  เท้า  ขา  พุง</a:t>
            </a:r>
          </a:p>
          <a:p>
            <a:pPr>
              <a:buNone/>
            </a:pPr>
            <a:r>
              <a:rPr lang="th-TH" dirty="0" smtClean="0"/>
              <a:t>		- อาหาร  เช่น  ขนมจีน  ขนมต้ม  บัวลอย  ข้าวหลาม</a:t>
            </a:r>
          </a:p>
          <a:p>
            <a:pPr>
              <a:buNone/>
            </a:pPr>
            <a:r>
              <a:rPr lang="th-TH" dirty="0" smtClean="0"/>
              <a:t>		-  ผลไม้  เช่น  ทุเรียน  มะกอก   มะกรูด   มะขวิด   มะนาว</a:t>
            </a:r>
            <a:br>
              <a:rPr lang="th-TH" dirty="0" smtClean="0"/>
            </a:br>
            <a:r>
              <a:rPr lang="th-TH" dirty="0" smtClean="0"/>
              <a:t>มังคุด   </a:t>
            </a:r>
          </a:p>
          <a:p>
            <a:pPr>
              <a:buNone/>
            </a:pPr>
            <a:r>
              <a:rPr lang="th-TH" dirty="0" smtClean="0"/>
              <a:t>		- ของมีค่า  เช่น  ทอง  พลอย </a:t>
            </a: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904656"/>
          </a:xfrm>
        </p:spPr>
        <p:txBody>
          <a:bodyPr/>
          <a:lstStyle/>
          <a:p>
            <a:r>
              <a:rPr lang="th-TH" dirty="0" smtClean="0"/>
              <a:t>๒. </a:t>
            </a:r>
            <a:r>
              <a:rPr lang="th-TH" dirty="0" smtClean="0"/>
              <a:t>เป็น</a:t>
            </a:r>
            <a:r>
              <a:rPr lang="th-TH" dirty="0" smtClean="0"/>
              <a:t>คำซ้อนและคำประสมในภาษาไทย  ดังนี้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b="1" u="sng" dirty="0" smtClean="0">
                <a:solidFill>
                  <a:srgbClr val="FF0066"/>
                </a:solidFill>
              </a:rPr>
              <a:t>คำซ้อน</a:t>
            </a:r>
            <a:r>
              <a:rPr lang="th-TH" b="1" dirty="0" smtClean="0">
                <a:solidFill>
                  <a:srgbClr val="FF0066"/>
                </a:solidFill>
              </a:rPr>
              <a:t> </a:t>
            </a:r>
            <a:r>
              <a:rPr lang="th-TH" dirty="0" smtClean="0"/>
              <a:t>   เช่น  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แก่เฒ่า          	( เฒ่า   =   แก่)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	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ตรอกซอก       	(ซอก  =  ทางเดิน)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	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ผุยผง                	(ผง    =   ผงละเอียด)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	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ฝาละมี          	(ละมี   =   ฝาปิดหม้อดิน)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	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เรื่องราว          	(ราว  =    เรื่อง)</a:t>
            </a:r>
          </a:p>
          <a:p>
            <a:pPr>
              <a:buNone/>
            </a:pPr>
            <a:r>
              <a:rPr lang="th-TH" dirty="0" smtClean="0">
                <a:solidFill>
                  <a:srgbClr val="000000"/>
                </a:solidFill>
                <a:latin typeface="helvetica"/>
              </a:rPr>
              <a:t>		</a:t>
            </a:r>
            <a:r>
              <a:rPr lang="th-TH" b="1" u="sng" dirty="0" smtClean="0">
                <a:solidFill>
                  <a:srgbClr val="6600CC"/>
                </a:solidFill>
                <a:latin typeface="helvetica"/>
              </a:rPr>
              <a:t>คำประสม</a:t>
            </a:r>
            <a:r>
              <a:rPr lang="th-TH" dirty="0" smtClean="0">
                <a:solidFill>
                  <a:srgbClr val="6600CC"/>
                </a:solidFill>
                <a:latin typeface="helvetica"/>
              </a:rPr>
              <a:t>    </a:t>
            </a:r>
            <a:r>
              <a:rPr lang="th-TH" dirty="0" smtClean="0">
                <a:latin typeface="helvetica"/>
              </a:rPr>
              <a:t>เช่น</a:t>
            </a:r>
          </a:p>
          <a:p>
            <a:pPr>
              <a:buNone/>
            </a:pPr>
            <a:r>
              <a:rPr lang="th-TH" dirty="0" smtClean="0">
                <a:latin typeface="helvetica"/>
              </a:rPr>
              <a:t>			</a:t>
            </a:r>
            <a:r>
              <a:rPr lang="th-TH" dirty="0" smtClean="0"/>
              <a:t>ดินสอพอง                    	(พอง     =    ผง)</a:t>
            </a:r>
            <a:br>
              <a:rPr lang="th-TH" dirty="0" smtClean="0"/>
            </a:br>
            <a:r>
              <a:rPr lang="th-TH" dirty="0" smtClean="0"/>
              <a:t>		ถึงคราว                      	(ครา  = เวลา   อายุ)</a:t>
            </a:r>
            <a:br>
              <a:rPr lang="th-TH" dirty="0" smtClean="0"/>
            </a:br>
            <a:r>
              <a:rPr lang="th-TH" dirty="0" smtClean="0"/>
              <a:t>		แมลงปอ                        (ปอ   =    บิน)</a:t>
            </a:r>
            <a:br>
              <a:rPr lang="th-TH" dirty="0" smtClean="0"/>
            </a:br>
            <a:r>
              <a:rPr lang="th-TH" dirty="0" smtClean="0"/>
              <a:t>		แม่ครัว                       	(ครัว   =  ผู้ปรุงอาหาร)</a:t>
            </a:r>
            <a:r>
              <a:rPr lang="th-TH" dirty="0" smtClean="0">
                <a:latin typeface="helvetica"/>
              </a:rPr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619268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ธรรมบาลกุมาร เป็นผู้ที่รู้ภาษานกแล้ว เรียนไตรเพทจบ เมื่ออายุได้เจ็ดขวบ ได้เป็นอาจารย์บอกมงคลต่างๆ แก่มนุษย์ทั้งปวง ซึ่งในขณะนั้น โลกทั้งหลายนับถือท้าวมหาพรหมและ   กบิลพรหมองค์หนึ่งว่า เป็นผู้แสดงมงคลแก่มนุษย์ทั้งปวง เมื่อกบิลพรหมทราบ จึงลงมาถาม ปัญหาธรรมบาลกุมาร ๓ ข้อ สัญญาไว้ว่า ถ้าแก้ปัญหาได้จะตัดศีรษะบูชา ถ้าแก้ไม่ได้จะตัดศีรษะธรรมบาลกุมารเสีย ปัญหานั้นว่า</a:t>
            </a:r>
          </a:p>
          <a:p>
            <a:pPr>
              <a:buNone/>
            </a:pPr>
            <a:r>
              <a:rPr lang="th-TH" dirty="0" smtClean="0"/>
              <a:t>		ข้อ ๑.เช้าราศีอยู่แห่งใด</a:t>
            </a:r>
            <a:br>
              <a:rPr lang="th-TH" dirty="0" smtClean="0"/>
            </a:br>
            <a:r>
              <a:rPr lang="th-TH" dirty="0" smtClean="0"/>
              <a:t>	ข้อ ๒.เที่ยงราศีอยู่แห่งใด</a:t>
            </a:r>
            <a:br>
              <a:rPr lang="th-TH" dirty="0" smtClean="0"/>
            </a:br>
            <a:r>
              <a:rPr lang="th-TH" dirty="0" smtClean="0"/>
              <a:t>	ข้อ ๓. ค่ำราศีอยู่แห่งใด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76672"/>
            <a:ext cx="7674056" cy="6120680"/>
          </a:xfrm>
        </p:spPr>
        <p:txBody>
          <a:bodyPr/>
          <a:lstStyle/>
          <a:p>
            <a:r>
              <a:rPr lang="th-TH" dirty="0" smtClean="0"/>
              <a:t>๓. </a:t>
            </a:r>
            <a:r>
              <a:rPr lang="th-TH" dirty="0" smtClean="0"/>
              <a:t>ราชา</a:t>
            </a:r>
            <a:r>
              <a:rPr lang="th-TH" dirty="0" smtClean="0"/>
              <a:t>ศัพท์  สำนวน  และในวรรณคดีไทย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b="1" u="sng" dirty="0" smtClean="0">
                <a:solidFill>
                  <a:srgbClr val="339933"/>
                </a:solidFill>
              </a:rPr>
              <a:t>ราชาศัพท์</a:t>
            </a:r>
            <a:r>
              <a:rPr lang="th-TH" dirty="0" smtClean="0"/>
              <a:t>  เช่น   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ตำหนัก   พระแสง   วัง   หมอบ   ท้าว   พญา</a:t>
            </a:r>
          </a:p>
          <a:p>
            <a:pPr>
              <a:buNone/>
            </a:pPr>
            <a:endParaRPr lang="th-TH" dirty="0" smtClean="0">
              <a:solidFill>
                <a:srgbClr val="000000"/>
              </a:solidFill>
              <a:latin typeface="helvetica"/>
            </a:endParaRPr>
          </a:p>
          <a:p>
            <a:pPr>
              <a:buNone/>
            </a:pPr>
            <a:r>
              <a:rPr lang="th-TH" dirty="0" smtClean="0">
                <a:solidFill>
                  <a:srgbClr val="000000"/>
                </a:solidFill>
                <a:latin typeface="helvetica"/>
              </a:rPr>
              <a:t>		</a:t>
            </a:r>
            <a:r>
              <a:rPr lang="th-TH" b="1" u="sng" dirty="0" smtClean="0">
                <a:solidFill>
                  <a:schemeClr val="accent2">
                    <a:lumMod val="75000"/>
                  </a:schemeClr>
                </a:solidFill>
                <a:latin typeface="helvetica"/>
              </a:rPr>
              <a:t>สำนวน</a:t>
            </a:r>
            <a:r>
              <a:rPr lang="th-TH" dirty="0" smtClean="0">
                <a:latin typeface="helvetica"/>
              </a:rPr>
              <a:t>  เช่น 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ติเรือทั้งโกลน             (โกลน  =   ทำ)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	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ตายทั้งกลม               (กลม    =   มดลูก)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		</a:t>
            </a:r>
            <a:r>
              <a:rPr lang="th-TH" dirty="0" smtClean="0">
                <a:solidFill>
                  <a:srgbClr val="000000"/>
                </a:solidFill>
                <a:latin typeface="helvetica"/>
              </a:rPr>
              <a:t>คลับคล้ายคลับคลา   (คลา   =    กาลก่อน)</a:t>
            </a:r>
          </a:p>
          <a:p>
            <a:pPr>
              <a:buNone/>
            </a:pPr>
            <a:endParaRPr lang="th-TH" dirty="0" smtClean="0">
              <a:solidFill>
                <a:srgbClr val="000000"/>
              </a:solidFill>
              <a:latin typeface="helvetica"/>
            </a:endParaRPr>
          </a:p>
          <a:p>
            <a:pPr>
              <a:buNone/>
            </a:pPr>
            <a:r>
              <a:rPr lang="th-TH" dirty="0" smtClean="0">
                <a:solidFill>
                  <a:srgbClr val="000000"/>
                </a:solidFill>
                <a:latin typeface="helvetica"/>
              </a:rPr>
              <a:t>		</a:t>
            </a:r>
            <a:r>
              <a:rPr lang="th-TH" b="1" u="sng" dirty="0" smtClean="0">
                <a:solidFill>
                  <a:schemeClr val="accent6">
                    <a:lumMod val="50000"/>
                  </a:schemeClr>
                </a:solidFill>
                <a:latin typeface="helvetica"/>
              </a:rPr>
              <a:t>วรรณคดีไทย</a:t>
            </a:r>
            <a:r>
              <a:rPr lang="th-TH" dirty="0" smtClean="0">
                <a:latin typeface="helvetica"/>
              </a:rPr>
              <a:t>   เช่น    </a:t>
            </a:r>
            <a:r>
              <a:rPr lang="th-TH" dirty="0" smtClean="0"/>
              <a:t>ชุนช้างขุนแผน</a:t>
            </a:r>
            <a:br>
              <a:rPr lang="th-TH" dirty="0" smtClean="0"/>
            </a:br>
            <a:r>
              <a:rPr lang="th-TH" dirty="0" smtClean="0"/>
              <a:t>	“จักจั่น</a:t>
            </a:r>
            <a:r>
              <a:rPr lang="th-TH" dirty="0" err="1" smtClean="0"/>
              <a:t>เจื้อย</a:t>
            </a:r>
            <a:r>
              <a:rPr lang="th-TH" dirty="0" smtClean="0"/>
              <a:t>ร้องริมลองใน       เสียงเรไรหริ่งหริ่งที่กิ่งรัง”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0000CC"/>
                </a:solidFill>
              </a:rPr>
              <a:t>จบแล้ว .......</a:t>
            </a:r>
            <a:endParaRPr lang="th-TH" sz="6000" b="1" dirty="0">
              <a:solidFill>
                <a:srgbClr val="0000CC"/>
              </a:solidFill>
            </a:endParaRPr>
          </a:p>
        </p:txBody>
      </p:sp>
      <p:pic>
        <p:nvPicPr>
          <p:cNvPr id="4" name="Content Placeholder 3" descr="a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4248472" cy="46085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6048672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ธรรมบาลขอผลัด ๗ วัน ครั้นล่วงไปได้ ๖ วัน ธรรมบาลกุมารก็ยังคิดไม่ได้ จึงลงจากปราสาทไปนอนอยู่ใต้ต้นตาลสองต้น มีนกอินทรี ๒ ตัวผัวเมียทำรังอาศัยอยู่บนต้นตาลนั้น ครั้งเวลาค่ำนางนกอินทรีจึงถามสามีว่า พรุ่งนี้จะได้อาหารแห่งใด สามีบอกว่า จะได้กินศพธรรมบาลกุมาร ซึ่งท้าวกบิลพรหมจะฆ่าเสีย เพราะทายปัญหาไม่ออก </a:t>
            </a:r>
          </a:p>
          <a:p>
            <a:pPr algn="thaiDist">
              <a:buNone/>
            </a:pPr>
            <a:r>
              <a:rPr lang="th-TH" dirty="0" smtClean="0"/>
              <a:t>		นางนกถามว่า ปัญหานั้นอย่างไรสามีจึงบอกว่า ปัญหาว่าเช้าราศีอยู่แห่งใด เที่ยงราศีอยู่แห่งใด ค่ำราศีอยู่แห่งใด นางนกถามว่า จะแก้อย่างไร สามีบอกว่า เช้าราศีอยู่หน้า มนุษย์ทั้งหลายจึงเอาน้ำล้างหน้า เวลาเที่ยงราศีอยู่อก มนุษย์ทั้งหลายจึงเอาเครื่องหอมประพรมที่อก เวลาค่ำราศีอยู่เท้า มนุษย์ทั้งหลายจึงเอาน้ำล้างเท้า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7818072" cy="597666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ครั้นรุ่งขึ้นท้าวกบิลพรหมมาถาม ปัญหาธรรมบาลกุมารก็แก้ตามที่ได้ยินมา ท้าวกบิลพรหมจึงตรัสเรียกเทพธิดาทั้ง ๗ อันเป็นบริจาริกาพระอินทร์มาพร้อมกันแล้วบอกว่า เราจะตัดศีรษะบูชาธรรมบาลกุมาร ศีรษะของเราถ้าจะตั้งไว้บนแผ่นดินไฟก็จะไหม้ทั่วโลก ถ้าจะทิ้งขึ้นบนอากาศ ฝนก็จะแล้ง ถ้าจะทิ้งไว้ในมหาสมุทรน้ำก็จะแห้ง จึงให้ธิดาทั้งเจ็ดนั้นเอาพานมารับศีรษะ แล้วก็ตัดศีรษะส่งให้ธิดาองค์โต นางจึงเอาพานมารับพระเศียรบิดาไว้แล้ว แห่ทำประทักษิณ รอบเขาพระสุเมรุ แล้วก็เชิญประดิษฐานไว้ในมณฑปถ้ำคันธุลีเขาไกร</a:t>
            </a:r>
            <a:r>
              <a:rPr lang="th-TH" dirty="0" err="1" smtClean="0"/>
              <a:t>ลาศ</a:t>
            </a:r>
            <a:r>
              <a:rPr lang="th-TH" dirty="0" smtClean="0"/>
              <a:t>บูชาด้วยเครื่องทิพย์ต่างๆ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8152" cy="1143000"/>
          </a:xfrm>
        </p:spPr>
        <p:txBody>
          <a:bodyPr>
            <a:noAutofit/>
          </a:bodyPr>
          <a:lstStyle/>
          <a:p>
            <a:r>
              <a:rPr lang="th-TH" sz="4400" b="1" dirty="0" smtClean="0"/>
              <a:t>     </a:t>
            </a:r>
            <a:r>
              <a:rPr lang="th-TH" sz="4400" b="1" dirty="0" smtClean="0">
                <a:solidFill>
                  <a:srgbClr val="C00000"/>
                </a:solidFill>
              </a:rPr>
              <a:t>ตำนาน</a:t>
            </a:r>
            <a:r>
              <a:rPr lang="th-TH" sz="4400" b="1" dirty="0" err="1" smtClean="0">
                <a:solidFill>
                  <a:srgbClr val="C00000"/>
                </a:solidFill>
              </a:rPr>
              <a:t>เปิงซ</a:t>
            </a:r>
            <a:r>
              <a:rPr lang="th-TH" sz="4400" b="1" dirty="0" smtClean="0">
                <a:solidFill>
                  <a:srgbClr val="C00000"/>
                </a:solidFill>
              </a:rPr>
              <a:t>งกรานหรือตำนานข้าวแช่ของมอญ</a:t>
            </a:r>
            <a:endParaRPr lang="th-TH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268760"/>
            <a:ext cx="753004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b="1" dirty="0" err="1" smtClean="0">
                <a:solidFill>
                  <a:srgbClr val="FF0000"/>
                </a:solidFill>
              </a:rPr>
              <a:t>เปิงซ</a:t>
            </a:r>
            <a:r>
              <a:rPr lang="th-TH" b="1" dirty="0" smtClean="0">
                <a:solidFill>
                  <a:srgbClr val="FF0000"/>
                </a:solidFill>
              </a:rPr>
              <a:t>งกราน  เป็นประเพณีสงกรานต์ของชาวมอญ  </a:t>
            </a:r>
          </a:p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b="1" dirty="0" smtClean="0">
                <a:solidFill>
                  <a:srgbClr val="FF0000"/>
                </a:solidFill>
              </a:rPr>
              <a:t>คำว่า เปิง แปลว่า ข้าว คำว่า </a:t>
            </a:r>
            <a:r>
              <a:rPr lang="th-TH" b="1" dirty="0" err="1" smtClean="0">
                <a:solidFill>
                  <a:srgbClr val="FF0000"/>
                </a:solidFill>
              </a:rPr>
              <a:t>ซงก</a:t>
            </a:r>
            <a:r>
              <a:rPr lang="th-TH" b="1" dirty="0" smtClean="0">
                <a:solidFill>
                  <a:srgbClr val="FF0000"/>
                </a:solidFill>
              </a:rPr>
              <a:t>ราน ก็คือ สงกรานต์ รวมความว่า ข้าวสงกรานต์ และคำว่า </a:t>
            </a:r>
            <a:r>
              <a:rPr lang="th-TH" b="1" dirty="0" err="1" smtClean="0">
                <a:solidFill>
                  <a:srgbClr val="FF0000"/>
                </a:solidFill>
              </a:rPr>
              <a:t>เปิงซ</a:t>
            </a:r>
            <a:r>
              <a:rPr lang="th-TH" b="1" dirty="0" smtClean="0">
                <a:solidFill>
                  <a:srgbClr val="FF0000"/>
                </a:solidFill>
              </a:rPr>
              <a:t>งกราน หมายถึง ข้าวแช่ที่จะนำไปทำบุญที่วัด</a:t>
            </a:r>
          </a:p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ข้าว</a:t>
            </a:r>
            <a:r>
              <a:rPr lang="th-TH" dirty="0" err="1" smtClean="0"/>
              <a:t>เปิงซ</a:t>
            </a:r>
            <a:r>
              <a:rPr lang="th-TH" dirty="0" smtClean="0"/>
              <a:t>งกรานต่างจากข้าวแช่ไทย เพราะต้องถึงพร้อมด้วยลักษณะเจ็ด  ข้าวที่จะหุงทำข้าวแช่ต้องใช้ข้าวเปลือกเจ็ดกำ ซ้อมเจ็ดครั้ง เมื่อจะหุงก็ต้องซาวน้ำสะอาดหมดจดครบเจ็ดครั้ง เวลาหุงก็ต้องทำให้บริสุทธิ์ถูกต้องตำรา หุงกันในครัวไม่ได้ ต้องหุงกันกลางแจ้ง ในสมัยโบราณ ถึงกับปักราชวัติฉัตรธง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</a:rPr>
              <a:t>สาระสำคัญของเรื่อง</a:t>
            </a:r>
            <a:endParaRPr lang="th-TH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7754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เป็นประเพณีสงกรานต์ข้าวแช่ของชาวมอญ  มีการนำข้าวสุกแช่ลงในน้ำเย็นลอยดอกมะลิพร้อมกับจัดอาหารคาวหวานจัดเป็นสำรับแล้วนำออกขบวนแห่ไปถวายพระและญาติผู้ใหญ่ที่เคารพนับถือในวันสงกรานต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>
            <a:normAutofit/>
          </a:bodyPr>
          <a:lstStyle/>
          <a:p>
            <a:pPr algn="ctr"/>
            <a:r>
              <a:rPr lang="th-TH" sz="5400" b="1" dirty="0" smtClean="0"/>
              <a:t>ข้อคิดที่ได้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8034096" cy="5328592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000" dirty="0" smtClean="0"/>
              <a:t>๑. ผู้ที่มีปัญญา มีวิชาความรู้ และมีความสัตย์มั่นคง เป็นผู้ที่สมควรแก่การยกย่องสรรเสริญ</a:t>
            </a:r>
          </a:p>
          <a:p>
            <a:pPr algn="thaiDist"/>
            <a:r>
              <a:rPr lang="th-TH" sz="3000" dirty="0" smtClean="0"/>
              <a:t>๒. ผู้ที่รู้จักใช้ปัญญาและวิชาความรู้ในการแก้ไขปัญหาย่อมนำพาให้ตนพ้นหายนะได้</a:t>
            </a:r>
          </a:p>
          <a:p>
            <a:pPr algn="thaiDist"/>
            <a:r>
              <a:rPr lang="th-TH" sz="3000" dirty="0" smtClean="0"/>
              <a:t>๓. ผู้ที่รู้แพ้และยอมรับความพ่ายแพ้นั้นย่อมมีแต่คนสรรเสริญ</a:t>
            </a:r>
          </a:p>
          <a:p>
            <a:pPr algn="thaiDist"/>
            <a:r>
              <a:rPr lang="th-TH" sz="3000" dirty="0" smtClean="0"/>
              <a:t>๔. ผู้ที่มีความรับผิดชอบต่อตนเองและสังคม ย่อมธำรงความสงบสุขให้แก่สังคมนั้นๆได้</a:t>
            </a:r>
          </a:p>
          <a:p>
            <a:pPr algn="thaiDist"/>
            <a:r>
              <a:rPr lang="th-TH" sz="3000" dirty="0" smtClean="0"/>
              <a:t>๕. วัฒนธรรมประเพณีสิ่งที่ดีงามเป็นเอกลักษณ์ของชาติ สมควรช่วยกันอนุรักษ์เอาไว้ให้คงอยู่</a:t>
            </a:r>
          </a:p>
          <a:p>
            <a:pPr algn="thaiDist"/>
            <a:r>
              <a:rPr lang="th-TH" sz="3000" dirty="0" smtClean="0"/>
              <a:t>๖. การศึกษาตำนานหรือประวัติศาสตร์เป็นการช่วยเพิ่มพูนความรู้และประสบการณ์</a:t>
            </a:r>
            <a:endParaRPr lang="th-TH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rgbClr val="33993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ตำนาน</a:t>
            </a:r>
            <a:endParaRPr lang="th-TH" sz="5400" b="1" dirty="0">
              <a:solidFill>
                <a:srgbClr val="339933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005536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 </a:t>
            </a:r>
            <a:r>
              <a:rPr lang="th-TH" b="1" dirty="0" smtClean="0">
                <a:solidFill>
                  <a:srgbClr val="FF0000"/>
                </a:solidFill>
              </a:rPr>
              <a:t>นิยายหรือเรื่องเล่าที่เล่าสืบทอดกันมาเป็นเวลานาน</a:t>
            </a:r>
            <a:r>
              <a:rPr lang="th-TH" dirty="0" smtClean="0"/>
              <a:t> จนหาต้นตอไม่ได้ และมีเนื้อหาเพื่ออธิบายที่มาของสิ่งต่าง ๆ หรือสถานที่ต่างๆ เช่น เรื่องเกี่ยวกับบุคคลสำคัญหรือบุคคลที่มีลักษณะพิเศษ  ปู</a:t>
            </a:r>
            <a:r>
              <a:rPr lang="th-TH" dirty="0" err="1" smtClean="0"/>
              <a:t>ชนีย</a:t>
            </a:r>
            <a:r>
              <a:rPr lang="th-TH" dirty="0" smtClean="0"/>
              <a:t>วัตถุหรือสถานที่สำคัญ  ที่มาของประเพณีหรือพิธีกรรมต่างๆ  และสิ่งที่เกี่ยวข้องกับภูมิปัญญาของบรรพชน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759</TotalTime>
  <Words>1037</Words>
  <Application>Microsoft Office PowerPoint</Application>
  <PresentationFormat>On-screen Show (4:3)</PresentationFormat>
  <Paragraphs>187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รู้ตำนานสืบสานวัฒนธรรม </vt:lpstr>
      <vt:lpstr>ตำนานเปิงซงกราน</vt:lpstr>
      <vt:lpstr>Slide 3</vt:lpstr>
      <vt:lpstr>Slide 4</vt:lpstr>
      <vt:lpstr>Slide 5</vt:lpstr>
      <vt:lpstr>     ตำนานเปิงซงกรานหรือตำนานข้าวแช่ของมอญ</vt:lpstr>
      <vt:lpstr>สาระสำคัญของเรื่อง</vt:lpstr>
      <vt:lpstr>ข้อคิดที่ได้</vt:lpstr>
      <vt:lpstr>ตำนาน</vt:lpstr>
      <vt:lpstr>คตินิยมเรื่องสิริ</vt:lpstr>
      <vt:lpstr>ความเชื่อเรื่องมีบุตรชายสืบตระกูล</vt:lpstr>
      <vt:lpstr>วันขึ้นปีใหม่และเทศกาลสงกรานต์</vt:lpstr>
      <vt:lpstr>Slide 13</vt:lpstr>
      <vt:lpstr>ประโยค</vt:lpstr>
      <vt:lpstr>Slide 15</vt:lpstr>
      <vt:lpstr>Slide 16</vt:lpstr>
      <vt:lpstr>Slide 17</vt:lpstr>
      <vt:lpstr>ตัวอย่าง</vt:lpstr>
      <vt:lpstr>ประโยคย่อย (อนุประโยค)</vt:lpstr>
      <vt:lpstr>๑. นามานุประโยค</vt:lpstr>
      <vt:lpstr>๒. คุณานุประโยค</vt:lpstr>
      <vt:lpstr>๓. วิเศษณานุประโยค</vt:lpstr>
      <vt:lpstr>ข้อสังเกตประโยคความซ้อน</vt:lpstr>
      <vt:lpstr>หลักการใช้คำเชื่อม ที่, ซึ่ง, อัน</vt:lpstr>
      <vt:lpstr>คำเชื่อม “ที่”, “ซึ่ง”, “อัน” มีวิธีใช้ ดังนี้</vt:lpstr>
      <vt:lpstr>Slide 26</vt:lpstr>
      <vt:lpstr>Slide 27</vt:lpstr>
      <vt:lpstr>คำยืมภาษามอญ</vt:lpstr>
      <vt:lpstr>Slide 29</vt:lpstr>
      <vt:lpstr>Slide 30</vt:lpstr>
      <vt:lpstr>จบแล้ว 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รู้ตำนานสืบสานวัฒนธรรม</dc:title>
  <dc:creator>hp</dc:creator>
  <cp:lastModifiedBy>hp</cp:lastModifiedBy>
  <cp:revision>124</cp:revision>
  <dcterms:created xsi:type="dcterms:W3CDTF">2014-06-25T02:18:04Z</dcterms:created>
  <dcterms:modified xsi:type="dcterms:W3CDTF">2014-09-14T05:19:44Z</dcterms:modified>
</cp:coreProperties>
</file>