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  <p:sldId id="266" r:id="rId12"/>
    <p:sldId id="268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FF0984"/>
    <a:srgbClr val="99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1149C6A-5478-442B-8E97-8A8301572B1A}" type="datetimeFigureOut">
              <a:rPr lang="th-TH" smtClean="0"/>
              <a:t>27/01/58</a:t>
            </a:fld>
            <a:endParaRPr lang="th-TH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CD37964-1389-4D02-8D49-01473E2243B9}" type="slidenum">
              <a:rPr lang="th-TH" smtClean="0"/>
              <a:t>‹#›</a:t>
            </a:fld>
            <a:endParaRPr lang="th-TH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C6A-5478-442B-8E97-8A8301572B1A}" type="datetimeFigureOut">
              <a:rPr lang="th-TH" smtClean="0"/>
              <a:t>27/01/58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7964-1389-4D02-8D49-01473E2243B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C6A-5478-442B-8E97-8A8301572B1A}" type="datetimeFigureOut">
              <a:rPr lang="th-TH" smtClean="0"/>
              <a:t>27/01/58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7964-1389-4D02-8D49-01473E2243B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C6A-5478-442B-8E97-8A8301572B1A}" type="datetimeFigureOut">
              <a:rPr lang="th-TH" smtClean="0"/>
              <a:t>27/01/58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7964-1389-4D02-8D49-01473E2243B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C6A-5478-442B-8E97-8A8301572B1A}" type="datetimeFigureOut">
              <a:rPr lang="th-TH" smtClean="0"/>
              <a:t>27/01/58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7964-1389-4D02-8D49-01473E2243B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C6A-5478-442B-8E97-8A8301572B1A}" type="datetimeFigureOut">
              <a:rPr lang="th-TH" smtClean="0"/>
              <a:t>27/01/58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7964-1389-4D02-8D49-01473E2243B9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C6A-5478-442B-8E97-8A8301572B1A}" type="datetimeFigureOut">
              <a:rPr lang="th-TH" smtClean="0"/>
              <a:t>27/01/58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7964-1389-4D02-8D49-01473E2243B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C6A-5478-442B-8E97-8A8301572B1A}" type="datetimeFigureOut">
              <a:rPr lang="th-TH" smtClean="0"/>
              <a:t>27/01/58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7964-1389-4D02-8D49-01473E2243B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C6A-5478-442B-8E97-8A8301572B1A}" type="datetimeFigureOut">
              <a:rPr lang="th-TH" smtClean="0"/>
              <a:t>27/01/58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7964-1389-4D02-8D49-01473E2243B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C6A-5478-442B-8E97-8A8301572B1A}" type="datetimeFigureOut">
              <a:rPr lang="th-TH" smtClean="0"/>
              <a:t>27/01/58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7964-1389-4D02-8D49-01473E2243B9}" type="slidenum">
              <a:rPr lang="th-TH" smtClean="0"/>
              <a:t>‹#›</a:t>
            </a:fld>
            <a:endParaRPr lang="th-TH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C6A-5478-442B-8E97-8A8301572B1A}" type="datetimeFigureOut">
              <a:rPr lang="th-TH" smtClean="0"/>
              <a:t>27/01/58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7964-1389-4D02-8D49-01473E2243B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1149C6A-5478-442B-8E97-8A8301572B1A}" type="datetimeFigureOut">
              <a:rPr lang="th-TH" smtClean="0"/>
              <a:t>27/01/58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CD37964-1389-4D02-8D49-01473E2243B9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16016" y="2348880"/>
            <a:ext cx="3420335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h-TH" sz="7200" b="1" cap="all" spc="0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</a:rPr>
              <a:t>ล้วนบุญคุณอุ้ม</a:t>
            </a:r>
            <a:r>
              <a:rPr lang="th-TH" sz="7200" b="1" cap="all" spc="0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</a:rPr>
              <a:t>ชีวิต     คิดทดแทน</a:t>
            </a:r>
            <a:endParaRPr lang="th-TH" sz="7200" b="1" cap="all" spc="0" dirty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94035" y="0"/>
            <a:ext cx="26642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600" b="1" dirty="0" smtClean="0">
                <a:solidFill>
                  <a:srgbClr val="FF0066"/>
                </a:solidFill>
              </a:rPr>
              <a:t>วิวิธภาษาบทที่ ๑๔</a:t>
            </a:r>
            <a:endParaRPr lang="th-TH" sz="66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817160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solidFill>
                  <a:srgbClr val="FF0984"/>
                </a:solidFill>
              </a:rPr>
              <a:t>๓. การอภิปราย</a:t>
            </a:r>
            <a:endParaRPr lang="th-TH" sz="4000" dirty="0">
              <a:solidFill>
                <a:srgbClr val="FF098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00808"/>
            <a:ext cx="7560840" cy="4536504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การอภิปราย  หมายถึง  การพูดชี้แจงแสดงความรู้ ความเข้าใจ ความคิดเห็นที่ประกอบด้วยเหตุผล มีจุดมุ่งหมายเพื่อร่วมกันพิจารณาแก้ปัญหาเรื่องใดเรื่องหนึ่ง</a:t>
            </a:r>
          </a:p>
          <a:p>
            <a:pPr algn="thaiDist">
              <a:buNone/>
            </a:pPr>
            <a:r>
              <a:rPr lang="th-TH" sz="3200" dirty="0" smtClean="0"/>
              <a:t>	</a:t>
            </a:r>
            <a:endParaRPr lang="en-US" sz="3200" dirty="0" smtClean="0"/>
          </a:p>
          <a:p>
            <a:pPr algn="thaiDist">
              <a:buNone/>
            </a:pPr>
            <a:endParaRPr lang="th-TH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การอภิปรายสามารถแบ่งตามลักษณะการพูดได้ ดังนี้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16832"/>
            <a:ext cx="7632848" cy="4320480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</a:t>
            </a: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๓.๑ การอภิปรายในการประชุมกลุ่ม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มักจัดในการประชุมสัมมนา  การประชุมเชิงปฏิบัติการ  การอภิปรายกลุ่ม  โดยสมาชิกในกลุ่มจะผลัดกันแสดงความคิดเห็นในลักษณะการแลกเปลี่ยนความรู้ ความคิดเห็นซึ่งกันและกัน สมาชิกในกลุ่มจึงมีบทบาทเป็นทั้งผู้พูดและผู้ฟัง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7920880" cy="5832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๓.๒ การอภิปรายในที่ประชุมชน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มีผู้พูดอภิปรายประมาณ ๓-๗ คน โดยผู้พูดอภิปรายจะพูดแสดงความคิดเห็นในหัวข้อปัญหาแต่ละข้อตามทรรศนะของตน หัวข้อการอภิปรายมักเป็นเรื่องปัญหาสังคมส่วนรวม ฉะนั้นผู้อภิปรายจึงควรเป็นผู้มีความรู้ในเรื่องที่จะพูดเป็นอย่างดี การแสดงความคิดเห็นของผู้อภิปรายอาจสอดคล้องหรือแตกต่างกันก็ได้ ผู้ฟังอาจซักถามได้ตามโอกาสที่เหมาะสม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การอภิปรายในที่ประชุมชน  ผู้ดำเนินการอภิปรายมีหน้าที่ ดังนี้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๑. กล่าวนำ  ทักทาย  แจ้งวัตถุประสงค์ของการอภิปราย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๒. แนะนำผู้อภิปรายทุกคนให้ผู้ฟังรู้จัก โดยบอกชื่อ ตำแหน่ง หน้าที่ ประสบการณ์ และความสามารถที่เหมาะสมแก่การอภิปราย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</a:t>
            </a:r>
            <a:endParaRPr lang="th-TH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92696"/>
            <a:ext cx="7920880" cy="576064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๓. เชิญผู้อภิปรายแต่ละคนพูดโดยการซักถามประเด็นปัญหาหรือหัวข้อย่อยทีละปัญหา เพื่อให้ผู้อภิปรายแต่ละคนพูดแสดงทรรศนะของตน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๔. ดูแลให้ผู้อภิปรายพูดตามเวลาที่กำหนดและไม่ให้พูดออกนอกเรื่องหรือนอกประเด็น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๕. สรุปสิ่งที่ผู้พูดอภิปรายแต่ละคนพูดแล้วอย่างสั้นๆ 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๖. เปิดโอกาสให้ผู้ฟังซักถามข้อสงสัยหรือร่วมแสดงความคิดเห็น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๗. ผู้ดำเนินการอภิปรายจะสรุปความคิดเห็นทั้งหมดเป็นข้อเสนอหรือผลของการอภิปราย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การอภิปรายวิธีการนี้เป็นวิธีการที่ดีที่จะแก้ปัญหาส่วนรวม เพราะจะได้ฟังความคิดเห็นจากคนจำนวนมาก และเป็นหารเผยแพร่ความรู้ความคิด</a:t>
            </a:r>
            <a:endParaRPr lang="en-US" sz="3200" b="1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889168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solidFill>
                  <a:srgbClr val="FF0984"/>
                </a:solidFill>
              </a:rPr>
              <a:t>๔. การโต้วาที</a:t>
            </a:r>
            <a:endParaRPr lang="th-TH" sz="4000" dirty="0">
              <a:solidFill>
                <a:srgbClr val="FF098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920880" cy="4824536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การโต้วาที  คือ  การพูดโต้กันของบุคคล ๒ ฝ่ายในที่ประชุมตามหัวข้อหรือญัตติที่กำหนดขึ้น แบ่งเป็นฝ่ายเสนอและฝ่ายค้าน  แต่ละฝ่ายจะพูดเพื่อโน้มน้าวใจผู้ฟังให้มีความคิดคล้อยตามและสนับสนุนเหตุผลของตน</a:t>
            </a:r>
          </a:p>
          <a:p>
            <a:pPr algn="thaiDist">
              <a:buNone/>
            </a:pP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 	การพูดโต้วาทีเป็นการแข่งขัน เกณฑ์การตัดสินแพ้ชนะจะพิจารณาว่าเหตุผลของฝ่ายใดมีน้ำหนักน่าเชื่อถือ สามารถหักล้างเหตุผลของฝ่ายตรงข้ามได้มากกว่า มีการใช้คำพูดที่ดึงดูดความสนใจ และมีการใช้สำนวนภาษาได้ดีกว่า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00582"/>
            <a:ext cx="7992888" cy="5268778"/>
          </a:xfrm>
        </p:spPr>
        <p:txBody>
          <a:bodyPr>
            <a:normAutofit fontScale="92500" lnSpcReduction="10000"/>
          </a:bodyPr>
          <a:lstStyle/>
          <a:p>
            <a:pPr algn="thaiDist">
              <a:buNone/>
            </a:pP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๑. หัวข้อหรือญัตติในการโต้วาที  ควรเป็นเรื่องที่เสริมสร้างสติปัญญา เป็นประโยชน์ต่อผู้ฟัง มีคุณค่าไม่เป็นภัยต่อสังคม</a:t>
            </a:r>
            <a:endParaRPr lang="en-US" sz="28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๒. ผู้โต้วาที  ประกอบด้วย </a:t>
            </a:r>
            <a:endParaRPr lang="en-US" sz="28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	- ประธาน เป็นผู้กล่าวชี้แจงญัตติและแนะนำผู้พูดโต้วาทีทั้งสองฝ่าย</a:t>
            </a:r>
            <a:endParaRPr lang="en-US" sz="28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	- หัวหน้าฝ่ายเสนอ เป็นผู้พูดก่อนเพื่อสนับสนุนญัตติ</a:t>
            </a:r>
            <a:endParaRPr lang="en-US" sz="28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	- หัวหน้าฝ่ายค้าน เป็นผู้พูดต่อจากหัวหน้าฝ่ายเสนอ ใช้เวลาพูดนานเท่ากับหัวหน้าฝ่ายเสนอ</a:t>
            </a:r>
            <a:endParaRPr lang="en-US" sz="28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	- ผู้สนับสนุนฝ่ายเสนอและผู้สนับสนุนฝ่ายค้าน จะมีกี่คนก็ได้ ส่วนมากมีประมาณ ๓ คน</a:t>
            </a:r>
            <a:endParaRPr lang="en-US" sz="28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r>
              <a:rPr lang="th-TH" sz="28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ผู้โต้วาทีควรมีความรู้เรื่องที่ตั้งเป็นญัตติ มีวาทศิลป์ มีเหตุผล มีมารยาทที่ดีทั้งในการพูดและการฟัง คือ ไม่พูดเสียดสี หรือนำเรื่องส่วนตัวมาพูด ไม่มุ่งเอาชนะอย่างเดียวจนไม่นึกถึงผลเสียของส่วนรวม</a:t>
            </a:r>
            <a:endParaRPr lang="en-US" sz="28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en-US" dirty="0" smtClean="0"/>
          </a:p>
          <a:p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692696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9900CC"/>
                </a:solidFill>
                <a:latin typeface="AngsanaUPC" pitchFamily="18" charset="-34"/>
                <a:cs typeface="AngsanaUPC" pitchFamily="18" charset="-34"/>
              </a:rPr>
              <a:t>เกณฑ์การตัดสิน</a:t>
            </a:r>
            <a:endParaRPr lang="th-TH" sz="4000" b="1" dirty="0">
              <a:solidFill>
                <a:srgbClr val="9900CC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th-TH" sz="4400" b="1" dirty="0" smtClean="0">
                <a:solidFill>
                  <a:srgbClr val="FF0984"/>
                </a:solidFill>
              </a:rPr>
              <a:t>๕. การยอวาที</a:t>
            </a:r>
            <a:endParaRPr lang="th-TH" sz="4400" dirty="0">
              <a:solidFill>
                <a:srgbClr val="FF098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7920880" cy="5112568"/>
          </a:xfrm>
        </p:spPr>
        <p:txBody>
          <a:bodyPr>
            <a:normAutofit fontScale="85000" lnSpcReduction="10000"/>
          </a:bodyPr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5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การยอวาที  คือ  การพูดเยินยอแบบยกยอปอปั้น ไม่ได้พูดเพื่อยกย่อง ชมเชย หรือสรรเสริญกันจริงๆ เป็นเพียงการใช้วาทศิลป์พูดประชดประชัน เหน็บแนม กระทบกระเทียบแทนการพูดด้วยถ้อยคำที่รุนแรงเท่านั้น </a:t>
            </a:r>
            <a:endParaRPr lang="en-US" sz="35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r>
              <a:rPr lang="th-TH" sz="35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ผู้พูดจะแบ่งออกเป็น ๒ ฝ่าย เหมือนการโต้วาทีแต่จะเรียกว่า ฝ่ายเยิน และ ฝ่ายยอ และเป็นการพูดที่ไม่มีการตัดสินแพ้ชนะ</a:t>
            </a:r>
            <a:endParaRPr lang="en-US" sz="35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r>
              <a:rPr lang="th-TH" sz="35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การตั้งหัวข้อหรือญัตติในการยอวาทีมักจะต้องมีคำว่า  “ดีที่สุด”  “สบายที่สุด”  หรือลงท้ายด้วยคำว่า  “ที่สุด”  </a:t>
            </a:r>
            <a:endParaRPr lang="en-US" sz="35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r>
              <a:rPr lang="th-TH" sz="35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จุดเด่นของการยอวาที  คือ  การใช้ศิลปะการพูดให้เกิดอารมณ์ขัน หรือพูดในลีลาแบบทีเล่นทีจริงซึ่งเป็นการพูดทียาก ทำให้ในปัจจุบันเป็นการพูดในลักษณะ “</a:t>
            </a:r>
            <a:r>
              <a:rPr lang="th-TH" sz="3500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แซว</a:t>
            </a:r>
            <a:r>
              <a:rPr lang="th-TH" sz="35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วาที” เพราะเป็นการพูดที่ทำให้เกิดอารมณ์ขัน</a:t>
            </a:r>
            <a:endParaRPr lang="en-US" sz="35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r>
              <a:rPr lang="th-TH" sz="35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en-US" sz="35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s-iC0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988840"/>
            <a:ext cx="7344816" cy="3312368"/>
          </a:xfrm>
        </p:spPr>
      </p:pic>
      <p:sp>
        <p:nvSpPr>
          <p:cNvPr id="5" name="Rectangle 4"/>
          <p:cNvSpPr/>
          <p:nvPr/>
        </p:nvSpPr>
        <p:spPr>
          <a:xfrm>
            <a:off x="3995936" y="692696"/>
            <a:ext cx="12443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จบ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745152"/>
          </a:xfrm>
        </p:spPr>
        <p:txBody>
          <a:bodyPr/>
          <a:lstStyle/>
          <a:p>
            <a:pPr algn="ctr"/>
            <a:r>
              <a:rPr lang="th-TH" b="1" dirty="0">
                <a:solidFill>
                  <a:srgbClr val="0000FF"/>
                </a:solidFill>
              </a:rPr>
              <a:t>ล้วนบุญคุณอุ้มชีวิตคิดทดแทน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6" cy="4536504"/>
          </a:xfrm>
        </p:spPr>
        <p:txBody>
          <a:bodyPr/>
          <a:lstStyle/>
          <a:p>
            <a:r>
              <a:rPr lang="th-TH" sz="3200" b="1" dirty="0" smtClean="0"/>
              <a:t>ผู้แต่ง </a:t>
            </a:r>
            <a:r>
              <a:rPr lang="th-TH" sz="3200" dirty="0"/>
              <a:t>:  ผศ. สุวคนธ์  จงตระกูล</a:t>
            </a:r>
          </a:p>
          <a:p>
            <a:pPr marL="68580" indent="0">
              <a:buNone/>
            </a:pPr>
            <a:endParaRPr lang="th-TH" sz="3200" dirty="0"/>
          </a:p>
          <a:p>
            <a:r>
              <a:rPr lang="th-TH" sz="3200" b="1" dirty="0"/>
              <a:t>ที่มาของเรื่อง </a:t>
            </a:r>
            <a:r>
              <a:rPr lang="th-TH" sz="3200" dirty="0"/>
              <a:t>:  มาจากบทสนทนาทางโทรทัศน์ในรายการ</a:t>
            </a:r>
            <a:r>
              <a:rPr lang="th-TH" sz="3200" dirty="0" err="1"/>
              <a:t>สารคดี</a:t>
            </a:r>
            <a:r>
              <a:rPr lang="th-TH" sz="3200" dirty="0"/>
              <a:t>ชื่อ </a:t>
            </a:r>
            <a:r>
              <a:rPr lang="th-TH" sz="3200" dirty="0" smtClean="0"/>
              <a:t>              		“</a:t>
            </a:r>
            <a:r>
              <a:rPr lang="th-TH" sz="3200" dirty="0"/>
              <a:t>เพื่อ</a:t>
            </a:r>
            <a:r>
              <a:rPr lang="th-TH" sz="3200" dirty="0" smtClean="0"/>
              <a:t>บ้านเมืองไทย</a:t>
            </a:r>
            <a:r>
              <a:rPr lang="th-TH" sz="3200" dirty="0"/>
              <a:t>”</a:t>
            </a:r>
          </a:p>
          <a:p>
            <a:endParaRPr lang="th-TH" sz="3200" dirty="0"/>
          </a:p>
          <a:p>
            <a:r>
              <a:rPr lang="th-TH" sz="3200" b="1" dirty="0"/>
              <a:t>ลักษณะคำประพันธ์ </a:t>
            </a:r>
            <a:r>
              <a:rPr lang="th-TH" sz="3200" dirty="0"/>
              <a:t>:  เป็นบทสนทนาทางโทรทัศน์ของผู้ร่วมรายการ ๓ คน 	</a:t>
            </a:r>
            <a:r>
              <a:rPr lang="th-TH" sz="3200" dirty="0"/>
              <a:t>	</a:t>
            </a:r>
            <a:r>
              <a:rPr lang="th-TH" sz="3200" dirty="0"/>
              <a:t> </a:t>
            </a:r>
            <a:r>
              <a:rPr lang="th-TH" sz="3200" dirty="0" smtClean="0"/>
              <a:t>        </a:t>
            </a:r>
            <a:r>
              <a:rPr lang="th-TH" sz="3200" dirty="0" smtClean="0"/>
              <a:t>แล้ว</a:t>
            </a:r>
            <a:r>
              <a:rPr lang="th-TH" sz="3200" dirty="0"/>
              <a:t>จบด้วยกลอนสุภาพ ๔ บท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3306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rgbClr val="FF0066"/>
                </a:solidFill>
              </a:rPr>
              <a:t>สาระสำคัญของเรื่อง</a:t>
            </a:r>
            <a:endParaRPr lang="th-TH" sz="4000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4320480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คนเรานั้นแท้จริงแล้วอ่อนแอมาก  เราจึงต้องพึ่งพาอาศัยสิ่งอื่นและคนอื่นเสมอ  และผู้ที่เราต้องกตัญญูมากที่สุด คือ พระบาทสมเด็จพระเจ้าอยู่หัวที่ทรงมีพระมหากรุณาธิคุณต่อพสกนิกรชาวไทยมากมาย เช่น ทรงดูแลเรื่องน้ำท่วม น้ำแล้ง การทำมาหากิน การ</a:t>
            </a: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ดำรงชีวิต     </a:t>
            </a: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การพัฒนาตน ฯลฯ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720080"/>
          </a:xfrm>
        </p:spPr>
        <p:txBody>
          <a:bodyPr/>
          <a:lstStyle/>
          <a:p>
            <a:pPr algn="ctr"/>
            <a:r>
              <a:rPr lang="th-TH" b="1" dirty="0" smtClean="0">
                <a:solidFill>
                  <a:srgbClr val="FF0066"/>
                </a:solidFill>
              </a:rPr>
              <a:t>สาระสำคัญของเรื่อง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686800" cy="5256584"/>
          </a:xfrm>
        </p:spPr>
        <p:txBody>
          <a:bodyPr>
            <a:normAutofit fontScale="85000" lnSpcReduction="10000"/>
          </a:bodyPr>
          <a:lstStyle/>
          <a:p>
            <a:pPr algn="thaiDist">
              <a:buNone/>
            </a:pPr>
            <a:r>
              <a:rPr lang="th-TH" sz="33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ผู้ดำเนินรายการกล่าวสรุปข้อคิดของวิทยากรทั้ง ๒ ท่านและจบด้วยการยกคำกลอน “ล้วนบุญคุณอุ้มชีวิตคิดทดแทน” ขึ้นมากล่าวความว่า </a:t>
            </a:r>
            <a:endParaRPr lang="en-US" sz="33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3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“มีชาติไทยไตรรงค์โบกสะบัด	เพราะกษัตริย์ทุกพระองค์ทรงรักษา</a:t>
            </a:r>
            <a:endParaRPr lang="en-US" sz="33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3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เอกราชชาติชนพ้นภัยมา			พระคุณล้นเกศาประชาไทย</a:t>
            </a:r>
            <a:endParaRPr lang="en-US" sz="33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3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มีทุ่งข้าวเหลืองทองผ่องเกษตร	มีแนวเขตป่าฉ่ำลำน้ำใส</a:t>
            </a:r>
            <a:endParaRPr lang="en-US" sz="33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3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มีพืชผลธัญญาหารทุกกาลไป		กี่หยาดเหงื่อหยดให้ได้ใช้กิน</a:t>
            </a:r>
            <a:endParaRPr lang="en-US" sz="33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3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มีชีวิตเป็น “คน” ดลกำเนิด		พระคุณเทิดทูนไว้เหนือใดสิ้น</a:t>
            </a:r>
            <a:endParaRPr lang="en-US" sz="33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3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สองมือแม่และแรงพ่อก่อชีวิน		ยิ่งแผ่นดินฟ้ามิเทียบเปรียบพระคุณ</a:t>
            </a:r>
            <a:endParaRPr lang="en-US" sz="33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3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มีวันนี้ชีพมีสุขสมบูรณ์ยิ่ง		เพราะทุกสิ่งรอบข้างต่างเกื้อหนุน</a:t>
            </a:r>
            <a:endParaRPr lang="en-US" sz="33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3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ทั้งคนสัตว์ต้นไม้ได้เจือจุน		ล้วน “บุญคุณ” อุ้มชีวิตคิดทดแทน”</a:t>
            </a:r>
            <a:endParaRPr lang="en-US" sz="33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3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						(สุวคนธ์  จงตระกูล)</a:t>
            </a:r>
            <a:endParaRPr lang="en-US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817160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rgbClr val="FFC000"/>
                </a:solidFill>
              </a:rPr>
              <a:t>ข้อคิดที่ได้จากเรื่อง</a:t>
            </a:r>
            <a:endParaRPr lang="th-TH" sz="40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680520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๑. คนไทยต้องกตัญญูต่อพระบาทสมเด็จพระเจ้าอยู่หัวและพระมหากษัตริย์ในอดีต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๒. ควรมีความกตัญญูต่อพ่อแม่ ครูอาจารย์ และแผ่นดินไทย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๓. รายการ</a:t>
            </a:r>
            <a:r>
              <a:rPr lang="th-TH" sz="3200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สารคดี</a:t>
            </a: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ทางวิทยุและโทรทัศน์ เป็นรายการที่ให้ความรู้ </a:t>
            </a: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   ให้</a:t>
            </a: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ข้อคิด และตัวอย่างที่เห็นได้ชัดเจน สามารถเก็บเกี่ยวความรู้ที่เป็นประโยชน์และมีสาระเอาไว้ใช้ต่อไปในภายหน้าได้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endParaRPr lang="th-TH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611560" y="548680"/>
            <a:ext cx="4032448" cy="244827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268760"/>
            <a:ext cx="3043064" cy="93873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h-TH" sz="4700" b="1" dirty="0" smtClean="0">
                <a:solidFill>
                  <a:srgbClr val="FF0066"/>
                </a:solidFill>
              </a:rPr>
              <a:t>การพูดในที่ประชุมชน</a:t>
            </a:r>
            <a:endParaRPr lang="en-US" sz="4700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th-TH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974438"/>
            <a:ext cx="3456384" cy="448234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901904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9900CC"/>
                </a:solidFill>
              </a:rPr>
              <a:t>การพูดในที่ประชุมชน</a:t>
            </a:r>
            <a:endParaRPr lang="th-TH" sz="4400" dirty="0">
              <a:solidFill>
                <a:srgbClr val="99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7920880" cy="4752528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การประชุม  คือ  การสื่อสารอย่างหนึ่ง ซึ่งบุคคลมาพบปะกันตามกำหนดนัดหมายมีวัตถุประสงค์ต่างๆ  เช่น  เพื่อแลกเปลี่ยนความรู้ความคิด เพื่อปรึกษาหารือร่วมกันตัดสินใจ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การพูดในที่ประชุมชนมีหลายแบบ ทั้งการพูดคนเดียวกับการพูดหลายคน  เช่น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๑. การพูดคนเดียว  เช่น  การเปิดประชุมสัมมนา  สุนทรพจน์  ปาฐกถา(การบรรยายทางวิชาการ)หรือบรรยาย</a:t>
            </a:r>
            <a:r>
              <a:rPr lang="en-US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ฯลฯ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๒. การพูดหลายคน  เช่น  การอภิปราย  การโต้วาที  การยอวาที  ฯลฯ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endParaRPr lang="en-US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endParaRPr lang="th-TH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961176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solidFill>
                  <a:srgbClr val="FF0984"/>
                </a:solidFill>
              </a:rPr>
              <a:t>๑. การเปิดประชุมสัมมนา  </a:t>
            </a:r>
            <a:endParaRPr lang="th-TH" sz="4000" dirty="0">
              <a:solidFill>
                <a:srgbClr val="FF098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04856" cy="4392488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การเปิดประชุมสัมมนา การประชุมปฏิบัติการ หรือการอบรม เป็นการพูดที่ผู้ถูกเชิญมาให้เป็นประธานได้ทำการกล่าวเปิดการประชุม ซึ่งการกล่าวเปิดประชุมนั้นจะต้องใช้ภาษาทางการ โดยการกล่าวถึงความสำคัญของเรื่องที่จะประชุมหรือผลที่เกิดจากการประชุมนั้น เป็นต้น เพื่อเป็นการให้กำลังใจแก่ผู้เข้าประชุม และเป็นพิธีการเพื่อแสดงว่าว่าการประชุมนั้นได้เริ่มต้นขึ้นแล้ว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endParaRPr lang="th-TH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817160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solidFill>
                  <a:srgbClr val="FF0984"/>
                </a:solidFill>
              </a:rPr>
              <a:t>๒. สุนทรพจน์</a:t>
            </a:r>
            <a:endParaRPr lang="th-TH" sz="4000" dirty="0">
              <a:solidFill>
                <a:srgbClr val="FF098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848872" cy="4595341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สุนทรพจน์  หมายถึง  คำพูดอันเป็นพิธีการ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r>
              <a:rPr lang="th-TH" sz="32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	สุนทรพจน์ เป็นการพูดของบุคคลสำคัญที่กล่าวต่อที่ประชุมที่มีผู้เข้าร่วมเป็นจำนวนมาก หรือกล่าวกับผู้ฟังทางสื่อมวลชน  เช่น  การกล่าวสุนทรพจน์ของนายกรัฐมนตรี ประธานาธิบดี  เป็นต้น  ลักษณะการพูดต้องเป็นทางการ มีเนื้อหาสาระที่โดดเด่นให้ข้อคิดเป็นที่ประทับใจ มักมีข้อความที่น่าจดจำและนำไปอ้างอิงได้</a:t>
            </a:r>
            <a:endParaRPr lang="en-US" sz="3200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70</TotalTime>
  <Words>168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PowerPoint Presentation</vt:lpstr>
      <vt:lpstr>ล้วนบุญคุณอุ้มชีวิตคิดทดแทน</vt:lpstr>
      <vt:lpstr>สาระสำคัญของเรื่อง</vt:lpstr>
      <vt:lpstr>สาระสำคัญของเรื่อง (ต่อ)</vt:lpstr>
      <vt:lpstr>ข้อคิดที่ได้จากเรื่อง</vt:lpstr>
      <vt:lpstr>PowerPoint Presentation</vt:lpstr>
      <vt:lpstr>การพูดในที่ประชุมชน</vt:lpstr>
      <vt:lpstr>๑. การเปิดประชุมสัมมนา  </vt:lpstr>
      <vt:lpstr>๒. สุนทรพจน์</vt:lpstr>
      <vt:lpstr>๓. การอภิปราย</vt:lpstr>
      <vt:lpstr>การอภิปรายสามารถแบ่งตามลักษณะการพูดได้ ดังนี้</vt:lpstr>
      <vt:lpstr>PowerPoint Presentation</vt:lpstr>
      <vt:lpstr>PowerPoint Presentation</vt:lpstr>
      <vt:lpstr>๔. การโต้วาที</vt:lpstr>
      <vt:lpstr>PowerPoint Presentation</vt:lpstr>
      <vt:lpstr>๕. การยอวาที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ล้วนบุญคุณอุ้มชีวิตคิดทดแทน</dc:title>
  <dc:creator>hp</dc:creator>
  <cp:lastModifiedBy>hp</cp:lastModifiedBy>
  <cp:revision>19</cp:revision>
  <dcterms:created xsi:type="dcterms:W3CDTF">2014-10-27T05:58:19Z</dcterms:created>
  <dcterms:modified xsi:type="dcterms:W3CDTF">2015-01-27T11:27:50Z</dcterms:modified>
</cp:coreProperties>
</file>