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5" r:id="rId5"/>
    <p:sldId id="264" r:id="rId6"/>
    <p:sldId id="263" r:id="rId7"/>
    <p:sldId id="262" r:id="rId8"/>
    <p:sldId id="261" r:id="rId9"/>
    <p:sldId id="260" r:id="rId10"/>
    <p:sldId id="258" r:id="rId11"/>
    <p:sldId id="259" r:id="rId12"/>
    <p:sldId id="267" r:id="rId13"/>
    <p:sldId id="269" r:id="rId14"/>
    <p:sldId id="268" r:id="rId15"/>
    <p:sldId id="270" r:id="rId16"/>
    <p:sldId id="271" r:id="rId17"/>
    <p:sldId id="282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FF"/>
    <a:srgbClr val="FF3399"/>
    <a:srgbClr val="66FF33"/>
    <a:srgbClr val="00FF00"/>
    <a:srgbClr val="FFFF00"/>
    <a:srgbClr val="FB37ED"/>
    <a:srgbClr val="9933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56B70C-139F-4CD6-A36F-819962C0E874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F1AD4C-ABEC-4C77-9109-07180D00B4F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ef-skew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657" y="260648"/>
            <a:ext cx="8767831" cy="6336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085184"/>
            <a:ext cx="4345360" cy="1333128"/>
          </a:xfrm>
        </p:spPr>
        <p:txBody>
          <a:bodyPr/>
          <a:lstStyle/>
          <a:p>
            <a:r>
              <a:rPr lang="th-TH" sz="7200" b="1" dirty="0"/>
              <a:t>ปาร์ตี้ บาร์บีคิว</a:t>
            </a:r>
            <a:endParaRPr lang="en-US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03232" cy="5997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คำเรียกญาติ</a:t>
            </a:r>
            <a:endParaRPr lang="en-US" sz="35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		อาม้า		อาโก		อากง		</a:t>
            </a:r>
            <a:r>
              <a:rPr lang="th-TH" sz="3500" dirty="0" err="1" smtClean="0">
                <a:latin typeface="Angsana New" pitchFamily="18" charset="-34"/>
                <a:cs typeface="Angsana New" pitchFamily="18" charset="-34"/>
              </a:rPr>
              <a:t>อากิ๋ม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		เฮีย		</a:t>
            </a:r>
            <a:r>
              <a:rPr lang="th-TH" sz="3500" dirty="0" err="1" smtClean="0">
                <a:latin typeface="Angsana New" pitchFamily="18" charset="-34"/>
                <a:cs typeface="Angsana New" pitchFamily="18" charset="-34"/>
              </a:rPr>
              <a:t>หมวย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500" dirty="0" err="1" smtClean="0">
                <a:latin typeface="Angsana New" pitchFamily="18" charset="-34"/>
                <a:cs typeface="Angsana New" pitchFamily="18" charset="-34"/>
              </a:rPr>
              <a:t>ตี๋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		ซ้อ	</a:t>
            </a:r>
          </a:p>
          <a:p>
            <a:pPr>
              <a:buNone/>
            </a:pP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คำอื่นๆ</a:t>
            </a:r>
            <a:endParaRPr lang="en-US" sz="35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		ก๊ก		ก๋ง		กั๊ก		จ๋อ		จับกัง		</a:t>
            </a:r>
            <a:r>
              <a:rPr lang="th-TH" sz="3500" dirty="0" err="1" smtClean="0">
                <a:latin typeface="Angsana New" pitchFamily="18" charset="-34"/>
                <a:cs typeface="Angsana New" pitchFamily="18" charset="-34"/>
              </a:rPr>
              <a:t>เจี๊ยะ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		เจ๊ง		ซินแส		ตงฉิน		ถัว		แป๊ะเจี๊ยะ	ปาหี่		ยี่ห้อ		โหง</a:t>
            </a:r>
            <a:r>
              <a:rPr lang="th-TH" sz="3500" dirty="0" err="1" smtClean="0">
                <a:latin typeface="Angsana New" pitchFamily="18" charset="-34"/>
                <a:cs typeface="Angsana New" pitchFamily="18" charset="-34"/>
              </a:rPr>
              <a:t>วเฮ้ง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	ฮวงซุ้ย</a:t>
            </a:r>
            <a:endParaRPr lang="en-US" sz="35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th-TH" sz="35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คำยืมภาษาญี่ปุ่นส่วนมากจะเขียนตามการอ่านออกเสียง ดังนี้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ชื่ออาหาร</a:t>
            </a:r>
            <a:endParaRPr lang="en-US" sz="3200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ซาบะ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ซู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ชิ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เท็ม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ปุระ		วาซาบิ		สุกี้ยากี้		ยากิ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โซบะ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โมจิ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ชื่อกีฬา</a:t>
            </a:r>
            <a:endParaRPr lang="en-US" sz="3200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ยูโด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ซู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โม่		คาราเต้	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คำอื่นๆ</a:t>
            </a:r>
            <a:endParaRPr lang="en-US" sz="3200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ซามูไร		คาราโอเกะ	ซาโยนาระ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สึ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นามิ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ซู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บารุ		โตชิบา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มิตซู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บิชิ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อีซู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สุ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771800" y="188640"/>
            <a:ext cx="315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คำยืมภาษาญี่ปุ่น</a:t>
            </a:r>
            <a:endParaRPr lang="th-TH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589240"/>
          </a:xfrm>
        </p:spPr>
        <p:txBody>
          <a:bodyPr>
            <a:normAutofit fontScale="92500" lnSpcReduction="100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คำยืมภาษาอังกฤษที่ใช้อยู่ในภาษาไทยนั้นมีทั้งคำยืมที่เป็นศัพท์วิชาการ ศัพท์วิทยาศาสตร์  ศัพท์ที่เกี่ยวกับเทคโนโลยี  การค้าขาย  การทูต  การศึกษา  แฟชั่น  อาหาร ฯลฯ  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มีหลักการใช้ดังนี้</a:t>
            </a:r>
            <a:endParaRPr lang="en-US" sz="3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๑. เขียนแบบทับศัพท์ไปเลย  โดยใช้อักษรไทยแทนตัวอักษรโรมัน</a:t>
            </a:r>
            <a:endParaRPr lang="en-US" sz="32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๒. เขียนแบบคำทับศัพท์ภาษาอังกฤษที่ปรากฏในพจนานุกรม มักจะไม่ใช้เครื่องหมายไม้ไต่คู้   ไม่ใช้อักษรนำ   และไม่ใช้เครื่องหมายวรรณยุกต์กำกับเสียง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(ยกเว้นคำบางคำที่จะทำให้เข้าใจความหมายผิด)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เช่น</a:t>
            </a:r>
          </a:p>
          <a:p>
            <a:pPr>
              <a:buNone/>
            </a:pPr>
            <a:r>
              <a:rPr lang="th-TH" sz="3200" u="sng" dirty="0" smtClean="0">
                <a:latin typeface="Angsana New" pitchFamily="18" charset="-34"/>
                <a:cs typeface="Angsana New" pitchFamily="18" charset="-34"/>
              </a:rPr>
              <a:t>คำภาษาอังกฤษ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       </a:t>
            </a:r>
            <a:r>
              <a:rPr lang="th-TH" sz="3200" u="sng" dirty="0" smtClean="0">
                <a:latin typeface="Angsana New" pitchFamily="18" charset="-34"/>
                <a:cs typeface="Angsana New" pitchFamily="18" charset="-34"/>
              </a:rPr>
              <a:t>เขียนตามพจนานุกรม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  </a:t>
            </a:r>
            <a:r>
              <a:rPr lang="th-TH" sz="3200" u="sng" dirty="0" smtClean="0">
                <a:latin typeface="Angsana New" pitchFamily="18" charset="-34"/>
                <a:cs typeface="Angsana New" pitchFamily="18" charset="-34"/>
              </a:rPr>
              <a:t>เขียนตรงตามที่ออกเสียง</a:t>
            </a:r>
            <a:endParaRPr lang="en-US" sz="3200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knot	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นอต			     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น็อต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film	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ฟิล์ม			     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ฟีล์ม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3808" y="188640"/>
            <a:ext cx="3382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คำยืมภาษาอังกฤษ</a:t>
            </a:r>
            <a:endParaRPr lang="th-TH" sz="5400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03232" cy="59972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คำในภาษาอังกฤษมีอิทธิพลมากในภาษาไทย  เช่น</a:t>
            </a:r>
            <a:endParaRPr lang="en-US" sz="41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100" b="1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คำเรียกชื่อสัตว์</a:t>
            </a:r>
            <a:endParaRPr lang="en-US" sz="4100" b="1" dirty="0" smtClean="0">
              <a:solidFill>
                <a:srgbClr val="6600FF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41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อีมู		ยีราฟ		เพนกวิน	กอริลลา</a:t>
            </a:r>
            <a:endParaRPr lang="en-US" sz="41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100" b="1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คำเรียกชื่อยานพาหนะ</a:t>
            </a:r>
            <a:endParaRPr lang="en-US" sz="4100" b="1" dirty="0" smtClean="0">
              <a:solidFill>
                <a:srgbClr val="6600FF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	แท็กซี่		มอเตอร์ไซค์	เมล์		บัส		</a:t>
            </a:r>
            <a:r>
              <a:rPr lang="th-TH" sz="4100" dirty="0" err="1" smtClean="0">
                <a:latin typeface="Angsana New" pitchFamily="18" charset="-34"/>
                <a:cs typeface="Angsana New" pitchFamily="18" charset="-34"/>
              </a:rPr>
              <a:t>จิ๊ป</a:t>
            </a: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	แทรกเตอร์	โบกี้		</a:t>
            </a:r>
            <a:r>
              <a:rPr lang="th-TH" sz="4100" dirty="0" err="1" smtClean="0">
                <a:latin typeface="Angsana New" pitchFamily="18" charset="-34"/>
                <a:cs typeface="Angsana New" pitchFamily="18" charset="-34"/>
              </a:rPr>
              <a:t>แอร์</a:t>
            </a: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บัส</a:t>
            </a:r>
            <a:endParaRPr lang="en-US" sz="41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100" b="1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คำเรียกเครื่องไฟฟ้า</a:t>
            </a:r>
            <a:endParaRPr lang="en-US" sz="4100" b="1" dirty="0" smtClean="0">
              <a:solidFill>
                <a:srgbClr val="6600FF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	เรดาร์		ทีวี		สวิตซ์		นีออน	</a:t>
            </a:r>
          </a:p>
          <a:p>
            <a:pPr>
              <a:buNone/>
            </a:pP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100" b="1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คำเรียกชื่อพืช  ผัก  ผลไม้</a:t>
            </a:r>
            <a:endParaRPr lang="en-US" sz="4100" b="1" dirty="0" smtClean="0">
              <a:solidFill>
                <a:srgbClr val="6600FF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	ปาล์ม		แค</a:t>
            </a:r>
            <a:r>
              <a:rPr lang="th-TH" sz="4100" dirty="0" err="1" smtClean="0">
                <a:latin typeface="Angsana New" pitchFamily="18" charset="-34"/>
                <a:cs typeface="Angsana New" pitchFamily="18" charset="-34"/>
              </a:rPr>
              <a:t>รอท</a:t>
            </a: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4100" dirty="0" err="1" smtClean="0">
                <a:latin typeface="Angsana New" pitchFamily="18" charset="-34"/>
                <a:cs typeface="Angsana New" pitchFamily="18" charset="-34"/>
              </a:rPr>
              <a:t>กี</a:t>
            </a: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วี		</a:t>
            </a:r>
            <a:r>
              <a:rPr lang="th-TH" sz="4100" dirty="0" err="1" smtClean="0">
                <a:latin typeface="Angsana New" pitchFamily="18" charset="-34"/>
                <a:cs typeface="Angsana New" pitchFamily="18" charset="-34"/>
              </a:rPr>
              <a:t>แอปเปิ้ล</a:t>
            </a:r>
            <a:endParaRPr lang="th-TH" sz="4100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	มะฮอกกานี	</a:t>
            </a:r>
            <a:r>
              <a:rPr lang="th-TH" sz="4100" dirty="0" err="1" smtClean="0">
                <a:latin typeface="Angsana New" pitchFamily="18" charset="-34"/>
                <a:cs typeface="Angsana New" pitchFamily="18" charset="-34"/>
              </a:rPr>
              <a:t>แวนด้า</a:t>
            </a:r>
            <a:r>
              <a:rPr lang="th-TH" sz="4100" dirty="0" smtClean="0">
                <a:latin typeface="Angsana New" pitchFamily="18" charset="-34"/>
                <a:cs typeface="Angsana New" pitchFamily="18" charset="-34"/>
              </a:rPr>
              <a:t>		เฟิร์น		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931224" cy="6141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คำเรียกของใช้  เครื่องแต่งกาย</a:t>
            </a:r>
            <a:endParaRPr lang="en-US" sz="3200" b="1" dirty="0" smtClean="0">
              <a:solidFill>
                <a:srgbClr val="6600FF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สูท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วิก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ซิป		ครีม		ลิปสติก		ฟิล์ม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วีล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แชร์		เชิ้ต	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คำเรียกชื่ออาหารและเครื่องดื่ม</a:t>
            </a:r>
            <a:endParaRPr lang="en-US" sz="3200" b="1" dirty="0" smtClean="0">
              <a:solidFill>
                <a:srgbClr val="6600FF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พาย		ไวน์		ซุป		เบียร์		บรั่นดี		โซดา		วิสกี้		แยม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คำศัพท์ทางวิชาการ</a:t>
            </a:r>
            <a:endParaRPr lang="en-US" sz="3200" b="1" dirty="0" smtClean="0">
              <a:solidFill>
                <a:srgbClr val="6600FF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เทคโนโลยี	เคมี		ฟิสิกส์		คอรัปชั่น	คาร์โบไฮเดรต	เคาน์เตอร์	เซลเซียส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rgbClr val="6600FF"/>
                </a:solidFill>
                <a:latin typeface="Angsana New" pitchFamily="18" charset="-34"/>
                <a:cs typeface="Angsana New" pitchFamily="18" charset="-34"/>
              </a:rPr>
              <a:t>คำที่เรียกสิ่งอื่นๆ</a:t>
            </a:r>
            <a:endParaRPr lang="en-US" sz="3200" b="1" dirty="0" smtClean="0">
              <a:solidFill>
                <a:srgbClr val="6600FF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เต็นท์		ออฟฟิศ		แคปซูล		แคลอรี		โควตา		ซิกแซ็ก		เซรา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ดราฟต์</a:t>
            </a:r>
            <a:r>
              <a:rPr lang="th-TH" sz="3200" dirty="0" smtClean="0"/>
              <a:t>	</a:t>
            </a:r>
            <a:endParaRPr lang="th-TH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328592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คำยืมภาษาเขมรที่ไทยนำมาใช้นั้นเป็นคำเขมรโบราณในราวพุทธศตวรรษที่ ๑๕ – ๑๙</a:t>
            </a:r>
          </a:p>
          <a:p>
            <a:pPr algn="thaiDist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 คำเขมรจำนวนหนึ่งจึงมีลักษณะเหมือนคำไทย คำไทยบางคำก็เขียนเหมือนคำเขมร เช่น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- คำไทยที่เขียนเลียนแบบเขมร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	ขวัญ 		ทูล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lvl="0" algn="thaiDist">
              <a:buClr>
                <a:srgbClr val="FE8637"/>
              </a:buCl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- คำทั่วไปที่นำมาซ้อนกับคำไทย</a:t>
            </a:r>
            <a:endParaRPr lang="en-US" sz="3200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lvl="0" algn="thaiDist">
              <a:buClr>
                <a:srgbClr val="FE8637"/>
              </a:buClr>
              <a:buNone/>
            </a:pP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กล้า</a:t>
            </a: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หาญ		</a:t>
            </a:r>
            <a:r>
              <a:rPr lang="th-TH" sz="3200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ใกล้</a:t>
            </a: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ชิด		</a:t>
            </a:r>
            <a:r>
              <a:rPr lang="th-TH" sz="3200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ร้าย</a:t>
            </a: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กาจ		</a:t>
            </a:r>
          </a:p>
          <a:p>
            <a:pPr lvl="0" algn="thaiDist">
              <a:buClr>
                <a:srgbClr val="FE8637"/>
              </a:buClr>
              <a:buNone/>
            </a:pPr>
            <a:r>
              <a:rPr lang="th-TH" sz="3200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	โง่</a:t>
            </a: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เขลา			</a:t>
            </a:r>
            <a:r>
              <a:rPr lang="th-TH" sz="3200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ด่า</a:t>
            </a: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ทอ		ครบ</a:t>
            </a:r>
            <a:r>
              <a:rPr lang="th-TH" sz="3200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ถ้วน</a:t>
            </a:r>
            <a:r>
              <a:rPr lang="th-TH" sz="32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สนน</a:t>
            </a:r>
            <a:r>
              <a:rPr lang="th-TH" sz="3200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ราคา</a:t>
            </a:r>
            <a:endParaRPr lang="th-TH" sz="32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1800" y="260648"/>
            <a:ext cx="3167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คำยืมภาษาเขมร</a:t>
            </a:r>
            <a:endParaRPr lang="th-TH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715200" cy="5853264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</a:t>
            </a:r>
            <a:r>
              <a:rPr lang="th-TH" sz="3200" dirty="0" smtClean="0"/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และในช่วงพุทธศตวรรษที่ ๒๓ – ๒๔ เขมรกลับเป็นฝ่ายรับวัฒนธรรมจากไทย คำภาษาไทยจึงกลายเป็นคำยืมภาษาเขมร  เช่น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ย่าง		ตื่น		เกลอ		เครื่อง		แคร่		สองข้าง		สามสิบ		สี่สิบ		ร้อย		พัน		หมื่น		แสน		ล้าน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endParaRPr lang="th-TH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56" y="591679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6600FF"/>
                </a:solidFill>
              </a:rPr>
              <a:t>หลักสังเกตคำยืมภาษาเขมร</a:t>
            </a:r>
            <a:endParaRPr lang="th-TH" sz="4000" b="1" dirty="0">
              <a:solidFill>
                <a:srgbClr val="66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7241232" cy="47011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h-TH" sz="3200" dirty="0" smtClean="0"/>
              <a:t>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มักสะกดด้วย จ  ญ  ร  ล  ส </a:t>
            </a:r>
          </a:p>
          <a:p>
            <a:pPr>
              <a:buFont typeface="Wingdings" pitchFamily="2" charset="2"/>
              <a:buChar char="q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มักเป็นควบกล้ำ</a:t>
            </a:r>
          </a:p>
          <a:p>
            <a:pPr>
              <a:buFont typeface="Wingdings" pitchFamily="2" charset="2"/>
              <a:buChar char="q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มักใช้อักษรนำ</a:t>
            </a:r>
          </a:p>
          <a:p>
            <a:pPr>
              <a:buFont typeface="Wingdings" pitchFamily="2" charset="2"/>
              <a:buChar char="q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มักขึ้นต้นด้วย กำ  คำ  จำ  ชำ  อำ  ดำ  ตำ  ทำ  สำ  อำ</a:t>
            </a:r>
          </a:p>
          <a:p>
            <a:pPr>
              <a:buFont typeface="Wingdings" pitchFamily="2" charset="2"/>
              <a:buChar char="q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มักขึ้นต้นด้วย บัง  บัน  </a:t>
            </a:r>
            <a:r>
              <a:rPr lang="th-TH" sz="3200" dirty="0" err="1" smtClean="0">
                <a:latin typeface="Cordia New" pitchFamily="34" charset="-34"/>
                <a:cs typeface="Cordia New" pitchFamily="34" charset="-34"/>
              </a:rPr>
              <a:t>บรร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3200" dirty="0" err="1" smtClean="0">
                <a:latin typeface="Cordia New" pitchFamily="34" charset="-34"/>
                <a:cs typeface="Cordia New" pitchFamily="34" charset="-34"/>
              </a:rPr>
              <a:t>บำ</a:t>
            </a:r>
            <a:endParaRPr lang="th-TH" sz="32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Font typeface="Wingdings" pitchFamily="2" charset="2"/>
              <a:buChar char="q"/>
            </a:pPr>
            <a:endParaRPr lang="th-TH" sz="3200" dirty="0"/>
          </a:p>
        </p:txBody>
      </p:sp>
      <p:sp>
        <p:nvSpPr>
          <p:cNvPr id="4" name="Frame 3"/>
          <p:cNvSpPr/>
          <p:nvPr/>
        </p:nvSpPr>
        <p:spPr>
          <a:xfrm>
            <a:off x="2123728" y="476672"/>
            <a:ext cx="4104456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20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คำยืมภาษาเขมรแบ่งเป็น ๓ กลุ่ม คือ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๑. คำที่ใช้เป็นราชาศัพท์  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ตรัส  		เสวย  		บรรทม  	เสด็จ  	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ถวาย  		ทรง  		ประชวร	ถวายบังคม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๒. คำที่ใช้ในวรรณคดี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กรรบิด		กันดาล		กำสรด		กำสรวล		เจรียง		ฉนำ		ฉบัง		ดำรง	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๓. คำที่ใช้ทั่วไป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กรรไกร		กระจก		กำเดา		กำลัง		ขลัง		จมูก		ชะเอม		ชำนาญ	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คำหลักในภาษา  คือ  คำนามกับคำกริยา   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ในการสื่อสารคำทั้งสองชนิดนี้มีความสำคัญมาก เพราะคำนามที่อยู่หน้าคำกริยาและคำกริยาที่ตามหลังคำนามนั้นมีความสัมพันธ์กันในทางไวยากรณ์ถึง ๓ ลักษณะ คือ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		๑. คำนามเป็นผู้กระทำกริยา  คำกริยาเป็นอาการของคำนาม  เช่น  ผู้ชายพายเรือ  เด็กเดิน  น้องร้องไห้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	๒. คำนามเป็นผู้มีสภาพ  คำกริยาแสดงสภาพของคำนาม  เช่น  แม่น้ำแคบ  ดอกไม้สวย  ต้นไม้เหี่ยว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	๓. คำนามเป็นผู้ประสบ หรือผู้มีความรู้สึก  คำกริยาแสดงความรู้สึก  เช่น แม่วิตก  พ่อกังวล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endParaRPr lang="th-TH" sz="3200" dirty="0"/>
          </a:p>
        </p:txBody>
      </p:sp>
      <p:sp>
        <p:nvSpPr>
          <p:cNvPr id="5" name="Rectangle 4"/>
          <p:cNvSpPr/>
          <p:nvPr/>
        </p:nvSpPr>
        <p:spPr>
          <a:xfrm>
            <a:off x="1979419" y="260648"/>
            <a:ext cx="48333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ความสัมพันธ์ของนามกับกริยา</a:t>
            </a:r>
            <a:endParaRPr lang="th-TH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00FF00"/>
                </a:solidFill>
              </a:rPr>
              <a:t>ปาร์ตี้ บาร์บีคิว</a:t>
            </a:r>
            <a:endParaRPr lang="th-TH" sz="4800" dirty="0">
              <a:solidFill>
                <a:srgbClr val="00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ลักษณะคำประพันธ์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ร้อยแก้ว ประเภทบทวิทยุ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ที่มาของเรื่อง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จากบทวิทยุในรายการ วันสบาย ที่เป็นการให้คำแนะนำผู้ฟังเกี่ยวกับการทำกิจกรรมในวันหยุดสุดสัปดาห์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7" name="Picture 3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24744"/>
            <a:ext cx="4569257" cy="537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809184" cy="1143000"/>
          </a:xfrm>
        </p:spPr>
        <p:txBody>
          <a:bodyPr>
            <a:normAutofit/>
          </a:bodyPr>
          <a:lstStyle/>
          <a:p>
            <a:pPr algn="ctr"/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ความสัมพันธ์ของนามกับกริยา (ต่อ)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buFont typeface="Wingdings" pitchFamily="2" charset="2"/>
              <a:buChar char="Ø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นอกจากนี้คำนามและคำกริยายังสัมพันธ์กันในด้านความหมายด้วย  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ในการใช้ภาษาถ้อยคำที่พูดต้องมีความสัมพันธ์กันอย่างถูกต้องทั้งในทางไวยากรณ์  ความหมาย  และความนิยม  เช่น  คำว่า  “อาหาร” จะใช้คำกริยาว่า เผ็ด  เปรี้ยว  หวาน  เค็ม  จืด  จัด  อร่อย  ฯลฯ  แต่จะใช้กับคำกริยา จัดจ้าน  ล้นพ้น ไม่ได้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931224" cy="5184576"/>
          </a:xfrm>
        </p:spPr>
        <p:txBody>
          <a:bodyPr/>
          <a:lstStyle/>
          <a:p>
            <a:pPr algn="thaiDist">
              <a:buNone/>
            </a:pPr>
            <a:r>
              <a:rPr lang="th-TH" b="1" dirty="0" smtClean="0"/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การฟัง  หมายถึง  การรับรู้ความหมายจากเสียงที่ได้ยินเป็นการรับสารทางหู เมื่อรับรู้สิ่งที่ได้ยินแล้วสามารถตีความและจับใจความ เข้าใจ และจดจำสิ่งที่ได้ยินไว้ได้ก็จะทำให้เกิดความสามารถทางสติปัญญาอีกด้วย (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พหูสูต คือ ผู้มีความรู้เพราะได้ฟังมามาก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55776" y="332656"/>
            <a:ext cx="3962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ความรู้เกี่ยวกับการฟัง</a:t>
            </a:r>
            <a:endParaRPr lang="th-TH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3399"/>
                </a:solidFill>
              </a:rPr>
              <a:t>จุดมุ่งหมายของการฟัง</a:t>
            </a:r>
            <a:endParaRPr lang="th-TH" sz="4400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1600200"/>
            <a:ext cx="7097216" cy="4873752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๑. เพื่อติดต่อสื่อสารในชีวิตประจำวัน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๒. เพื่อเพลิดเพลิน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๓. เพื่อความรู้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๔. เพื่อได้คติชีวิตและความจรรโลงใจ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881192" cy="11430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0070C0"/>
                </a:solidFill>
              </a:rPr>
              <a:t>การฟังที่มีประสิทธิภาพ</a:t>
            </a:r>
            <a:endParaRPr lang="th-TH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/>
          <a:lstStyle/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๑. การเลือกผู้พูด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ควรเลือกนักพูดที่ดีที่เป็นที่ยอมรับ เพราะจะทำให้ผู้ฟังได้ประโยชน์ได้ความรู้และความคิด รวมไปถึงความเพลิดเพลินด้วย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๒. การเลือกเรื่องที่จะฟัง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ควรเลือกเรื่องที่เป็นประโยชน์ ได้ความรู้ เพลิดเพลิน และทำให้ได้มุมมองที่กว้างขึ้นด้วย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634082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rgbClr val="00B050"/>
                </a:solidFill>
              </a:rPr>
              <a:t>สิ่งที่ควรทำในการฟัง</a:t>
            </a:r>
            <a:endParaRPr lang="th-TH" sz="4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931224" cy="55652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๑. การมีสมาธิ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	การมีสมาธิในการฟังจะทำให้เราจับประเด็นสำคัญของเรื่องได้อย่างถูกต้อง รวดเร็ว และจดจำเรื่องที่ฟังได้ดี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๒. การมีวิจารณญาณในการฟัง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	วิจารณญาณ  หมายถึง  ปัญญาที่สามารถรู้หรือให้เหตุผลที่ถูกต้อง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	การใช้วิจารณญาณในการฟังจึงเป็นสิ่งที่จำเป็น เพราะทำให้ทราบว่าเรื่องใดเป็นข้อเท็จจริงที่ควรเชื่อ เรื่องใดแสดงความคิดเห็นที่ถูกต้อง สมเหตุสมผล ควรยอมรับหรือไม่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๓. การจดบันทึก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	การฟังที่ให้ความรู้ควรมีการจดบันทึกไว้ เพื่อเป็นการเก็บประเด็นสำคัญของเรื่องที่ฟังให้ครบถ้วน ทำให้เราไม่ลืมเรื่องราวที่ได้ฟังและสามารถนำประโยชน์มาใช้ได้ในภายหลัง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593160" cy="710952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b="1" dirty="0" smtClean="0">
                <a:solidFill>
                  <a:schemeClr val="accent1"/>
                </a:solidFill>
              </a:rPr>
              <a:t>มารยาทในการฟัง</a:t>
            </a:r>
            <a:endParaRPr lang="th-TH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313240" cy="5061176"/>
          </a:xfrm>
        </p:spPr>
        <p:txBody>
          <a:bodyPr/>
          <a:lstStyle/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๑. แต่งกายสุภาพเรียบร้อย เพื่อเป็นการให้เกียรติผู้พูดและให้เหมาะสมกับกาลเทศะ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๒. ตั้งใจฟังโดยตลอด หากมีข้อสงสัยควรถามเมื่อผู้พูดพูดจบ และหากมีความจำเป็นต้องลุกออกจากที่นั่งควรทำ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ความเคารพ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ผู้พูดทั้งตอนที่กลับเข้ามาในที่ประชุมด้วย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๓. ปิดเครื่องมือสื่อสารทุกชนิด เพื่อไม่ให้รบกวนผู้พูดและผู้ฟังท่านอื่น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๔. ไม่ทำกิจกรรมอื่นที่แสดงว่าไม่สนใจที่จะฟัง หรือไม่ให้เกียรติ   ผู้พูด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st-barbeque-party-800x8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7704856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7744" y="404664"/>
            <a:ext cx="3682752" cy="854968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66FF33"/>
                </a:solidFill>
              </a:rPr>
              <a:t>สาระสำคัญ</a:t>
            </a:r>
            <a:endParaRPr lang="th-TH" sz="4400" dirty="0">
              <a:solidFill>
                <a:srgbClr val="66FF33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51176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กล่าวถึงผู้ดำเนินรายการ  วันสบาย  ที่เป็นสุภาพสตรีท่านหนึ่งของรายการ  วันสบาย  ได้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่าวเชิญชวนให้บรรดาผู้ฟังทำกิจกรรมสร้างสีสันในวันหยุดสุดสัปดาห์ที่บ้านของตนด้วยการจัดปาร์ตี้บาร์บีคิว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โดยการมีการชักชวนผองเพื่อนและญาติๆมาร่วมกันปิ้งย่างสร้างอารมณ์ให้เหมือนกับการได้ไปพักผ่อนชายทะเล โดยที่ไม่ต้องเสียเวลาเรื่องค่าเดินทางและค่าที่พักใดๆเลย 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050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6752"/>
            <a:ext cx="4569257" cy="537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00FF00"/>
                </a:solidFill>
              </a:rPr>
              <a:t>ข้อคิดที่ได้</a:t>
            </a:r>
            <a:endParaRPr lang="th-TH" sz="4800" dirty="0">
              <a:solidFill>
                <a:srgbClr val="00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179168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๑. การทำอาหารด้วยตนเองจะได้ทานอาหารที่สะอาดและปลอดภัย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๒. การทำงานต้องมีการวางแผนล่วงหน้า เพื่อป้องกันความผิดพลาด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๓. การมีกิจกรรมร่วมกันในครอบครัว จะทำให้เกิดความรักและสามัคคี๔. คนเราสามารถหาความสุขได้จากสิ่งที่อยู่ใกล้ๆตัว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  <p:pic>
        <p:nvPicPr>
          <p:cNvPr id="3074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96752"/>
            <a:ext cx="4104456" cy="537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00FF00"/>
                </a:solidFill>
              </a:rPr>
              <a:t>ลักษณะเด่นของเรื่อง </a:t>
            </a:r>
            <a:endParaRPr lang="th-TH" sz="4800" dirty="0">
              <a:solidFill>
                <a:srgbClr val="00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35152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มีคำยืมภาษาต่างประเทศปรากฏอยู่เป็นจำนวนมาก โดยเฉพาะ     คำยืมจากภาษาจีน ภาษาญี่ปุ่น ภาษาอังกฤษ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098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68760"/>
            <a:ext cx="4569257" cy="537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B37ED"/>
                </a:solidFill>
              </a:rPr>
              <a:t>คำยืมภาษาต่างประเทศ</a:t>
            </a:r>
            <a:endParaRPr lang="th-TH" sz="4400" dirty="0">
              <a:solidFill>
                <a:srgbClr val="FB37ED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คำยืมภาษาต่างประเทศเป็นสิ่งที่เกิดขึ้นได้ในทุกภาษาหากมีการติดต่อสื่อสารกับคนที่พูดภาษานั้นๆ แบ่งออกได้เป็น ๒ กลุ่ม ดังนี้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๑. คำต่างประเทศที่จำเป็นต้องใช้</a:t>
            </a:r>
            <a:endParaRPr lang="en-US" sz="3200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คำเหล่านี้เป็นคำที่เรียกสิ่งใหม่และเป็นสิ่งที่ไม่เคยมีมาก่อนในประเทศไทย ก็มีความจำเป็นที่จะต้องใช้ภาษาต่างประเทศ เช่น 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ซู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ชิ    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เท็ม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ปุระ  ซาลาเปา  เปาะเปี๊ยะ  บาร์บีคิว  ฯลฯ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/>
              <a:t>	</a:t>
            </a:r>
            <a:endParaRPr lang="th-TH" dirty="0"/>
          </a:p>
        </p:txBody>
      </p:sp>
      <p:pic>
        <p:nvPicPr>
          <p:cNvPr id="5123" name="Picture 3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4"/>
            <a:ext cx="4824536" cy="537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๒. คำต่างประเทศที่ไม่จำเป็นต้องใช้</a:t>
            </a:r>
            <a:endParaRPr lang="en-US" sz="3200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คำเหล่านี้เป็นคำที่มีคำไทยใช้อยู่แล้ว โดยอาจแปลเป็นคำไทยหรือมีศัพท์บัญญัติอยู่แล้วก็ควรจะใช้ภาษาไทย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เช่น	โชว์ 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(show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		ควรใช้ว่า	แสดง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ช้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อปปิ้ง	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shopping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	ควรใช้ว่า	ซื้อของ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ปาร์ตี้ 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(party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		ควรใช้ว่า	งานสังสรรค์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เมนู 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(menu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		ควรใช้ว่า	รายการอาหาร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สต๊าร์ท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(start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		ควรใช้ว่า	เริ่ม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Program Files\Microsoft Office\MEDIA\CAGCAT10\j021266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25144"/>
            <a:ext cx="1782166" cy="1811426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787208" cy="4539208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คำยืมภาษาจีนส่วนใหญ่เป็นภาษาจีนแต้จิ๋ว แต่อาจมีคำที่เป็นภาษาจีนฮกเกี้ยนหรือจีนกวางตุ้งอยู่บ้าง  </a:t>
            </a:r>
            <a:r>
              <a:rPr lang="th-TH" sz="32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คำภาษาจีนจะเขียนตรงตามเสียง ใช้เครื่องหมายวรรณยุกต์ระบบอักขรวิธีไทย โดยเฉพาะเครื่องหมายวรรณยุกต์ตรีและจัตวา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32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476672"/>
            <a:ext cx="2643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คำยืมภาษาจีน</a:t>
            </a:r>
            <a:endParaRPr lang="th-TH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th-TH" sz="4000" b="1" u="sng" dirty="0" smtClean="0">
                <a:solidFill>
                  <a:srgbClr val="6600FF"/>
                </a:solidFill>
              </a:rPr>
              <a:t>ตัวอย่างคำยืมภาษาจีน</a:t>
            </a:r>
            <a:endParaRPr lang="th-TH" sz="4000" b="1" u="sng" dirty="0">
              <a:solidFill>
                <a:srgbClr val="6600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ชื่ออาหาร  </a:t>
            </a:r>
            <a:endParaRPr lang="en-US" sz="32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กวยจี๊		เกี๊ยว		จับฉ่าย		กุยช่าย		ก๋วยเตี๋ยว	ซาลาเปา		เปาะเปี๊ยะ	โจ๊ก	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ชื่อผัก  ผลไม้  ดอกไม้</a:t>
            </a:r>
            <a:endParaRPr lang="en-US" sz="32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ไชเท้า		ตังโอ๋		ท้อ		บ๊วย		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โบตั๋น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โป๊ยเซียน	หนำเลี้ยบ	กุยช่าย	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ชื่อเครื่องเรือนและของใช้ต่างๆ</a:t>
            </a:r>
            <a:endParaRPr lang="en-US" sz="32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โต๊ะ		ปุ้งกี๋		ซาเล้งอั้งโล่	หยวนโล้	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กุย		เก้าอี้		เอี้ยมจุ๊น		เข่ง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</TotalTime>
  <Words>326</Words>
  <Application>Microsoft Office PowerPoint</Application>
  <PresentationFormat>On-screen Show (4:3)</PresentationFormat>
  <Paragraphs>135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ปาร์ตี้ บาร์บีคิว</vt:lpstr>
      <vt:lpstr>ปาร์ตี้ บาร์บีคิว</vt:lpstr>
      <vt:lpstr>สาระสำคัญ</vt:lpstr>
      <vt:lpstr>ข้อคิดที่ได้</vt:lpstr>
      <vt:lpstr>ลักษณะเด่นของเรื่อง </vt:lpstr>
      <vt:lpstr>คำยืมภาษาต่างประเทศ</vt:lpstr>
      <vt:lpstr>PowerPoint Presentation</vt:lpstr>
      <vt:lpstr>PowerPoint Presentation</vt:lpstr>
      <vt:lpstr>ตัวอย่างคำยืมภาษาจีน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หลักสังเกตคำยืมภาษาเขมร</vt:lpstr>
      <vt:lpstr>PowerPoint Presentation</vt:lpstr>
      <vt:lpstr>PowerPoint Presentation</vt:lpstr>
      <vt:lpstr>ความสัมพันธ์ของนามกับกริยา (ต่อ)</vt:lpstr>
      <vt:lpstr>PowerPoint Presentation</vt:lpstr>
      <vt:lpstr>จุดมุ่งหมายของการฟัง</vt:lpstr>
      <vt:lpstr>การฟังที่มีประสิทธิภาพ</vt:lpstr>
      <vt:lpstr>สิ่งที่ควรทำในการฟัง</vt:lpstr>
      <vt:lpstr>มารยาทในการฟัง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ปาร์ตี้ บาร์บีคิว</dc:title>
  <dc:creator>hp</dc:creator>
  <cp:lastModifiedBy>hp</cp:lastModifiedBy>
  <cp:revision>45</cp:revision>
  <dcterms:created xsi:type="dcterms:W3CDTF">2014-10-23T06:03:52Z</dcterms:created>
  <dcterms:modified xsi:type="dcterms:W3CDTF">2015-01-27T10:45:07Z</dcterms:modified>
</cp:coreProperties>
</file>