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33CC"/>
    <a:srgbClr val="FF0000"/>
    <a:srgbClr val="09B52A"/>
    <a:srgbClr val="FF9900"/>
    <a:srgbClr val="CC66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29FB7C-25C8-4671-81BD-12B7F5C8D0E1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150587-95E3-4FB0-8251-D58326613B2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2" y="3068960"/>
            <a:ext cx="8281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คำขวัญโน้มจิต  โน้มคิดคำคม</a:t>
            </a:r>
            <a:endParaRPr lang="th-TH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04664"/>
            <a:ext cx="8153400" cy="6264696"/>
          </a:xfrm>
        </p:spPr>
        <p:txBody>
          <a:bodyPr>
            <a:normAutofit lnSpcReduction="10000"/>
          </a:bodyPr>
          <a:lstStyle/>
          <a:p>
            <a:pPr algn="thaiDist">
              <a:buFont typeface="Wingdings" pitchFamily="2" charset="2"/>
              <a:buChar char="q"/>
            </a:pPr>
            <a:r>
              <a:rPr lang="th-TH" sz="3200" dirty="0" smtClean="0">
                <a:solidFill>
                  <a:srgbClr val="FF0000"/>
                </a:solidFill>
              </a:rPr>
              <a:t>๓. กลุ่มคำที่ใช้เหมือนเป็นคำคำหนึ่งหรือประโยคประโยคหนึ่ง  </a:t>
            </a:r>
            <a:r>
              <a:rPr lang="th-TH" sz="3200" dirty="0" smtClean="0"/>
              <a:t>เช่น 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สำนวน “เบี้ยบ้ายรายทาง”  ใช้เป็นคำนาม ๑ คำ เช่น กว่างานจะทำเสร็จ ฉันก็ต้องเสีย</a:t>
            </a:r>
            <a:r>
              <a:rPr lang="th-TH" sz="3200" i="1" dirty="0" smtClean="0"/>
              <a:t>เบี้ยบ้ายรายทาง</a:t>
            </a:r>
            <a:r>
              <a:rPr lang="th-TH" sz="3200" dirty="0" smtClean="0"/>
              <a:t>ไปไม่น้อย</a:t>
            </a:r>
            <a:endParaRPr lang="en-US" sz="3200" dirty="0" smtClean="0"/>
          </a:p>
          <a:p>
            <a:pPr algn="thaiDist">
              <a:buNone/>
            </a:pPr>
            <a:r>
              <a:rPr lang="en-US" sz="3200" dirty="0" smtClean="0"/>
              <a:t>		</a:t>
            </a:r>
            <a:r>
              <a:rPr lang="th-TH" sz="3200" dirty="0" smtClean="0"/>
              <a:t>- สำนวน “ยิงปืนนัดเดียวได้นกสองตัว”  ใช้เป็นคำกริยา ๑ คำ เช่น ห้างของเรา</a:t>
            </a:r>
            <a:r>
              <a:rPr lang="th-TH" sz="3200" i="1" dirty="0" smtClean="0"/>
              <a:t>ยิงปืนนัดเดียวได้นกสองตัว</a:t>
            </a:r>
            <a:r>
              <a:rPr lang="th-TH" sz="3200" dirty="0" smtClean="0"/>
              <a:t> ใช้วิธีลดราคาเสื้อผ้าลงถูกๆทำให้ลูกค้าเข้าห้างจำนวนมาก สินค้าก็ขายได้มาก แถมยังได้ชื่อว่าขายถูกกว่าห้างคู่แข่ง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สำนวน “คาหนังคาเขา”  ใช้เป็นคำวิเศษณ์ ๑ คำ  เช่น ตำรวจจับผู้ต้องหาได้</a:t>
            </a:r>
            <a:r>
              <a:rPr lang="th-TH" sz="3200" i="1" dirty="0" smtClean="0"/>
              <a:t>คาหนังคาเขา</a:t>
            </a:r>
            <a:r>
              <a:rPr lang="th-TH" sz="3200" dirty="0" smtClean="0"/>
              <a:t> ขณะที่ผู้ต้องหากำลังขนทีวีออกจากบ้านผู้เสียหาย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สำนวน “น้ำมาปลากินมด น้ำลดมดกินปลา” ใช้เป็นประโยค ๑ ประโยค 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33CC"/>
                </a:solidFill>
              </a:rPr>
              <a:t>ที่มาของสำนวน </a:t>
            </a:r>
            <a:endParaRPr lang="th-TH" sz="4000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000" dirty="0" smtClean="0">
                <a:solidFill>
                  <a:srgbClr val="FF0000"/>
                </a:solidFill>
              </a:rPr>
              <a:t>๑. เกิดจากลักษณะหรือการกระทำที่เป็นไปตามธรรมชาติ</a:t>
            </a:r>
            <a:endParaRPr lang="en-US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000" dirty="0" smtClean="0"/>
              <a:t>	       คลื่นใต้น้ำ  หมายถึง  เหตุการณ์ที่กรุ่นอยู่ภายใน แต่ภายนอกดูเหมือนสงบ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	ตื่นแต่ไก่โห่  หมายถึง  ตื่นตั้งแต่ช้ามืด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>
                <a:solidFill>
                  <a:srgbClr val="FF0000"/>
                </a:solidFill>
              </a:rPr>
              <a:t>๒. เกิดจากพฤติกรรมของคนหรือสัตว์</a:t>
            </a:r>
            <a:endParaRPr lang="en-US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000" dirty="0" smtClean="0"/>
              <a:t>		กระดี่ได้น้ำ  หมายถึง  การแสดงความดีออกดีใจจนตัวสั่น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	กระต่ายตื่นตูม  หมายถึง  อาการตื่นตกใจง่ายโดยไม่พิจารณาให้รอบคอบ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>
                <a:solidFill>
                  <a:srgbClr val="FF0000"/>
                </a:solidFill>
              </a:rPr>
              <a:t>๓. เกิดจากการเล่นกีฬา</a:t>
            </a:r>
            <a:endParaRPr lang="en-US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000" dirty="0" smtClean="0"/>
              <a:t>		แก้เบี้ย  หมายถึง  ทำตอบแทน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	สู้จนเย็บตา  หมายถึง  สู้ไม่ถอย, สู้จนถึงที่สุด</a:t>
            </a:r>
            <a:endParaRPr lang="en-US" sz="30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370512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600" dirty="0" smtClean="0">
                <a:solidFill>
                  <a:srgbClr val="FF0000"/>
                </a:solidFill>
              </a:rPr>
              <a:t>๔. เกิดจากวัฒนธรรมประเพณี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2600" dirty="0" smtClean="0"/>
              <a:t>		คลุมถุงชน  หมายถึง  การแต่งงานที่ผู้ใหญ่จัดการให้โดยที่เจ้าตัวไม่เห็นด้วย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/>
              <a:t>		ราชรถมาเกย  หมายถึง  โชคลาภหรือยศตำแหน่งมาถึงโดยไม่คาดฝันมาก่อน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>
                <a:solidFill>
                  <a:srgbClr val="FF0000"/>
                </a:solidFill>
              </a:rPr>
              <a:t>๕. เกิดจากลัทธิศาสนา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2600" dirty="0" smtClean="0"/>
              <a:t>		กรวดน้ำคว่ำขัน  หมายถึง  ตัดขาดไม่เกี่ยวข้องด้วย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/>
              <a:t>	</a:t>
            </a:r>
            <a:r>
              <a:rPr lang="en-US" sz="2600" dirty="0" smtClean="0"/>
              <a:t>	</a:t>
            </a:r>
            <a:r>
              <a:rPr lang="th-TH" sz="2600" dirty="0" smtClean="0"/>
              <a:t>ปิดทองหลังพระ  หมายถึง  ทำความดีแต่ไม่ได้รับการยกย่อง	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>
                <a:solidFill>
                  <a:srgbClr val="FF0000"/>
                </a:solidFill>
              </a:rPr>
              <a:t>๖. เกิดจากอุบัติเหตุหรือการเผชิญสภาวะลำบาก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2600" dirty="0" smtClean="0"/>
              <a:t>		ตกม้าตาย  หมายถึง  แพ้เร็ว,  ยุติเร็ว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/>
              <a:t>		ตกหลุมพราง  หมายถึง  เสียรู้,  หลงกล	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>
                <a:solidFill>
                  <a:srgbClr val="FF0000"/>
                </a:solidFill>
              </a:rPr>
              <a:t>๗. เกิดจากเครื่องมือเครื่องใช้ในชีวิตประจำวัน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2600" dirty="0" smtClean="0"/>
              <a:t>		หอกข้างแคร่  หมายถึง  สิ่งที่เป็นอันตรายอยู่ใกล้ตัว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/>
              <a:t>		ติเรือทั้งโกลน  หมายถึง  ตำหนิสิ่งที่ยังทำไม่เสร็จ, ติพล่อยๆ</a:t>
            </a:r>
            <a:endParaRPr lang="en-US" sz="2600" dirty="0" smtClean="0"/>
          </a:p>
          <a:p>
            <a:pPr>
              <a:buNone/>
            </a:pPr>
            <a:r>
              <a:rPr lang="th-TH" sz="2600" dirty="0" smtClean="0"/>
              <a:t>		</a:t>
            </a:r>
            <a:endParaRPr lang="th-TH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98504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solidFill>
                  <a:srgbClr val="FF0000"/>
                </a:solidFill>
              </a:rPr>
              <a:t>๘. เกิดจากธรรมชาติของพืช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200" dirty="0" smtClean="0"/>
              <a:t>		เด็ดบัวไม่ไว้ใย  หมายถึง  ตัดญาติขาดมิตร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น้ำท่วมทุ่งผักบุ้งโหรงเหรง  หมายถึง  พูดมากแต่ได้เนื้อหาน้อย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>
                <a:solidFill>
                  <a:srgbClr val="FF0000"/>
                </a:solidFill>
              </a:rPr>
              <a:t>๙. เกิดจากเหตุการณ์เรื่องราวในนิทาน ตำนาน วรรณคดี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200" dirty="0" smtClean="0"/>
              <a:t>		กิ้งก่าได้ทอง  หมายถึง  เหิมเกริม,  ลืมตัว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ปากพระร่วง  หมายถึง  วาจาศักดิ์สิทธิ์ พูดอย่างไรก็เป็นเช่นนั้น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>
                <a:solidFill>
                  <a:srgbClr val="FF0000"/>
                </a:solidFill>
              </a:rPr>
              <a:t>๑๐. เกิดจากเหตุการณ์เรื่องราวทางประวัติศาสตร์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200" dirty="0" smtClean="0"/>
              <a:t>		ขอมดำดิน  หมายถึง  มาอย่างลี้ลับ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ไกลปืนเที่ยง  หมายถึง  ไม่รู้อะไรเพราะอยู่ห่างไกลความเจริญ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ข้าเก่าเต่าเลี้ยง  หมายถึง  คนเก่าคนแก่</a:t>
            </a:r>
            <a:endParaRPr lang="en-US" sz="3200" dirty="0" smtClean="0"/>
          </a:p>
          <a:p>
            <a:pPr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6"/>
                </a:solidFill>
              </a:rPr>
              <a:t>คุณค่าทางภาษาของสำนวนไทย</a:t>
            </a:r>
            <a:endParaRPr lang="th-TH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672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๑. สำนวนไทยเป็นมรดกทางปัญญาที่สะท้อนความเป็นมาของชาติ ศาสนา วัฒนธรรม ประเพณี การดำเนินชีวิตที่เป็นจริงของคนไทยมาแต่โบราณ จึงควรช่วยกันรักษาไว้เป็นสมบัติของชาติ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๒. สำนวนไทยช่วยเสริมปัญญา พัฒนาตนและสังคม</a:t>
            </a:r>
            <a:endParaRPr lang="en-US" sz="32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</a:rPr>
              <a:t>๓. สุภาษิต</a:t>
            </a:r>
            <a:endParaRPr lang="th-TH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495800"/>
          </a:xfrm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v"/>
            </a:pP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สุภาษิต  หมายถึง  ถ้อยคำที่เป็นคติเตือนใจ มุ่งสอนให้ละเว้นหรือให้ปฏิบัติ มักมีคำว่า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“อย่า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” “ให้” อยู่ด้วย คำสอนนั้นอาจเป็นคำตรงๆเข้าใจได้ทันที หรือมีความหมายแฝงไว้ให้ขบคิดก็ได้ </a:t>
            </a:r>
            <a:endParaRPr lang="en-US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Font typeface="Wingdings" pitchFamily="2" charset="2"/>
              <a:buChar char="v"/>
            </a:pP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สุภาษิตมักใช้คำสั้นๆ กะทัดรัด กินใจ อาจมีสัมผัสคล้องจอง</a:t>
            </a:r>
            <a:endParaRPr lang="en-US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สุภาษิตที่ใช้กันส่วนมากจะคัดมาจากคำสอนในศาสนาหรือวรรณคดีต่างๆ เช่น อิศรญาณภาษิต สุภาษิตสอนหญิง เพลงยาวถวายโอวาท โคลงนิติ สุภาษิตพระร่วง ฯลฯ</a:t>
            </a:r>
            <a:endParaRPr lang="en-US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accent4"/>
                </a:solidFill>
              </a:rPr>
              <a:t>ที่มาของสุภาษิต</a:t>
            </a:r>
            <a:endParaRPr lang="th-TH" sz="40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FF0000"/>
                </a:solidFill>
              </a:rPr>
              <a:t>๑. สุภาษิตที่มาจากคำสอนในศาสนา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2800" dirty="0" smtClean="0"/>
              <a:t>		</a:t>
            </a:r>
            <a:r>
              <a:rPr lang="th-TH" sz="2800" dirty="0" err="1" smtClean="0"/>
              <a:t>อโรค</a:t>
            </a:r>
            <a:r>
              <a:rPr lang="th-TH" sz="2800" dirty="0" smtClean="0"/>
              <a:t>ยา  </a:t>
            </a:r>
            <a:r>
              <a:rPr lang="th-TH" sz="2800" dirty="0" err="1" smtClean="0"/>
              <a:t>ปรมา</a:t>
            </a:r>
            <a:r>
              <a:rPr lang="th-TH" sz="2800" dirty="0" smtClean="0"/>
              <a:t>  ลาภา  หมายถึง  ความไม่มีโรคเป็นลาภอันประเสริฐ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</a:t>
            </a:r>
            <a:r>
              <a:rPr lang="th-TH" sz="2800" dirty="0" err="1" smtClean="0"/>
              <a:t>กลฺยาณ</a:t>
            </a:r>
            <a:r>
              <a:rPr lang="th-TH" sz="2800" dirty="0" smtClean="0"/>
              <a:t>การี  </a:t>
            </a:r>
            <a:r>
              <a:rPr lang="th-TH" sz="2800" dirty="0" err="1" smtClean="0"/>
              <a:t>กลฺยาญํ</a:t>
            </a:r>
            <a:r>
              <a:rPr lang="th-TH" sz="2800" dirty="0" smtClean="0"/>
              <a:t>  หมายถึง  ทำดีได้ดี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</a:t>
            </a:r>
            <a:r>
              <a:rPr lang="th-TH" sz="2800" dirty="0" err="1" smtClean="0"/>
              <a:t>ปาปกา</a:t>
            </a:r>
            <a:r>
              <a:rPr lang="th-TH" sz="2800" dirty="0" smtClean="0"/>
              <a:t>รี  จ  </a:t>
            </a:r>
            <a:r>
              <a:rPr lang="th-TH" sz="2800" dirty="0" err="1" smtClean="0"/>
              <a:t>ปาปกํ</a:t>
            </a:r>
            <a:r>
              <a:rPr lang="th-TH" sz="2800" dirty="0" smtClean="0"/>
              <a:t>  หมายถึง  ทำชั่วได้ชั่ว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</a:t>
            </a:r>
            <a:r>
              <a:rPr lang="th-TH" sz="2800" dirty="0" err="1" smtClean="0"/>
              <a:t>อตฺตาหิ</a:t>
            </a:r>
            <a:r>
              <a:rPr lang="th-TH" sz="2800" dirty="0" smtClean="0"/>
              <a:t>  </a:t>
            </a:r>
            <a:r>
              <a:rPr lang="th-TH" sz="2800" dirty="0" err="1" smtClean="0"/>
              <a:t>อตฺต</a:t>
            </a:r>
            <a:r>
              <a:rPr lang="th-TH" sz="2800" dirty="0" smtClean="0"/>
              <a:t>โน  นาโถ  หมายถึง  ตนเป็นที่พึ่งแห่งตน</a:t>
            </a:r>
            <a:endParaRPr lang="en-US" sz="2800" dirty="0" smtClean="0"/>
          </a:p>
          <a:p>
            <a:pPr>
              <a:buNone/>
            </a:pPr>
            <a:r>
              <a:rPr lang="th-TH" sz="2800" b="1" dirty="0" smtClean="0">
                <a:solidFill>
                  <a:srgbClr val="FF0000"/>
                </a:solidFill>
              </a:rPr>
              <a:t>๒. </a:t>
            </a:r>
            <a:r>
              <a:rPr lang="th-TH" sz="2800" b="1" dirty="0" smtClean="0">
                <a:solidFill>
                  <a:srgbClr val="FF0000"/>
                </a:solidFill>
              </a:rPr>
              <a:t>สุภาษิตที่เป็นคำกล่าวของโบ</a:t>
            </a:r>
            <a:r>
              <a:rPr lang="th-TH" sz="2800" b="1" dirty="0" err="1" smtClean="0">
                <a:solidFill>
                  <a:srgbClr val="FF0000"/>
                </a:solidFill>
              </a:rPr>
              <a:t>ราณาจารย์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2800" dirty="0" smtClean="0"/>
              <a:t>		น้ำขึ้นให้รีบตัก  หมายถึง  เมื่อมีโอกาสให้รีบทำ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อย่าไว้ใจทาง อย่าวางใจคน  หมายถึง ไม่ให้เชื่อใครง่ายๆ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</a:t>
            </a:r>
            <a:endParaRPr lang="th-TH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bg2">
                    <a:lumMod val="50000"/>
                  </a:schemeClr>
                </a:solidFill>
              </a:rPr>
              <a:t>๔. คำพังเพย</a:t>
            </a:r>
            <a:endParaRPr lang="th-TH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 algn="thaiDist">
              <a:buFont typeface="Wingdings" pitchFamily="2" charset="2"/>
              <a:buChar char="Ø"/>
            </a:pPr>
            <a:r>
              <a:rPr lang="th-TH" sz="3200" b="1" dirty="0" smtClean="0">
                <a:solidFill>
                  <a:srgbClr val="FF0000"/>
                </a:solidFill>
              </a:rPr>
              <a:t>คำพังเพย เป็นถ้อยคำที่มีลักษณะติชม หรือแสดงความคิดเห็น ให้ข้อคิด </a:t>
            </a:r>
            <a:r>
              <a:rPr lang="th-TH" sz="3200" b="1" dirty="0" smtClean="0">
                <a:solidFill>
                  <a:srgbClr val="FF0000"/>
                </a:solidFill>
              </a:rPr>
              <a:t>โดยมาก</a:t>
            </a:r>
            <a:r>
              <a:rPr lang="th-TH" sz="3200" b="1" dirty="0">
                <a:solidFill>
                  <a:srgbClr val="FF0000"/>
                </a:solidFill>
              </a:rPr>
              <a:t>ไม่เน้นการสั่งสอน </a:t>
            </a:r>
            <a:r>
              <a:rPr lang="th-TH" sz="3200" b="1" dirty="0" smtClean="0">
                <a:solidFill>
                  <a:srgbClr val="FF0000"/>
                </a:solidFill>
              </a:rPr>
              <a:t>แต่ใช้ในทำนองเสียด</a:t>
            </a:r>
            <a:r>
              <a:rPr lang="th-TH" sz="3200" b="1" dirty="0">
                <a:solidFill>
                  <a:srgbClr val="FF0000"/>
                </a:solidFill>
              </a:rPr>
              <a:t>สีประชดประชันเพื่อให้สะท้อนความคิด ความ</a:t>
            </a:r>
            <a:r>
              <a:rPr lang="th-TH" sz="3200" b="1" dirty="0" smtClean="0">
                <a:solidFill>
                  <a:srgbClr val="FF0000"/>
                </a:solidFill>
              </a:rPr>
              <a:t>เชื่อ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b="1" dirty="0" smtClean="0">
                <a:solidFill>
                  <a:srgbClr val="FF0000"/>
                </a:solidFill>
              </a:rPr>
              <a:t>คำ</a:t>
            </a:r>
            <a:r>
              <a:rPr lang="th-TH" sz="3200" b="1" dirty="0" smtClean="0">
                <a:solidFill>
                  <a:srgbClr val="FF0000"/>
                </a:solidFill>
              </a:rPr>
              <a:t>พังเพยมักจะกล่าวถึงพฤติกรรม การกระทำ ปรากฏการณ์ต่างๆที่อาจจะนำมาจากตำนาน นิทาน วรรณคดี  </a:t>
            </a:r>
            <a:r>
              <a:rPr lang="th-TH" sz="3200" dirty="0" smtClean="0"/>
              <a:t>เช่น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กำแพงมีหู ประตูมีช่อง  หมายถึง ความลับไม่มีในโลก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กิ่งทองใบหยก  หมายถึง  หญิงชายที่มีฐานะดีเสมอกัน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จุดไต้ตำตอ  หมายถึง  พูดหรือทำสิ่งใดสิ่งหนึ่งกับเจ้าของเรื่องนั้น โดยผู้พูดหรือผู้ทำไม่รู้ตัว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ตำน้ำพริกละลายแม่น้ำ  หมายถึง  ใช้จ่ายทรัพย์ไปในทางที่ไม่มีประโยชน์</a:t>
            </a:r>
            <a:endParaRPr lang="en-US" sz="32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990099"/>
                </a:solidFill>
              </a:rPr>
              <a:t>๕. คำขวัญ</a:t>
            </a:r>
            <a:endParaRPr lang="th-TH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dirty="0" smtClean="0">
                <a:solidFill>
                  <a:srgbClr val="FF0000"/>
                </a:solidFill>
              </a:rPr>
              <a:t>คำขวัญ  คือ  ข้อความที่แต่งขึ้นเพื่อปลูกฝังค่านิยมที่ดีงาม เพื่อเตือนใจไม่ให้เผลอกระทำผิด เตือนให้คิดหรือปฏิบัติตนในเรื่องเฉพาะอย่างใดอย่างหนึ่งที่ออกตามวาระ </a:t>
            </a:r>
            <a:r>
              <a:rPr lang="th-TH" dirty="0" smtClean="0"/>
              <a:t>เช่น คำขวัญวันเด็ก คำขวัญวันแม่แห่งชาติ  หรือออกมาใช้อย่างต่อเนื่องเป็นระยะๆจนกว่าการดำเนินการโดยใช้คำขวัญนั้นจะประสบความสำเร็จตามเป้าหมายที่วางไว้ เช่น คำขวัญของโรงเรียน  คำขวัญประจำจังหวัด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5"/>
                </a:solidFill>
              </a:rPr>
              <a:t>คุณสมบัติของคำขวัญ</a:t>
            </a:r>
            <a:endParaRPr lang="th-TH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h-TH" dirty="0" smtClean="0"/>
              <a:t>๑. เป็นข้อความที่สั้น  กระชับ  มักไม่เกิน ๑๕ คำ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th-TH" dirty="0" smtClean="0"/>
              <a:t>๒. สื่อความคิดในทางสร้างสรรค์ มักเป็นคำที่แสดงคุณสมบัติที่ดีงาม แสดงให้เห็นคุณค่าของชีวิต ธรรมชาติ คุณธรรม และความดีงาม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th-TH" dirty="0" smtClean="0"/>
              <a:t>๓. มีจังหวะสละสลวย มีเสียงสัมผัสให้จดจำง่าย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th-TH" dirty="0" smtClean="0"/>
              <a:t>๔. ไม่ใช่บทร้อยกรอง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- สุรา  </a:t>
            </a:r>
            <a:r>
              <a:rPr lang="th-TH" dirty="0" err="1" smtClean="0"/>
              <a:t>ยาเสพติด</a:t>
            </a:r>
            <a:r>
              <a:rPr lang="th-TH" dirty="0" smtClean="0"/>
              <a:t>  เป็นภัยต่อชีวิต  เป็นพิษต่อสังคม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- ยืดอกพกถุง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- ใช้น้ำอย่างคุ้มค่า  เพื่อวันนี้  เผื่อวันหน้า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- รักชาติ  ศาสน์  กษัตริย์  เป็นคุณสมบัติของเยาวชนไทย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</a:rPr>
              <a:t>สาระสำคัญ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เป็นเรื่องของเด็กทั้ง ๕ คน</a:t>
            </a:r>
            <a:r>
              <a:rPr lang="th-TH" dirty="0"/>
              <a:t> </a:t>
            </a:r>
            <a:r>
              <a:rPr lang="th-TH" dirty="0" smtClean="0"/>
              <a:t>คือ </a:t>
            </a:r>
            <a:r>
              <a:rPr lang="th-TH" sz="3200" dirty="0" smtClean="0"/>
              <a:t>วาสนา  พิมพ์พิมล  วันทนีย์ เดชา และสิทธิศักดิ์  กำลังถกเถียงกัน เรื่อง คำ</a:t>
            </a:r>
            <a:r>
              <a:rPr lang="th-TH" sz="3200" dirty="0" smtClean="0"/>
              <a:t>ขวัญ  คติพจน์  คติเตือนใจ  สำนวน  สุภาษิต  คำคม ว่ามีความเหมือนกันหรือแตกต่างกันอย่างไร  </a:t>
            </a:r>
            <a:endParaRPr lang="th-TH" sz="3200" dirty="0"/>
          </a:p>
          <a:p>
            <a:pPr algn="thaiDist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๖. คติพจน์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dirty="0" smtClean="0">
                <a:solidFill>
                  <a:srgbClr val="FF0000"/>
                </a:solidFill>
              </a:rPr>
              <a:t>คติพจน์  คือ  ข้อความที่ใช้เป็นคติเพื่อเตือนใจบุคคลให้ยึดมั่นความดีงาม แนวคิด ค่านิยม หรือหลักปรัชญาอย่างใดอย่างหนึ่ง  </a:t>
            </a:r>
            <a:r>
              <a:rPr lang="th-TH" dirty="0" smtClean="0"/>
              <a:t>หรือบางคนมีคติพจน์ที่จำจนขึ้นใจและยึดมั่นมาโดยตลอดจนเรียกว่า “คติพจน์ประจำใจ”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คติพจน์อาจนำภาษิตที่อยู่ในคัมภีร์ศาสนา  ภาษิตของนักคิดนักปรัชญา  คำขวัญหรืคำพูดคมคาย  หรือบางส่วนของบทร้อยกรองที่มีคติน่าประทับใจก็นำมาเป็นคติพจน์ได้ทั้งสิ้น  เช่น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	- ลูกผู้ชายฆ่าได้  หยามไม่ได้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	- พึงรักษาความดีดุจเกลือรักษาความเค็ม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	- อุปสรรคมีไว้ให้ฝ่าฟัน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	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33CC"/>
                </a:solidFill>
              </a:rPr>
              <a:t>๗. คำคม</a:t>
            </a:r>
            <a:endParaRPr lang="th-TH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dirty="0" smtClean="0">
                <a:solidFill>
                  <a:srgbClr val="FF0000"/>
                </a:solidFill>
              </a:rPr>
              <a:t>คำคม  คือ คือคำพูดที่มีลักษณะคมคาย  แฝงไว้ด้วยข้อคิดที่ลึกซึ้ง บางครั้งอาจใช้ถ้อยคำที่ฟังเผินๆดูขัดแย้งกัน แต่เวลาตีความกลับมีชั้นเชิง </a:t>
            </a:r>
            <a:r>
              <a:rPr lang="th-TH" dirty="0" smtClean="0"/>
              <a:t>มักใช้กับความเปรียบที่น่าสนใจ ชวนให้ขบคิด เช่น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- จินตนาการสำคัญกว่าความรู้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- คนจนอยู่อย่างจนจะไม่จน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- ของที่ได้มาง่ายๆ ย่อมจะสูญเสียไปง่ายๆ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- ของถูกไม่มีดี  ของฟรีไม่มีในโลก</a:t>
            </a: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- อุปสรรคคือทางผ่านของความสำเร็จ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990099"/>
                </a:solidFill>
              </a:rPr>
              <a:t>๘. คำแสลง</a:t>
            </a:r>
            <a:endParaRPr lang="th-TH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47784" cy="44958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dirty="0" smtClean="0">
                <a:solidFill>
                  <a:srgbClr val="FF0000"/>
                </a:solidFill>
              </a:rPr>
              <a:t>คำแสลง หรือ คำคะนอง  เป็นคำที่คิดขึ้นเพื่อสื่ออารมณ์ความรู้สึกต่างๆ มีภาษาที่แปลกกว่าภาษาปกติ </a:t>
            </a:r>
            <a:r>
              <a:rPr lang="th-TH" dirty="0" smtClean="0"/>
              <a:t>และใช้กันเฉพาะในกลุ่มคนพวกเดียวกันที่มีความสนิทสนมกันเป็นพิเศษ ใช้ในภาษาพูดและมีระยะเวลาการใช้ที่สั้น</a:t>
            </a: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ที่มาของคำแสลง</a:t>
            </a:r>
            <a:endParaRPr lang="th-TH" sz="4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5069160"/>
          </a:xfrm>
        </p:spPr>
        <p:txBody>
          <a:bodyPr>
            <a:normAutofit fontScale="92500"/>
          </a:bodyPr>
          <a:lstStyle/>
          <a:p>
            <a:pPr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๑. ยืมมาจากภาต่างประเทศซึ่งมีคำไทยที่เป็นมาตรฐานใช้อยู่แล้ว  </a:t>
            </a:r>
            <a:r>
              <a:rPr lang="th-TH" dirty="0" smtClean="0"/>
              <a:t>เช่น  ไฮโซ  ฮั้ว  </a:t>
            </a:r>
            <a:r>
              <a:rPr lang="th-TH" dirty="0" err="1" smtClean="0"/>
              <a:t>แอ๊ป</a:t>
            </a:r>
            <a:r>
              <a:rPr lang="th-TH" dirty="0" smtClean="0"/>
              <a:t>  </a:t>
            </a:r>
            <a:r>
              <a:rPr lang="th-TH" dirty="0" err="1" smtClean="0"/>
              <a:t>เก๊ต</a:t>
            </a:r>
            <a:r>
              <a:rPr lang="th-TH" dirty="0" smtClean="0"/>
              <a:t>  หลี  </a:t>
            </a:r>
            <a:r>
              <a:rPr lang="th-TH" dirty="0" err="1" smtClean="0"/>
              <a:t>คิกขุ</a:t>
            </a:r>
            <a:r>
              <a:rPr lang="th-TH" dirty="0" smtClean="0"/>
              <a:t>  </a:t>
            </a:r>
            <a:r>
              <a:rPr lang="th-TH" dirty="0" err="1" smtClean="0"/>
              <a:t>เค</a:t>
            </a:r>
            <a:r>
              <a:rPr lang="th-TH" dirty="0" smtClean="0"/>
              <a:t>ลม  </a:t>
            </a:r>
            <a:r>
              <a:rPr lang="th-TH" dirty="0" err="1" smtClean="0"/>
              <a:t>จอย</a:t>
            </a:r>
            <a:r>
              <a:rPr lang="th-TH" dirty="0" smtClean="0"/>
              <a:t>  </a:t>
            </a:r>
            <a:r>
              <a:rPr lang="th-TH" dirty="0" err="1" smtClean="0"/>
              <a:t>แจ๊กพอต</a:t>
            </a:r>
            <a:r>
              <a:rPr lang="th-TH" dirty="0" smtClean="0"/>
              <a:t>  เช็คบิล  </a:t>
            </a:r>
            <a:r>
              <a:rPr lang="th-TH" dirty="0" err="1" smtClean="0"/>
              <a:t>แช้ต</a:t>
            </a:r>
            <a:r>
              <a:rPr lang="th-TH" dirty="0" smtClean="0"/>
              <a:t>  </a:t>
            </a:r>
            <a:r>
              <a:rPr lang="th-TH" dirty="0" err="1" smtClean="0"/>
              <a:t>ซิ้มโบ๊ะ</a:t>
            </a:r>
            <a:r>
              <a:rPr lang="th-TH" dirty="0" smtClean="0"/>
              <a:t>  ฟิต  ฯลฯ</a:t>
            </a:r>
            <a:endParaRPr lang="en-US" dirty="0" smtClean="0"/>
          </a:p>
          <a:p>
            <a:pPr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๒. นำคำมาประสมกันเพื่อใช้ในความหมายเปรียบเทียบกับเรื่องหรือสิ่งอื่นๆ  </a:t>
            </a:r>
            <a:r>
              <a:rPr lang="th-TH" dirty="0" smtClean="0"/>
              <a:t>เช่น ดาวไถ  ตีนแมว  ถังแตก  รำพัด  ตกกระป๋อง  ชิดซ้าย  เด็กฝาก  ยันป้าย  หางเลข  ไม่มีหูรูด  รุมกินโต๊ะ  </a:t>
            </a:r>
            <a:r>
              <a:rPr lang="th-TH" dirty="0" err="1" smtClean="0"/>
              <a:t>น็อต</a:t>
            </a:r>
            <a:r>
              <a:rPr lang="th-TH" dirty="0" smtClean="0"/>
              <a:t>หลุด ฯลฯ</a:t>
            </a:r>
            <a:endParaRPr lang="en-US" dirty="0" smtClean="0"/>
          </a:p>
          <a:p>
            <a:pPr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๓. สร้างคำใหม่ให้แปลกสะดุดหู สะดุดตา สะดุดใจ  </a:t>
            </a:r>
            <a:r>
              <a:rPr lang="th-TH" dirty="0" smtClean="0"/>
              <a:t>เช่น  </a:t>
            </a:r>
            <a:r>
              <a:rPr lang="th-TH" dirty="0" err="1" smtClean="0"/>
              <a:t>ปิ๊ง</a:t>
            </a:r>
            <a:r>
              <a:rPr lang="th-TH" dirty="0" smtClean="0"/>
              <a:t>  กิ๊ก  เท่  </a:t>
            </a:r>
            <a:r>
              <a:rPr lang="th-TH" dirty="0" err="1" smtClean="0"/>
              <a:t>เต๊ะจุ๋ย</a:t>
            </a:r>
            <a:r>
              <a:rPr lang="th-TH" dirty="0" smtClean="0"/>
              <a:t>  </a:t>
            </a:r>
            <a:r>
              <a:rPr lang="th-TH" dirty="0" err="1" smtClean="0"/>
              <a:t>เฉิ่ม</a:t>
            </a:r>
            <a:r>
              <a:rPr lang="th-TH" dirty="0" smtClean="0"/>
              <a:t>  งาบ  </a:t>
            </a:r>
            <a:r>
              <a:rPr lang="th-TH" dirty="0" err="1" smtClean="0"/>
              <a:t>แซว</a:t>
            </a:r>
            <a:r>
              <a:rPr lang="th-TH" dirty="0" smtClean="0"/>
              <a:t>  เด้ง  </a:t>
            </a:r>
            <a:r>
              <a:rPr lang="th-TH" dirty="0" err="1" smtClean="0"/>
              <a:t>เนี้ยบ</a:t>
            </a:r>
            <a:r>
              <a:rPr lang="th-TH" dirty="0" smtClean="0"/>
              <a:t>  แหล  แห้ว  ฯลฯ</a:t>
            </a:r>
            <a:endParaRPr lang="en-US" dirty="0" smtClean="0"/>
          </a:p>
          <a:p>
            <a:pPr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๔. จงใจใช้คำให้ผิดความหมาย ผิดบริบท ผิดหลักภาษา  </a:t>
            </a:r>
            <a:r>
              <a:rPr lang="th-TH" dirty="0" smtClean="0"/>
              <a:t>เช่น  โดนใจ  บ้านๆ  โคตรๆ  ไดโนเสาร์  เผา  ฟัน  หิ้ว  เด้ง  </a:t>
            </a:r>
            <a:r>
              <a:rPr lang="th-TH" dirty="0" err="1" smtClean="0"/>
              <a:t>วิน</a:t>
            </a:r>
            <a:r>
              <a:rPr lang="th-TH" dirty="0" smtClean="0"/>
              <a:t>  สับ  ตัวแสบ  จัดเต็ม  ฯลฯ</a:t>
            </a:r>
            <a:endParaRPr lang="en-US" dirty="0" smtClean="0"/>
          </a:p>
          <a:p>
            <a:pPr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๕. นำมา</a:t>
            </a:r>
            <a:r>
              <a:rPr lang="th-TH" b="1" dirty="0" err="1" smtClean="0">
                <a:solidFill>
                  <a:srgbClr val="FF0000"/>
                </a:solidFill>
              </a:rPr>
              <a:t>จากนว</a:t>
            </a:r>
            <a:r>
              <a:rPr lang="th-TH" b="1" dirty="0" smtClean="0">
                <a:solidFill>
                  <a:srgbClr val="FF0000"/>
                </a:solidFill>
              </a:rPr>
              <a:t>นิยาย ละครโทรทัศน์ ชื่อร้าน บุคคล สิ่งที่มีชื่อเสียงหรือเป็นที่รู้จักกันดี  </a:t>
            </a:r>
            <a:r>
              <a:rPr lang="th-TH" dirty="0" smtClean="0"/>
              <a:t>เช่น  </a:t>
            </a:r>
            <a:r>
              <a:rPr lang="th-TH" dirty="0" err="1" smtClean="0"/>
              <a:t>เพิ้ง</a:t>
            </a:r>
            <a:r>
              <a:rPr lang="th-TH" dirty="0" smtClean="0"/>
              <a:t>  เชย  </a:t>
            </a:r>
            <a:r>
              <a:rPr lang="th-TH" dirty="0" err="1" smtClean="0"/>
              <a:t>เจ๋ง</a:t>
            </a:r>
            <a:r>
              <a:rPr lang="th-TH" dirty="0" smtClean="0"/>
              <a:t>  แจ๋ว  มั่วนิ่ม  ร้ายบริสุทธิ์  </a:t>
            </a:r>
            <a:r>
              <a:rPr lang="th-TH" dirty="0" err="1" smtClean="0"/>
              <a:t>เพลย์บอย</a:t>
            </a:r>
            <a:r>
              <a:rPr lang="th-TH" dirty="0" smtClean="0"/>
              <a:t>  </a:t>
            </a:r>
            <a:r>
              <a:rPr lang="th-TH" dirty="0" err="1" smtClean="0"/>
              <a:t>สยึ๋มกึ๋ย</a:t>
            </a:r>
            <a:r>
              <a:rPr lang="th-TH" dirty="0" smtClean="0"/>
              <a:t>  ฯลฯ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883245">
            <a:off x="2207775" y="-126704"/>
            <a:ext cx="5303613" cy="223224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29" y="456483"/>
            <a:ext cx="8153400" cy="9906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สรุปความแตกต่าง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536504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/>
              <a:t>สุภาษิต  คือ </a:t>
            </a:r>
            <a:r>
              <a:rPr lang="th-TH" sz="3200" dirty="0"/>
              <a:t>คำกล่าว</a:t>
            </a:r>
            <a:r>
              <a:rPr lang="th-TH" sz="3200" dirty="0" smtClean="0"/>
              <a:t>ที่มี</a:t>
            </a:r>
            <a:r>
              <a:rPr lang="th-TH" sz="3200" dirty="0"/>
              <a:t>จุดมุ่งหมายเพื่อการสั่งสอน เป็นถ้อยคำที่แสดงหลักความจริง </a:t>
            </a:r>
            <a:endParaRPr lang="th-TH" sz="3200" dirty="0" smtClean="0"/>
          </a:p>
          <a:p>
            <a:pPr algn="thaiDist"/>
            <a:r>
              <a:rPr lang="th-TH" sz="3200" dirty="0"/>
              <a:t>สำนวน คือ </a:t>
            </a:r>
            <a:r>
              <a:rPr lang="th-TH" sz="3200" dirty="0" err="1" smtClean="0"/>
              <a:t>คําพูด</a:t>
            </a:r>
            <a:r>
              <a:rPr lang="th-TH" sz="3200" dirty="0" smtClean="0"/>
              <a:t>หรือ</a:t>
            </a:r>
            <a:r>
              <a:rPr lang="th-TH" sz="3200" dirty="0" err="1" smtClean="0"/>
              <a:t>ถ้อยคํา</a:t>
            </a:r>
            <a:r>
              <a:rPr lang="th-TH" sz="3200" dirty="0" smtClean="0"/>
              <a:t>ที่มีความหมาย</a:t>
            </a:r>
            <a:r>
              <a:rPr lang="th-TH" sz="3200" dirty="0"/>
              <a:t>โดยนัย เป็น</a:t>
            </a:r>
            <a:r>
              <a:rPr lang="th-TH" sz="3200" dirty="0" smtClean="0"/>
              <a:t>ลักษณะเชิง</a:t>
            </a:r>
            <a:r>
              <a:rPr lang="th-TH" sz="3200" dirty="0"/>
              <a:t>อุปมาเปรียบเทียบ จะไม่แปลความหมายตรงตาม</a:t>
            </a:r>
            <a:r>
              <a:rPr lang="th-TH" sz="3200" dirty="0" smtClean="0"/>
              <a:t>ตัวอักษร</a:t>
            </a:r>
            <a:endParaRPr lang="th-TH" sz="3200" dirty="0"/>
          </a:p>
          <a:p>
            <a:pPr algn="thaiDist"/>
            <a:r>
              <a:rPr lang="th-TH" sz="3200" dirty="0"/>
              <a:t>คำพังเพย คือ </a:t>
            </a:r>
            <a:r>
              <a:rPr lang="th-TH" sz="3200" dirty="0" smtClean="0"/>
              <a:t>ไม่</a:t>
            </a:r>
            <a:r>
              <a:rPr lang="th-TH" sz="3200" dirty="0"/>
              <a:t>เน้นการสั่งสอน </a:t>
            </a:r>
            <a:r>
              <a:rPr lang="th-TH" sz="3200" dirty="0" smtClean="0"/>
              <a:t>แต่ใช้ใน</a:t>
            </a:r>
            <a:r>
              <a:rPr lang="th-TH" sz="3200" dirty="0" err="1" smtClean="0"/>
              <a:t>ทํานอง</a:t>
            </a:r>
            <a:r>
              <a:rPr lang="th-TH" sz="3200" dirty="0" smtClean="0"/>
              <a:t>เสียดสี เพื่อให้</a:t>
            </a:r>
            <a:r>
              <a:rPr lang="th-TH" sz="3200" dirty="0"/>
              <a:t>สะท้อนความคิด </a:t>
            </a:r>
            <a:r>
              <a:rPr lang="th-TH" sz="3200" dirty="0" smtClean="0"/>
              <a:t>และ</a:t>
            </a:r>
            <a:r>
              <a:rPr lang="th-TH" sz="3200" dirty="0"/>
              <a:t>เป็นคติเตือนใจ </a:t>
            </a:r>
            <a:endParaRPr lang="th-TH" sz="3200" dirty="0" smtClean="0"/>
          </a:p>
        </p:txBody>
      </p:sp>
    </p:spTree>
    <p:extLst>
      <p:ext uri="{BB962C8B-B14F-4D97-AF65-F5344CB8AC3E}">
        <p14:creationId xmlns:p14="http://schemas.microsoft.com/office/powerpoint/2010/main" val="746989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chemeClr val="bg2">
                    <a:lumMod val="50000"/>
                  </a:schemeClr>
                </a:solidFill>
              </a:rPr>
              <a:t>จบ</a:t>
            </a:r>
            <a:endParaRPr lang="th-TH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48710"/>
            <a:ext cx="7632847" cy="4976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</a:rPr>
              <a:t>ข้อคิดที่ได้จากเรื่อง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๑. คำที่ใช้เรียกสิ่งต่างๆ บางครั้งอาจไม่เข้าใจ</a:t>
            </a:r>
            <a:r>
              <a:rPr lang="th-TH" sz="3200" dirty="0" smtClean="0"/>
              <a:t>ตรงกัน  จึง</a:t>
            </a:r>
            <a:r>
              <a:rPr lang="th-TH" sz="3200" dirty="0" smtClean="0"/>
              <a:t>ควรศึกษาให้เข้าใจอย่างถ่องแท้จะได้ใช้ภาษาถูกต้อง หรือถามผู้รู้เพื่อที่จะได้อธิบายให้เรารู้และเข้าใจได้ดียิ่งขึ้น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๒. ควรช่วยกันปรึกษาหารือหรือออกความคิดเห็นจะทำให้ได้ข้อสรุปที่ดีขึ้น</a:t>
            </a:r>
            <a:endParaRPr lang="en-US" sz="3200" dirty="0" smtClean="0"/>
          </a:p>
          <a:p>
            <a:pPr algn="thaiDist"/>
            <a:endParaRPr lang="en-US" sz="32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</a:rPr>
              <a:t>ข้อสังเกต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25144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การใช้ภาษาในเรื่องที่อ่านเป็นบทสนทนาของเด็กวัยรุ่น จึงมีการใช้คำแสลง คำอุทาน หรือสำนวนแปลกๆ เช่น </a:t>
            </a:r>
            <a:r>
              <a:rPr lang="th-TH" sz="3200" dirty="0" err="1" smtClean="0"/>
              <a:t>เชอะ</a:t>
            </a:r>
            <a:r>
              <a:rPr lang="th-TH" sz="3200" dirty="0" smtClean="0"/>
              <a:t>  อ้วก  </a:t>
            </a:r>
            <a:r>
              <a:rPr lang="th-TH" sz="3200" dirty="0" err="1" smtClean="0"/>
              <a:t>เจ๋ง</a:t>
            </a:r>
            <a:r>
              <a:rPr lang="th-TH" sz="3200" dirty="0" smtClean="0"/>
              <a:t>  </a:t>
            </a:r>
            <a:r>
              <a:rPr lang="th-TH" sz="3200" dirty="0" err="1" smtClean="0"/>
              <a:t>แซว</a:t>
            </a:r>
            <a:r>
              <a:rPr lang="th-TH" sz="3200" dirty="0" smtClean="0"/>
              <a:t>  ขยับรอยหยักในสมอง  </a:t>
            </a:r>
            <a:r>
              <a:rPr lang="th-TH" sz="3200" dirty="0" err="1" smtClean="0"/>
              <a:t>งุงิ</a:t>
            </a:r>
            <a:r>
              <a:rPr lang="th-TH" sz="3200" dirty="0" smtClean="0"/>
              <a:t>  หรือคำบางคำ  เช่น  เท่าไร  อย่างไร  อย่างไรอย่างนั้น  อย่างไรเล่า  ในการออกเสียงพูดมักจะเป็น เท่าไหร่  ยังไง  หรือไง  </a:t>
            </a:r>
            <a:r>
              <a:rPr lang="th-TH" sz="3200" dirty="0" smtClean="0"/>
              <a:t>ยังไง  ยัง</a:t>
            </a:r>
            <a:r>
              <a:rPr lang="th-TH" sz="3200" dirty="0" err="1" smtClean="0"/>
              <a:t>งั้น</a:t>
            </a:r>
            <a:r>
              <a:rPr lang="th-TH" sz="3200" dirty="0" smtClean="0"/>
              <a:t>  ไง  </a:t>
            </a:r>
            <a:r>
              <a:rPr lang="th-TH" sz="3200" dirty="0" smtClean="0"/>
              <a:t>ฯลฯ</a:t>
            </a:r>
          </a:p>
          <a:p>
            <a:pPr algn="thaiDist">
              <a:buNone/>
            </a:pPr>
            <a:r>
              <a:rPr lang="th-TH" sz="3200" dirty="0"/>
              <a:t>	</a:t>
            </a:r>
            <a:r>
              <a:rPr lang="th-TH" sz="3200" dirty="0" smtClean="0"/>
              <a:t>	</a:t>
            </a:r>
            <a:r>
              <a:rPr lang="th-TH" sz="3200" dirty="0" smtClean="0">
                <a:solidFill>
                  <a:srgbClr val="FF0000"/>
                </a:solidFill>
              </a:rPr>
              <a:t>ใน</a:t>
            </a:r>
            <a:r>
              <a:rPr lang="th-TH" sz="3200" dirty="0" smtClean="0">
                <a:solidFill>
                  <a:srgbClr val="FF0000"/>
                </a:solidFill>
              </a:rPr>
              <a:t>การเขียนควรเขียนตามรูปที่ถูกต้อง ส่วนการอ่านหรือออกเสียงพูดให้ปรับไปตามธรรมชาติของการพูด  เช่น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rgbClr val="FF0000"/>
                </a:solidFill>
              </a:rPr>
              <a:t>		อย่างไรเพื่อน		พูดว่า	ไงเพื่อน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rgbClr val="FF0000"/>
                </a:solidFill>
              </a:rPr>
              <a:t>		จะให้เราทำอะไรหรือ	พูดว่า	จะให้เราทำอะไรเหรอ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5266944" cy="4044696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355976" y="260648"/>
            <a:ext cx="4392488" cy="2376264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60032" y="908720"/>
            <a:ext cx="3599312" cy="936104"/>
          </a:xfrm>
        </p:spPr>
        <p:txBody>
          <a:bodyPr/>
          <a:lstStyle/>
          <a:p>
            <a:pPr algn="ctr">
              <a:buNone/>
            </a:pPr>
            <a:r>
              <a:rPr lang="th-TH" sz="5400" b="1" dirty="0" smtClean="0">
                <a:solidFill>
                  <a:srgbClr val="FF0066"/>
                </a:solidFill>
              </a:rPr>
              <a:t>คำและสำนวน</a:t>
            </a:r>
            <a:endParaRPr lang="en-US" sz="5400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3300"/>
                </a:solidFill>
              </a:rPr>
              <a:t>๑. คำ </a:t>
            </a:r>
            <a:endParaRPr lang="th-TH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คำ หมายถึง เสียงที่เปล่งออกมาโดยมีความหมายที่ชัดเจน คำอาจมีเพียงพยางค์เดียวหรือหลายพยางค์ก็ได้  </a:t>
            </a:r>
            <a:endParaRPr lang="en-US" sz="3200" dirty="0" smtClean="0"/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คำ</a:t>
            </a:r>
            <a:r>
              <a:rPr lang="th-TH" sz="3200" dirty="0" smtClean="0"/>
              <a:t>ในทุกภาษาประกอบด้วยองค์ประกอบ ๒ อย่าง </a:t>
            </a:r>
            <a:r>
              <a:rPr lang="th-TH" sz="3200" dirty="0" smtClean="0"/>
              <a:t>ดังนี้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เสียง  เป็นองค์ประกอบที่เป็นรูปธรรม (จับต้องได้)  เพราะใน</a:t>
            </a:r>
            <a:r>
              <a:rPr lang="th-TH" sz="3200" dirty="0" smtClean="0"/>
              <a:t>ภาษาเขียน</a:t>
            </a:r>
            <a:r>
              <a:rPr lang="th-TH" sz="3200" dirty="0" smtClean="0"/>
              <a:t>ใช้ตัวอักษรเป็นสัญลักษณ์แทนเสียง ถือว่าตัวอักษรนั้นทำหน้าที่แทนองค์ประกอบของเสียง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ความหมาย  เป็นองค์ประกอบที่เป็นนามธรรม (จับต้องไม่ได้)  เข้าใจยากและเข้าใจคลาดเคลื่อนได้ง่าย</a:t>
            </a:r>
            <a:endParaRPr lang="en-US" sz="3200" dirty="0" smtClean="0"/>
          </a:p>
          <a:p>
            <a:pPr algn="thaiDist"/>
            <a:endParaRPr lang="th-TH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7560840" cy="12687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896544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3200" dirty="0" smtClean="0"/>
              <a:t>ดังนั้นผู้ที่ใช้ภาษาได้ดีจะต้องมีองค์ประกอบดังต่อไปนี้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b="1" dirty="0" smtClean="0">
                <a:solidFill>
                  <a:srgbClr val="FF0000"/>
                </a:solidFill>
              </a:rPr>
              <a:t>๑. สามารถเชื่อมโยงความหมายที่ถูกต้องของคำให้เข้ากับความคิดและเจตนาที่แท้จริงจะสื่อสาร </a:t>
            </a:r>
            <a:r>
              <a:rPr lang="th-TH" sz="3200" dirty="0" smtClean="0"/>
              <a:t>(ใช้คำได้ถูกต้องทั้งความตรงและความหมายแฝง)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b="1" dirty="0" smtClean="0">
                <a:solidFill>
                  <a:srgbClr val="FF0000"/>
                </a:solidFill>
              </a:rPr>
              <a:t>๒. ใช้คำได้ถูกกฎเกณฑ์ทางภาษา  </a:t>
            </a:r>
            <a:r>
              <a:rPr lang="th-TH" sz="3200" dirty="0" smtClean="0"/>
              <a:t>คือ  ใช้คำได้ถูกชนิด </a:t>
            </a:r>
            <a:r>
              <a:rPr lang="th-TH" sz="3200" dirty="0" smtClean="0"/>
              <a:t>       ถูก</a:t>
            </a:r>
            <a:r>
              <a:rPr lang="th-TH" sz="3200" dirty="0" smtClean="0"/>
              <a:t>หน้าที่ และเข้ากันกับความหมายของคำที่สัมพันธ์กัน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b="1" dirty="0" smtClean="0">
                <a:solidFill>
                  <a:srgbClr val="FF0000"/>
                </a:solidFill>
              </a:rPr>
              <a:t>๓. ใช้คำได้ถูกต้องตามบริบท </a:t>
            </a:r>
            <a:r>
              <a:rPr lang="th-TH" sz="3200" dirty="0" smtClean="0"/>
              <a:t>ทั้งบริบททางวัฒนธรรมและบริบทการใช้</a:t>
            </a:r>
            <a:endParaRPr lang="en-US" sz="3200" dirty="0" smtClean="0"/>
          </a:p>
          <a:p>
            <a:pPr algn="thaiDist"/>
            <a:endParaRPr lang="en-US" sz="3200" dirty="0" smtClean="0"/>
          </a:p>
          <a:p>
            <a:pPr algn="thaiDist"/>
            <a:endParaRPr lang="th-TH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C000"/>
                </a:solidFill>
              </a:rPr>
              <a:t>๒.สำนวน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สำนวน  คือ  ถ้อยคำที่เรียบเรียงโดยไม่เคร่งครัดในหลักไวยากรณ์ แต่ก็ถือว่าเป็นภาษาที่ถูกต้องและมักมีความหมายไปในเชิงเปรียบเทียบหรืออธิบายเรื่องราวโดยเฉพาะ</a:t>
            </a:r>
            <a:endParaRPr lang="en-US" sz="32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accent2"/>
                </a:solidFill>
              </a:rPr>
              <a:t>ลักษณะสำคัญของสำนวน</a:t>
            </a:r>
            <a:endParaRPr lang="th-TH" sz="4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>
                <a:solidFill>
                  <a:srgbClr val="FF0000"/>
                </a:solidFill>
              </a:rPr>
              <a:t>๑. เป็นกลุ่มคำที่รวมอยู่ด้วยกันมีรูปแบบที่แน่นอน เปลี่ยนแปลงได้ยาก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th-TH" sz="3200" dirty="0" smtClean="0"/>
              <a:t>เช่น  สำนวน “ตีนเท่าฝาหอย” จะเปลี่ยนไปใช้ เท้าเท่าฝาหอย  ฝ่าตีนเท่าฝาหอย  ตีนเท่ากับฝาหอย  ตีนมีขนาดเท่าฝาหอย ไม่ได้</a:t>
            </a:r>
            <a:endParaRPr lang="en-US" sz="3200" dirty="0" smtClean="0"/>
          </a:p>
          <a:p>
            <a:pPr algn="thaiDist"/>
            <a:r>
              <a:rPr lang="th-TH" sz="3200" dirty="0" smtClean="0">
                <a:solidFill>
                  <a:srgbClr val="FF0000"/>
                </a:solidFill>
              </a:rPr>
              <a:t>๒. ความหมายของสำนวนเป็นความหมายที่เจ้าของภาษาตกลงไว้ ไม่สามารถตีความตรงๆได้</a:t>
            </a:r>
            <a:r>
              <a:rPr lang="th-TH" sz="3200" dirty="0" smtClean="0"/>
              <a:t>  เช่น สำนวน  “ฝนตกไม่ทั่วฟ้า” เพราะคำว่า  “ฝน”  ในที่นี้ไม่ได้มีความหมายตรงๆว่า หยดน้ำที่ตกลงมาจากท้องฟ้า แต่หมายถึง สิ่งของหรือเงินทอง  ดังนั้นสำนวน  “ฝนตกไม่ทั่วฟ้า” จึงมีความหมายว่า ให้หรือแจกจ่ายสิ่งของหรือเงินทองไม่ทั่วถึง</a:t>
            </a:r>
            <a:endParaRPr lang="en-US" sz="32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</TotalTime>
  <Words>695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PowerPoint Presentation</vt:lpstr>
      <vt:lpstr>สาระสำคัญ</vt:lpstr>
      <vt:lpstr>ข้อคิดที่ได้จากเรื่อง</vt:lpstr>
      <vt:lpstr>ข้อสังเกต</vt:lpstr>
      <vt:lpstr>PowerPoint Presentation</vt:lpstr>
      <vt:lpstr>๑. คำ </vt:lpstr>
      <vt:lpstr>PowerPoint Presentation</vt:lpstr>
      <vt:lpstr>๒.สำนวน</vt:lpstr>
      <vt:lpstr>ลักษณะสำคัญของสำนวน</vt:lpstr>
      <vt:lpstr>PowerPoint Presentation</vt:lpstr>
      <vt:lpstr>ที่มาของสำนวน </vt:lpstr>
      <vt:lpstr>PowerPoint Presentation</vt:lpstr>
      <vt:lpstr>PowerPoint Presentation</vt:lpstr>
      <vt:lpstr>คุณค่าทางภาษาของสำนวนไทย</vt:lpstr>
      <vt:lpstr>๓. สุภาษิต</vt:lpstr>
      <vt:lpstr>ที่มาของสุภาษิต</vt:lpstr>
      <vt:lpstr>๔. คำพังเพย</vt:lpstr>
      <vt:lpstr>๕. คำขวัญ</vt:lpstr>
      <vt:lpstr>คุณสมบัติของคำขวัญ</vt:lpstr>
      <vt:lpstr>๖. คติพจน์</vt:lpstr>
      <vt:lpstr>๗. คำคม</vt:lpstr>
      <vt:lpstr>๘. คำแสลง</vt:lpstr>
      <vt:lpstr>ที่มาของคำแสลง</vt:lpstr>
      <vt:lpstr>สรุปความแตกต่าง</vt:lpstr>
      <vt:lpstr>จบ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35</cp:revision>
  <dcterms:created xsi:type="dcterms:W3CDTF">2014-10-27T05:03:05Z</dcterms:created>
  <dcterms:modified xsi:type="dcterms:W3CDTF">2015-01-19T14:59:20Z</dcterms:modified>
</cp:coreProperties>
</file>