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60" r:id="rId5"/>
    <p:sldId id="259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FF"/>
    <a:srgbClr val="FF9900"/>
    <a:srgbClr val="FF3300"/>
    <a:srgbClr val="00CC0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28F6DD-CE1F-4A36-841B-9A9A4CCFE80A}" type="doc">
      <dgm:prSet loTypeId="urn:microsoft.com/office/officeart/2005/8/layout/process2" loCatId="process" qsTypeId="urn:microsoft.com/office/officeart/2005/8/quickstyle/simple1" qsCatId="simple" csTypeId="urn:microsoft.com/office/officeart/2005/8/colors/colorful3" csCatId="colorful" phldr="1"/>
      <dgm:spPr/>
    </dgm:pt>
    <dgm:pt modelId="{3243334F-A009-46E4-938E-58D4ED85014E}">
      <dgm:prSet phldrT="[Text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๑. ประโยคความเดียวที่ซับซ้อน</a:t>
          </a:r>
          <a:endParaRPr lang="th-TH" b="1" dirty="0">
            <a:solidFill>
              <a:schemeClr val="tx1"/>
            </a:solidFill>
          </a:endParaRPr>
        </a:p>
      </dgm:t>
    </dgm:pt>
    <dgm:pt modelId="{D848F94A-B736-4B2D-86B4-C7E7F30E310E}" type="parTrans" cxnId="{219CBF59-6EA6-4333-B9DB-D85523C2939D}">
      <dgm:prSet/>
      <dgm:spPr/>
      <dgm:t>
        <a:bodyPr/>
        <a:lstStyle/>
        <a:p>
          <a:endParaRPr lang="th-TH"/>
        </a:p>
      </dgm:t>
    </dgm:pt>
    <dgm:pt modelId="{5571D084-5686-4D77-BCED-0BAD463594F4}" type="sibTrans" cxnId="{219CBF59-6EA6-4333-B9DB-D85523C2939D}">
      <dgm:prSet/>
      <dgm:spPr/>
      <dgm:t>
        <a:bodyPr/>
        <a:lstStyle/>
        <a:p>
          <a:endParaRPr lang="th-TH"/>
        </a:p>
      </dgm:t>
    </dgm:pt>
    <dgm:pt modelId="{BE29128A-F6D6-4256-81A3-6312AE01FD55}">
      <dgm:prSet phldrT="[Text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๒. ประโยคความรวมที่ซับซ้อน</a:t>
          </a:r>
          <a:endParaRPr lang="th-TH" b="1" dirty="0">
            <a:solidFill>
              <a:schemeClr val="tx1"/>
            </a:solidFill>
          </a:endParaRPr>
        </a:p>
      </dgm:t>
    </dgm:pt>
    <dgm:pt modelId="{4DB24870-AED2-4E17-8D1A-60C6A3E798FE}" type="parTrans" cxnId="{2BF0E061-540B-44B7-BA90-3BB522538972}">
      <dgm:prSet/>
      <dgm:spPr/>
      <dgm:t>
        <a:bodyPr/>
        <a:lstStyle/>
        <a:p>
          <a:endParaRPr lang="th-TH"/>
        </a:p>
      </dgm:t>
    </dgm:pt>
    <dgm:pt modelId="{67DD479A-E0EB-4FF7-931F-62868B0BC6BF}" type="sibTrans" cxnId="{2BF0E061-540B-44B7-BA90-3BB522538972}">
      <dgm:prSet/>
      <dgm:spPr/>
      <dgm:t>
        <a:bodyPr/>
        <a:lstStyle/>
        <a:p>
          <a:endParaRPr lang="th-TH"/>
        </a:p>
      </dgm:t>
    </dgm:pt>
    <dgm:pt modelId="{4FABC406-78F6-492A-A69E-4190AC271601}">
      <dgm:prSet phldrT="[Text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๓. ประโยคความซ้อนที่ซับซ้อน</a:t>
          </a:r>
          <a:endParaRPr lang="th-TH" b="1" dirty="0">
            <a:solidFill>
              <a:schemeClr val="tx1"/>
            </a:solidFill>
          </a:endParaRPr>
        </a:p>
      </dgm:t>
    </dgm:pt>
    <dgm:pt modelId="{80CE4BF8-47DD-45FA-A777-149718CD54AB}" type="parTrans" cxnId="{64EB45F6-2E79-49E6-96A5-EFA75EB9332B}">
      <dgm:prSet/>
      <dgm:spPr/>
      <dgm:t>
        <a:bodyPr/>
        <a:lstStyle/>
        <a:p>
          <a:endParaRPr lang="th-TH"/>
        </a:p>
      </dgm:t>
    </dgm:pt>
    <dgm:pt modelId="{114BE3C4-8484-4796-8387-674DC4B33237}" type="sibTrans" cxnId="{64EB45F6-2E79-49E6-96A5-EFA75EB9332B}">
      <dgm:prSet/>
      <dgm:spPr/>
      <dgm:t>
        <a:bodyPr/>
        <a:lstStyle/>
        <a:p>
          <a:endParaRPr lang="th-TH"/>
        </a:p>
      </dgm:t>
    </dgm:pt>
    <dgm:pt modelId="{E956989C-2994-4A9C-A1BB-87305529AA9B}" type="pres">
      <dgm:prSet presAssocID="{DC28F6DD-CE1F-4A36-841B-9A9A4CCFE80A}" presName="linearFlow" presStyleCnt="0">
        <dgm:presLayoutVars>
          <dgm:resizeHandles val="exact"/>
        </dgm:presLayoutVars>
      </dgm:prSet>
      <dgm:spPr/>
    </dgm:pt>
    <dgm:pt modelId="{15D95A95-5562-48F2-A580-52BB54B09C89}" type="pres">
      <dgm:prSet presAssocID="{3243334F-A009-46E4-938E-58D4ED85014E}" presName="node" presStyleLbl="node1" presStyleIdx="0" presStyleCnt="3" custScaleX="17734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3F33465-2FCB-4970-9FA7-8CAA59D050B7}" type="pres">
      <dgm:prSet presAssocID="{5571D084-5686-4D77-BCED-0BAD463594F4}" presName="sibTrans" presStyleLbl="sibTrans2D1" presStyleIdx="0" presStyleCnt="2"/>
      <dgm:spPr/>
      <dgm:t>
        <a:bodyPr/>
        <a:lstStyle/>
        <a:p>
          <a:endParaRPr lang="th-TH"/>
        </a:p>
      </dgm:t>
    </dgm:pt>
    <dgm:pt modelId="{CAFDF066-AE44-426C-8604-0BD6889C623F}" type="pres">
      <dgm:prSet presAssocID="{5571D084-5686-4D77-BCED-0BAD463594F4}" presName="connectorText" presStyleLbl="sibTrans2D1" presStyleIdx="0" presStyleCnt="2"/>
      <dgm:spPr/>
      <dgm:t>
        <a:bodyPr/>
        <a:lstStyle/>
        <a:p>
          <a:endParaRPr lang="th-TH"/>
        </a:p>
      </dgm:t>
    </dgm:pt>
    <dgm:pt modelId="{FDF53786-6BF1-4153-AD03-29F6A22D2DA8}" type="pres">
      <dgm:prSet presAssocID="{BE29128A-F6D6-4256-81A3-6312AE01FD55}" presName="node" presStyleLbl="node1" presStyleIdx="1" presStyleCnt="3" custScaleX="17141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A095489-1602-40F2-AED8-A854C2D0C7C2}" type="pres">
      <dgm:prSet presAssocID="{67DD479A-E0EB-4FF7-931F-62868B0BC6BF}" presName="sibTrans" presStyleLbl="sibTrans2D1" presStyleIdx="1" presStyleCnt="2"/>
      <dgm:spPr/>
      <dgm:t>
        <a:bodyPr/>
        <a:lstStyle/>
        <a:p>
          <a:endParaRPr lang="th-TH"/>
        </a:p>
      </dgm:t>
    </dgm:pt>
    <dgm:pt modelId="{25E1614B-05BA-47ED-90A7-C2CDF37ED619}" type="pres">
      <dgm:prSet presAssocID="{67DD479A-E0EB-4FF7-931F-62868B0BC6BF}" presName="connectorText" presStyleLbl="sibTrans2D1" presStyleIdx="1" presStyleCnt="2"/>
      <dgm:spPr/>
      <dgm:t>
        <a:bodyPr/>
        <a:lstStyle/>
        <a:p>
          <a:endParaRPr lang="th-TH"/>
        </a:p>
      </dgm:t>
    </dgm:pt>
    <dgm:pt modelId="{481E079A-B080-4CDB-B033-06CBEDB0BE65}" type="pres">
      <dgm:prSet presAssocID="{4FABC406-78F6-492A-A69E-4190AC271601}" presName="node" presStyleLbl="node1" presStyleIdx="2" presStyleCnt="3" custScaleX="17141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0E0C960-F224-450D-AD02-CFB4F29C05B8}" type="presOf" srcId="{BE29128A-F6D6-4256-81A3-6312AE01FD55}" destId="{FDF53786-6BF1-4153-AD03-29F6A22D2DA8}" srcOrd="0" destOrd="0" presId="urn:microsoft.com/office/officeart/2005/8/layout/process2"/>
    <dgm:cxn modelId="{2BF0E061-540B-44B7-BA90-3BB522538972}" srcId="{DC28F6DD-CE1F-4A36-841B-9A9A4CCFE80A}" destId="{BE29128A-F6D6-4256-81A3-6312AE01FD55}" srcOrd="1" destOrd="0" parTransId="{4DB24870-AED2-4E17-8D1A-60C6A3E798FE}" sibTransId="{67DD479A-E0EB-4FF7-931F-62868B0BC6BF}"/>
    <dgm:cxn modelId="{1F13285A-4A13-4A90-9D0E-1E282FF9804C}" type="presOf" srcId="{67DD479A-E0EB-4FF7-931F-62868B0BC6BF}" destId="{25E1614B-05BA-47ED-90A7-C2CDF37ED619}" srcOrd="1" destOrd="0" presId="urn:microsoft.com/office/officeart/2005/8/layout/process2"/>
    <dgm:cxn modelId="{BDEBDA22-C249-4BC6-9E30-2DA6A69A0B48}" type="presOf" srcId="{5571D084-5686-4D77-BCED-0BAD463594F4}" destId="{C3F33465-2FCB-4970-9FA7-8CAA59D050B7}" srcOrd="0" destOrd="0" presId="urn:microsoft.com/office/officeart/2005/8/layout/process2"/>
    <dgm:cxn modelId="{219CBF59-6EA6-4333-B9DB-D85523C2939D}" srcId="{DC28F6DD-CE1F-4A36-841B-9A9A4CCFE80A}" destId="{3243334F-A009-46E4-938E-58D4ED85014E}" srcOrd="0" destOrd="0" parTransId="{D848F94A-B736-4B2D-86B4-C7E7F30E310E}" sibTransId="{5571D084-5686-4D77-BCED-0BAD463594F4}"/>
    <dgm:cxn modelId="{4F6D1F18-07BD-4D49-8D07-714C799718C3}" type="presOf" srcId="{DC28F6DD-CE1F-4A36-841B-9A9A4CCFE80A}" destId="{E956989C-2994-4A9C-A1BB-87305529AA9B}" srcOrd="0" destOrd="0" presId="urn:microsoft.com/office/officeart/2005/8/layout/process2"/>
    <dgm:cxn modelId="{81890960-5AEE-4323-A7EB-3D788020586B}" type="presOf" srcId="{67DD479A-E0EB-4FF7-931F-62868B0BC6BF}" destId="{8A095489-1602-40F2-AED8-A854C2D0C7C2}" srcOrd="0" destOrd="0" presId="urn:microsoft.com/office/officeart/2005/8/layout/process2"/>
    <dgm:cxn modelId="{78E1C1AC-C964-47C4-A1D6-EDF3B184D8E6}" type="presOf" srcId="{3243334F-A009-46E4-938E-58D4ED85014E}" destId="{15D95A95-5562-48F2-A580-52BB54B09C89}" srcOrd="0" destOrd="0" presId="urn:microsoft.com/office/officeart/2005/8/layout/process2"/>
    <dgm:cxn modelId="{72BEDCEB-D919-41A2-A4B1-F2E3208CFC35}" type="presOf" srcId="{4FABC406-78F6-492A-A69E-4190AC271601}" destId="{481E079A-B080-4CDB-B033-06CBEDB0BE65}" srcOrd="0" destOrd="0" presId="urn:microsoft.com/office/officeart/2005/8/layout/process2"/>
    <dgm:cxn modelId="{0073AC2D-7124-474F-9FD9-4C3852BBFB2C}" type="presOf" srcId="{5571D084-5686-4D77-BCED-0BAD463594F4}" destId="{CAFDF066-AE44-426C-8604-0BD6889C623F}" srcOrd="1" destOrd="0" presId="urn:microsoft.com/office/officeart/2005/8/layout/process2"/>
    <dgm:cxn modelId="{64EB45F6-2E79-49E6-96A5-EFA75EB9332B}" srcId="{DC28F6DD-CE1F-4A36-841B-9A9A4CCFE80A}" destId="{4FABC406-78F6-492A-A69E-4190AC271601}" srcOrd="2" destOrd="0" parTransId="{80CE4BF8-47DD-45FA-A777-149718CD54AB}" sibTransId="{114BE3C4-8484-4796-8387-674DC4B33237}"/>
    <dgm:cxn modelId="{7A13B770-0EDA-48D9-B461-6D250A704A45}" type="presParOf" srcId="{E956989C-2994-4A9C-A1BB-87305529AA9B}" destId="{15D95A95-5562-48F2-A580-52BB54B09C89}" srcOrd="0" destOrd="0" presId="urn:microsoft.com/office/officeart/2005/8/layout/process2"/>
    <dgm:cxn modelId="{693ED93D-118D-4537-BA01-FAB3DDA6FBFD}" type="presParOf" srcId="{E956989C-2994-4A9C-A1BB-87305529AA9B}" destId="{C3F33465-2FCB-4970-9FA7-8CAA59D050B7}" srcOrd="1" destOrd="0" presId="urn:microsoft.com/office/officeart/2005/8/layout/process2"/>
    <dgm:cxn modelId="{F0461676-E777-487D-9699-4678A06703B6}" type="presParOf" srcId="{C3F33465-2FCB-4970-9FA7-8CAA59D050B7}" destId="{CAFDF066-AE44-426C-8604-0BD6889C623F}" srcOrd="0" destOrd="0" presId="urn:microsoft.com/office/officeart/2005/8/layout/process2"/>
    <dgm:cxn modelId="{967AFAE0-237B-41FA-AAAE-578D162D922B}" type="presParOf" srcId="{E956989C-2994-4A9C-A1BB-87305529AA9B}" destId="{FDF53786-6BF1-4153-AD03-29F6A22D2DA8}" srcOrd="2" destOrd="0" presId="urn:microsoft.com/office/officeart/2005/8/layout/process2"/>
    <dgm:cxn modelId="{105489DE-9CB9-4D97-BA2E-95151700E695}" type="presParOf" srcId="{E956989C-2994-4A9C-A1BB-87305529AA9B}" destId="{8A095489-1602-40F2-AED8-A854C2D0C7C2}" srcOrd="3" destOrd="0" presId="urn:microsoft.com/office/officeart/2005/8/layout/process2"/>
    <dgm:cxn modelId="{37E2BC5E-CE2A-4350-94D1-9EB28C562290}" type="presParOf" srcId="{8A095489-1602-40F2-AED8-A854C2D0C7C2}" destId="{25E1614B-05BA-47ED-90A7-C2CDF37ED619}" srcOrd="0" destOrd="0" presId="urn:microsoft.com/office/officeart/2005/8/layout/process2"/>
    <dgm:cxn modelId="{13406501-D8B9-4AFA-BF8C-2A3AA4687B77}" type="presParOf" srcId="{E956989C-2994-4A9C-A1BB-87305529AA9B}" destId="{481E079A-B080-4CDB-B033-06CBEDB0BE65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95A95-5562-48F2-A580-52BB54B09C89}">
      <dsp:nvSpPr>
        <dsp:cNvPr id="0" name=""/>
        <dsp:cNvSpPr/>
      </dsp:nvSpPr>
      <dsp:spPr>
        <a:xfrm>
          <a:off x="1954561" y="0"/>
          <a:ext cx="4309364" cy="134997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300" b="1" kern="1200" dirty="0" smtClean="0">
              <a:solidFill>
                <a:schemeClr val="tx1"/>
              </a:solidFill>
            </a:rPr>
            <a:t>๑. ประโยคความเดียวที่ซับซ้อน</a:t>
          </a:r>
          <a:endParaRPr lang="th-TH" sz="3300" b="1" kern="1200" dirty="0">
            <a:solidFill>
              <a:schemeClr val="tx1"/>
            </a:solidFill>
          </a:endParaRPr>
        </a:p>
      </dsp:txBody>
      <dsp:txXfrm>
        <a:off x="1994100" y="39539"/>
        <a:ext cx="4230286" cy="1270892"/>
      </dsp:txXfrm>
    </dsp:sp>
    <dsp:sp modelId="{C3F33465-2FCB-4970-9FA7-8CAA59D050B7}">
      <dsp:nvSpPr>
        <dsp:cNvPr id="0" name=""/>
        <dsp:cNvSpPr/>
      </dsp:nvSpPr>
      <dsp:spPr>
        <a:xfrm rot="5400000">
          <a:off x="3856124" y="1383719"/>
          <a:ext cx="506238" cy="6074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400" kern="1200"/>
        </a:p>
      </dsp:txBody>
      <dsp:txXfrm rot="-5400000">
        <a:off x="3926998" y="1434343"/>
        <a:ext cx="364492" cy="354367"/>
      </dsp:txXfrm>
    </dsp:sp>
    <dsp:sp modelId="{FDF53786-6BF1-4153-AD03-29F6A22D2DA8}">
      <dsp:nvSpPr>
        <dsp:cNvPr id="0" name=""/>
        <dsp:cNvSpPr/>
      </dsp:nvSpPr>
      <dsp:spPr>
        <a:xfrm>
          <a:off x="2026572" y="2024955"/>
          <a:ext cx="4165341" cy="1349970"/>
        </a:xfrm>
        <a:prstGeom prst="roundRect">
          <a:avLst>
            <a:gd name="adj" fmla="val 10000"/>
          </a:avLst>
        </a:prstGeom>
        <a:solidFill>
          <a:schemeClr val="accent3">
            <a:hueOff val="-568678"/>
            <a:satOff val="-2344"/>
            <a:lumOff val="-4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300" b="1" kern="1200" dirty="0" smtClean="0">
              <a:solidFill>
                <a:schemeClr val="tx1"/>
              </a:solidFill>
            </a:rPr>
            <a:t>๒. ประโยคความรวมที่ซับซ้อน</a:t>
          </a:r>
          <a:endParaRPr lang="th-TH" sz="3300" b="1" kern="1200" dirty="0">
            <a:solidFill>
              <a:schemeClr val="tx1"/>
            </a:solidFill>
          </a:endParaRPr>
        </a:p>
      </dsp:txBody>
      <dsp:txXfrm>
        <a:off x="2066111" y="2064494"/>
        <a:ext cx="4086263" cy="1270892"/>
      </dsp:txXfrm>
    </dsp:sp>
    <dsp:sp modelId="{8A095489-1602-40F2-AED8-A854C2D0C7C2}">
      <dsp:nvSpPr>
        <dsp:cNvPr id="0" name=""/>
        <dsp:cNvSpPr/>
      </dsp:nvSpPr>
      <dsp:spPr>
        <a:xfrm rot="5400000">
          <a:off x="3856124" y="3408674"/>
          <a:ext cx="506238" cy="6074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-1137357"/>
            <a:satOff val="-4689"/>
            <a:lumOff val="-9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400" kern="1200"/>
        </a:p>
      </dsp:txBody>
      <dsp:txXfrm rot="-5400000">
        <a:off x="3926998" y="3459298"/>
        <a:ext cx="364492" cy="354367"/>
      </dsp:txXfrm>
    </dsp:sp>
    <dsp:sp modelId="{481E079A-B080-4CDB-B033-06CBEDB0BE65}">
      <dsp:nvSpPr>
        <dsp:cNvPr id="0" name=""/>
        <dsp:cNvSpPr/>
      </dsp:nvSpPr>
      <dsp:spPr>
        <a:xfrm>
          <a:off x="2026572" y="4049910"/>
          <a:ext cx="4165341" cy="1349970"/>
        </a:xfrm>
        <a:prstGeom prst="roundRect">
          <a:avLst>
            <a:gd name="adj" fmla="val 10000"/>
          </a:avLst>
        </a:prstGeom>
        <a:solidFill>
          <a:schemeClr val="accent3">
            <a:hueOff val="-1137357"/>
            <a:satOff val="-4689"/>
            <a:lumOff val="-9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300" b="1" kern="1200" dirty="0" smtClean="0">
              <a:solidFill>
                <a:schemeClr val="tx1"/>
              </a:solidFill>
            </a:rPr>
            <a:t>๓. ประโยคความซ้อนที่ซับซ้อน</a:t>
          </a:r>
          <a:endParaRPr lang="th-TH" sz="3300" b="1" kern="1200" dirty="0">
            <a:solidFill>
              <a:schemeClr val="tx1"/>
            </a:solidFill>
          </a:endParaRPr>
        </a:p>
      </dsp:txBody>
      <dsp:txXfrm>
        <a:off x="2066111" y="4089449"/>
        <a:ext cx="4086263" cy="1270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FBD3-569C-4FFD-96B7-9A652ABF7FD2}" type="datetimeFigureOut">
              <a:rPr lang="th-TH" smtClean="0"/>
              <a:t>14/12/58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BC6369F-16C5-48B3-ACB0-1935130E2CE8}" type="slidenum">
              <a:rPr lang="th-TH" smtClean="0"/>
              <a:t>‹#›</a:t>
            </a:fld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FBD3-569C-4FFD-96B7-9A652ABF7FD2}" type="datetimeFigureOut">
              <a:rPr lang="th-TH" smtClean="0"/>
              <a:t>14/12/58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369F-16C5-48B3-ACB0-1935130E2CE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FBD3-569C-4FFD-96B7-9A652ABF7FD2}" type="datetimeFigureOut">
              <a:rPr lang="th-TH" smtClean="0"/>
              <a:t>14/12/58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369F-16C5-48B3-ACB0-1935130E2CE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FBD3-569C-4FFD-96B7-9A652ABF7FD2}" type="datetimeFigureOut">
              <a:rPr lang="th-TH" smtClean="0"/>
              <a:t>14/12/58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369F-16C5-48B3-ACB0-1935130E2CE8}" type="slidenum">
              <a:rPr lang="th-TH" smtClean="0"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FBD3-569C-4FFD-96B7-9A652ABF7FD2}" type="datetimeFigureOut">
              <a:rPr lang="th-TH" smtClean="0"/>
              <a:t>14/12/58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BC6369F-16C5-48B3-ACB0-1935130E2CE8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FBD3-569C-4FFD-96B7-9A652ABF7FD2}" type="datetimeFigureOut">
              <a:rPr lang="th-TH" smtClean="0"/>
              <a:t>14/12/58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369F-16C5-48B3-ACB0-1935130E2CE8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FBD3-569C-4FFD-96B7-9A652ABF7FD2}" type="datetimeFigureOut">
              <a:rPr lang="th-TH" smtClean="0"/>
              <a:t>14/12/58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369F-16C5-48B3-ACB0-1935130E2CE8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FBD3-569C-4FFD-96B7-9A652ABF7FD2}" type="datetimeFigureOut">
              <a:rPr lang="th-TH" smtClean="0"/>
              <a:t>14/12/58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369F-16C5-48B3-ACB0-1935130E2CE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FBD3-569C-4FFD-96B7-9A652ABF7FD2}" type="datetimeFigureOut">
              <a:rPr lang="th-TH" smtClean="0"/>
              <a:t>14/12/58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369F-16C5-48B3-ACB0-1935130E2CE8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FBD3-569C-4FFD-96B7-9A652ABF7FD2}" type="datetimeFigureOut">
              <a:rPr lang="th-TH" smtClean="0"/>
              <a:t>14/12/58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369F-16C5-48B3-ACB0-1935130E2CE8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FBD3-569C-4FFD-96B7-9A652ABF7FD2}" type="datetimeFigureOut">
              <a:rPr lang="th-TH" smtClean="0"/>
              <a:t>14/12/58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BC6369F-16C5-48B3-ACB0-1935130E2CE8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30DFBD3-569C-4FFD-96B7-9A652ABF7FD2}" type="datetimeFigureOut">
              <a:rPr lang="th-TH" smtClean="0"/>
              <a:t>14/12/58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BC6369F-16C5-48B3-ACB0-1935130E2CE8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Special%20Instructor%20(&#3626;&#3634;&#3608;&#3636;&#3605;&#3626;&#3623;&#3609;&#3609;&#3633;&#3609;)\&#3648;&#3607;&#3629;&#3617;%202-57\ppt%20&#3617;.3%20(2-57)\7.&#3588;&#3623;&#3634;&#3617;&#3619;&#3633;&#3585;&#3651;&#3604;&#3588;&#3623;&#3619;&#3651;&#3613;&#3656;&#3627;&#3634;\&#3648;&#3614;&#3621;&#3591;&#3604;&#3640;&#3592;&#3610;&#3636;&#3604;&#3634;&#3617;&#3634;&#3619;&#3604;&#3619;.wmv.mp4" TargetMode="Externa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99990082_7d730c1a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229600" cy="1224136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th-TH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ความรักใดควรใฝ่หา</a:t>
            </a:r>
            <a:endParaRPr lang="th-TH" sz="8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3491880" y="260648"/>
            <a:ext cx="2520280" cy="936104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pPr algn="ctr"/>
            <a:r>
              <a:rPr lang="th-TH" sz="4400" b="1" dirty="0" smtClean="0">
                <a:solidFill>
                  <a:srgbClr val="FF3300"/>
                </a:solidFill>
              </a:rPr>
              <a:t>กฎข้อบังคับ</a:t>
            </a:r>
            <a:endParaRPr lang="th-TH" sz="4400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496944" cy="5005536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</a:t>
            </a:r>
            <a:r>
              <a:rPr lang="th-TH" sz="3200" dirty="0" smtClean="0"/>
              <a:t>๑. โคลงสี่สุภาพ ๑ บท มี ๔ บาท เขียนบาทละ ๒ วรรค  วรรคหน้ามี ๕ พยางค์ วรรคหลังมี  ๒ พยางค์ (วรรคหลังของบาทที่ ๑ และ ๓ มีคำสร้อยได้อีก ๒ พยางค์)  บาทที่ ๔ วรรคหลังมี ๔ พยางค์</a:t>
            </a:r>
            <a:endParaRPr lang="en-US" sz="3200" dirty="0" smtClean="0"/>
          </a:p>
          <a:p>
            <a:pPr algn="thaiDist">
              <a:buNone/>
            </a:pPr>
            <a:r>
              <a:rPr lang="th-TH" sz="3200" dirty="0" smtClean="0"/>
              <a:t>	๒. โคลงสี่สุภาพ ๑ บท มี ๓๐ คำ (ไม่นับคำสร้อย)</a:t>
            </a:r>
            <a:endParaRPr lang="en-US" sz="3200" dirty="0" smtClean="0"/>
          </a:p>
          <a:p>
            <a:pPr algn="thaiDist">
              <a:buNone/>
            </a:pPr>
            <a:r>
              <a:rPr lang="th-TH" sz="3200" dirty="0" smtClean="0"/>
              <a:t>	๓. สัมผัสบังคับ  </a:t>
            </a:r>
            <a:endParaRPr lang="en-US" sz="3200" dirty="0" smtClean="0"/>
          </a:p>
          <a:p>
            <a:pPr algn="thaiDist">
              <a:buNone/>
            </a:pPr>
            <a:r>
              <a:rPr lang="th-TH" sz="3200" dirty="0" smtClean="0"/>
              <a:t>		- คำสุดท้ายของบาทที่ ๒ สัมผัสกับคำสุดท้ายของบาทที่ ๓ กับคำสุดท้ายของบาทที่ ๑ ในบทที่ ๒</a:t>
            </a:r>
            <a:endParaRPr lang="en-US" sz="3200" dirty="0" smtClean="0"/>
          </a:p>
          <a:p>
            <a:pPr algn="thaiDist">
              <a:buNone/>
            </a:pPr>
            <a:r>
              <a:rPr lang="th-TH" sz="3200" dirty="0" smtClean="0"/>
              <a:t>		- คำสุดท้ายของบาทที่ ๔ ในบทที่ ๑ สัมผัสกับคำสุดท้ายของบาทที่ ๓ ในบทที่ ๒</a:t>
            </a:r>
            <a:endParaRPr lang="en-US" sz="3200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332656"/>
            <a:ext cx="8147248" cy="63367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3000" dirty="0" smtClean="0"/>
              <a:t>๔. มีการบังคับใช้คำเอก ๗ แห่ง (คำเอกสามารถใช้คำตายแทนได้)  คำโท ๔ แห่ง </a:t>
            </a: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		* </a:t>
            </a:r>
            <a:r>
              <a:rPr lang="th-TH" sz="3000" dirty="0" smtClean="0"/>
              <a:t>คำตาย ได้แก่ คำที่ประสมด้วยสระเสียงสั้น ในมาตราแม่ ก กา และคำที่มีตัวสะกดในแม่กก กด กบ ไม่มีรูปวรรณยุกต์ เช่น</a:t>
            </a:r>
            <a:endParaRPr lang="en-US" sz="3000" dirty="0" smtClean="0"/>
          </a:p>
          <a:p>
            <a:pPr>
              <a:buNone/>
            </a:pPr>
            <a:r>
              <a:rPr lang="th-TH" sz="3000" dirty="0" smtClean="0"/>
              <a:t>			“ คบกากา</a:t>
            </a:r>
            <a:r>
              <a:rPr lang="th-TH" sz="3000" b="1" dirty="0" smtClean="0">
                <a:solidFill>
                  <a:srgbClr val="FF0000"/>
                </a:solidFill>
              </a:rPr>
              <a:t>โหด</a:t>
            </a:r>
            <a:r>
              <a:rPr lang="th-TH" sz="3000" dirty="0" smtClean="0"/>
              <a:t>ให้	เสียพงศ์</a:t>
            </a: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		</a:t>
            </a:r>
            <a:r>
              <a:rPr lang="th-TH" sz="3000" dirty="0" smtClean="0"/>
              <a:t>	พา</a:t>
            </a:r>
            <a:r>
              <a:rPr lang="th-TH" sz="3000" b="1" dirty="0" smtClean="0">
                <a:solidFill>
                  <a:srgbClr val="FF0000"/>
                </a:solidFill>
              </a:rPr>
              <a:t>ตระ</a:t>
            </a:r>
            <a:r>
              <a:rPr lang="th-TH" sz="3000" dirty="0" smtClean="0"/>
              <a:t>กูลเหมหงส์	</a:t>
            </a:r>
            <a:r>
              <a:rPr lang="th-TH" sz="3000" b="1" dirty="0" smtClean="0">
                <a:solidFill>
                  <a:srgbClr val="FF0000"/>
                </a:solidFill>
              </a:rPr>
              <a:t>แหลก</a:t>
            </a:r>
            <a:r>
              <a:rPr lang="th-TH" sz="3000" dirty="0" smtClean="0"/>
              <a:t>ด้วย”</a:t>
            </a:r>
            <a:endParaRPr lang="en-US" sz="3000" dirty="0" smtClean="0"/>
          </a:p>
          <a:p>
            <a:pPr>
              <a:buNone/>
            </a:pPr>
            <a:r>
              <a:rPr lang="th-TH" sz="3000" dirty="0" smtClean="0"/>
              <a:t>	๕. คำเอกโทษ และคำโทโทษ </a:t>
            </a:r>
            <a:endParaRPr lang="en-US" sz="3000" dirty="0" smtClean="0"/>
          </a:p>
          <a:p>
            <a:pPr>
              <a:buNone/>
            </a:pPr>
            <a:r>
              <a:rPr lang="th-TH" sz="3000" dirty="0" smtClean="0"/>
              <a:t>		- คำเอกโทษ  คือ  คำที่ปกติใช้ไม้โท แต่เมื่อจำเป็นก็ให้ใช้คำที่มีไม้เอกแทน  เช่น  เคี่ยว แทน เขี้ยว , ค่า แทน ข้า , พู่ แทน ผู้ ฯลฯ</a:t>
            </a:r>
            <a:endParaRPr lang="en-US" sz="3000" dirty="0" smtClean="0"/>
          </a:p>
          <a:p>
            <a:pPr>
              <a:buNone/>
            </a:pPr>
            <a:r>
              <a:rPr lang="th-TH" sz="3000" dirty="0" smtClean="0"/>
              <a:t>		- คำโทโทษ  คือ  คำที่ปกติใช้ไม้เอก แต่เมื่อจำเป็นก็ใช้คำที่มีไม้โทแทน  เช่น  เหล้น แทน เล่น , แหล้น แทน แล่น ฯลฯ</a:t>
            </a:r>
            <a:endParaRPr lang="en-US" sz="3000" dirty="0" smtClean="0"/>
          </a:p>
          <a:p>
            <a:pPr>
              <a:buNone/>
            </a:pPr>
            <a:r>
              <a:rPr lang="th-TH" sz="3000" dirty="0" smtClean="0"/>
              <a:t>	</a:t>
            </a:r>
            <a:endParaRPr lang="th-TH" sz="3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548680"/>
            <a:ext cx="8147248" cy="5471120"/>
          </a:xfrm>
        </p:spPr>
        <p:txBody>
          <a:bodyPr>
            <a:normAutofit lnSpcReduction="10000"/>
          </a:bodyPr>
          <a:lstStyle/>
          <a:p>
            <a:pPr algn="thaiDist">
              <a:buNone/>
            </a:pPr>
            <a:r>
              <a:rPr lang="th-TH" sz="3200" dirty="0" smtClean="0"/>
              <a:t>๖. สัมผัส  หมายถึง  คำที่มีเสียงคล้องจองในคำประพันธ์ แบ่งออกเป็น ๒ ประเภท ดังนี้</a:t>
            </a:r>
            <a:endParaRPr lang="en-US" sz="3200" dirty="0" smtClean="0"/>
          </a:p>
          <a:p>
            <a:pPr algn="thaiDist">
              <a:buNone/>
            </a:pPr>
            <a:r>
              <a:rPr lang="th-TH" sz="3200" dirty="0" smtClean="0"/>
              <a:t>		- สัมผัสนอก  คือ  สัมผัสบังคับที่คำประพันธ์ทุกชนิดต้องมี ไม่มีไม่ได้ เป็นสัมผัสระหว่างวรรคและสัมผัสระหว่างบท </a:t>
            </a:r>
            <a:endParaRPr lang="en-US" sz="3200" dirty="0" smtClean="0"/>
          </a:p>
          <a:p>
            <a:pPr algn="thaiDist">
              <a:buNone/>
            </a:pPr>
            <a:r>
              <a:rPr lang="th-TH" sz="3200" dirty="0" smtClean="0"/>
              <a:t>		- สัมผัสใน  คือ  สัมผัสของคำภายในวรรคเดียวกัน เป็นสัมผัสที่ไม่บังคับ มีหรือไม่มีก็ได้ แต่ถ้ามีแล้วจะทำให้คำประพันธ์นั้นๆไพเราะยิ่งขึ้น มี ๒ ชนิด คือ </a:t>
            </a:r>
            <a:endParaRPr lang="en-US" sz="3200" dirty="0" smtClean="0"/>
          </a:p>
          <a:p>
            <a:pPr algn="thaiDist">
              <a:buNone/>
            </a:pPr>
            <a:r>
              <a:rPr lang="th-TH" sz="3200" dirty="0" smtClean="0"/>
              <a:t>			๑. สัมผัสพยัญชนะ  คือ เสียงสัมผัสของพยัญชนะเสียงเดียวกัน แต่สระอาจเป็นคนละตัวก็ได้ </a:t>
            </a:r>
            <a:endParaRPr lang="en-US" sz="3200" dirty="0" smtClean="0"/>
          </a:p>
          <a:p>
            <a:pPr algn="thaiDist">
              <a:buNone/>
            </a:pPr>
            <a:r>
              <a:rPr lang="th-TH" sz="3200" dirty="0" smtClean="0"/>
              <a:t>			๒. สัมผัสสระ  คือ  เสียงสัมผัสของสระเสียงเดียวกัน แต่พยัญชนะเป็นคนละตัวได้</a:t>
            </a:r>
            <a:endParaRPr lang="en-US" sz="3200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1763688" y="260648"/>
            <a:ext cx="6336704" cy="936104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pPr algn="ctr"/>
            <a:r>
              <a:rPr lang="th-TH" sz="4400" b="1" dirty="0" smtClean="0">
                <a:solidFill>
                  <a:schemeClr val="accent6"/>
                </a:solidFill>
              </a:rPr>
              <a:t>คำที่ใช้ในกฎเกณฑ์ของ</a:t>
            </a:r>
            <a:r>
              <a:rPr lang="th-TH" sz="4400" b="1" dirty="0" err="1" smtClean="0">
                <a:solidFill>
                  <a:schemeClr val="accent6"/>
                </a:solidFill>
              </a:rPr>
              <a:t>ฉันท</a:t>
            </a:r>
            <a:r>
              <a:rPr lang="th-TH" sz="4400" b="1" dirty="0" smtClean="0">
                <a:solidFill>
                  <a:schemeClr val="accent6"/>
                </a:solidFill>
              </a:rPr>
              <a:t>ลักษณ์</a:t>
            </a:r>
            <a:endParaRPr lang="th-TH" sz="4400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933528"/>
          </a:xfrm>
        </p:spPr>
        <p:txBody>
          <a:bodyPr/>
          <a:lstStyle/>
          <a:p>
            <a:pPr algn="thaiDist">
              <a:buNone/>
            </a:pPr>
            <a:r>
              <a:rPr lang="th-TH" sz="3200" b="1" dirty="0" smtClean="0"/>
              <a:t>๑. คำ</a:t>
            </a:r>
            <a:endParaRPr lang="en-US" sz="3200" dirty="0" smtClean="0"/>
          </a:p>
          <a:p>
            <a:pPr algn="thaiDist">
              <a:buNone/>
            </a:pPr>
            <a:r>
              <a:rPr lang="th-TH" sz="3200" dirty="0" smtClean="0"/>
              <a:t>		มี ๒ ความหมาย ได้แก่</a:t>
            </a:r>
            <a:endParaRPr lang="en-US" sz="3200" dirty="0" smtClean="0"/>
          </a:p>
          <a:p>
            <a:pPr algn="thaiDist">
              <a:buNone/>
            </a:pPr>
            <a:r>
              <a:rPr lang="th-TH" sz="3200" dirty="0" smtClean="0"/>
              <a:t>		- คำ  หมายถึง  หน่วยย่อยที่สุดของ</a:t>
            </a:r>
            <a:r>
              <a:rPr lang="th-TH" sz="3200" dirty="0" err="1" smtClean="0"/>
              <a:t>ฉันท</a:t>
            </a:r>
            <a:r>
              <a:rPr lang="th-TH" sz="3200" dirty="0" smtClean="0"/>
              <a:t>ลักษณ์และเป็นส่วนย่อยของวรรค หนึ่งพยางค์ จัดเป็น ๑ คำ  ซึ่งแตกต่างจากการนับคำในไวยากรณ์ เพราะการนับคำในไวยากรณ์ ๑ คำอาจมีหลายพยางค์</a:t>
            </a:r>
            <a:endParaRPr lang="en-US" sz="3200" dirty="0" smtClean="0"/>
          </a:p>
          <a:p>
            <a:pPr algn="thaiDist">
              <a:buNone/>
            </a:pPr>
            <a:r>
              <a:rPr lang="th-TH" sz="3200" dirty="0" smtClean="0"/>
              <a:t>		- คำ  หมายถึง  กลอน ๑ บาท (๑ คำกลอน) มี ๒ วรรค รวมกันเป็น ๑ คำกลอน</a:t>
            </a:r>
            <a:endParaRPr lang="en-US" sz="3200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8291264" cy="62646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h-TH" sz="3500" b="1" dirty="0" smtClean="0"/>
              <a:t>๒. คำที่บอกลักษณะหน่วยย่อยที่บรรจุลงในคำประพันธ์ชนิดหนึ่งๆซึ่งมีข้อกำหนดต่างกัน</a:t>
            </a:r>
            <a:endParaRPr lang="en-US" sz="3500" dirty="0" smtClean="0"/>
          </a:p>
          <a:p>
            <a:pPr>
              <a:buNone/>
            </a:pPr>
            <a:r>
              <a:rPr lang="th-TH" sz="3500" dirty="0" smtClean="0"/>
              <a:t>	- </a:t>
            </a:r>
            <a:r>
              <a:rPr lang="th-TH" sz="3500" u="sng" dirty="0" smtClean="0">
                <a:solidFill>
                  <a:srgbClr val="FF0000"/>
                </a:solidFill>
              </a:rPr>
              <a:t>คำเอก คำโท</a:t>
            </a:r>
            <a:r>
              <a:rPr lang="th-TH" sz="3500" dirty="0" smtClean="0">
                <a:solidFill>
                  <a:srgbClr val="FF0000"/>
                </a:solidFill>
              </a:rPr>
              <a:t>  </a:t>
            </a:r>
            <a:r>
              <a:rPr lang="th-TH" sz="3500" dirty="0" smtClean="0"/>
              <a:t>เป็นลักษณะบังคับของโคลงสี่สุภาพ  </a:t>
            </a:r>
            <a:endParaRPr lang="en-US" sz="3500" dirty="0" smtClean="0"/>
          </a:p>
          <a:p>
            <a:pPr>
              <a:buNone/>
            </a:pPr>
            <a:r>
              <a:rPr lang="th-TH" sz="3500" dirty="0" smtClean="0"/>
              <a:t>		 คำเอก  คือ  คำที่มีรูปวรรณยุกต์เอกกำกับหรือเป็นคำตาย ในโคลงสี่สุภาพ ๑ บท จะมีคำเอกทั้งหมด ๗ แห่ง</a:t>
            </a:r>
            <a:endParaRPr lang="en-US" sz="3500" dirty="0" smtClean="0"/>
          </a:p>
          <a:p>
            <a:pPr>
              <a:buNone/>
            </a:pPr>
            <a:r>
              <a:rPr lang="th-TH" sz="3500" dirty="0" smtClean="0"/>
              <a:t>		 คำโท  คือ  คำที่มีรูปวรรณยุกต์โทกำกับ ในโคลงสี่สุภาพ ๑ บท จะมีคำโททั้งหมด ๔ แห่ง</a:t>
            </a:r>
            <a:endParaRPr lang="en-US" sz="3500" dirty="0" smtClean="0"/>
          </a:p>
          <a:p>
            <a:pPr>
              <a:buNone/>
            </a:pPr>
            <a:r>
              <a:rPr lang="th-TH" sz="3500" dirty="0" smtClean="0"/>
              <a:t>	- </a:t>
            </a:r>
            <a:r>
              <a:rPr lang="th-TH" sz="3500" u="sng" dirty="0" smtClean="0">
                <a:solidFill>
                  <a:srgbClr val="FF0000"/>
                </a:solidFill>
              </a:rPr>
              <a:t>คำเอกโทษ โทโทษ</a:t>
            </a:r>
            <a:endParaRPr lang="en-US" sz="35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500" dirty="0" smtClean="0"/>
              <a:t>		</a:t>
            </a:r>
            <a:r>
              <a:rPr lang="th-TH" sz="3500" dirty="0" smtClean="0"/>
              <a:t>คำเอกโทษ  คือ  คำที่ปกติใช้ไม้โท แต่เมื่อจำเป็นก็ให้ใช้คำที่มีไม้เอกแทน  </a:t>
            </a:r>
            <a:endParaRPr lang="en-US" sz="3500" dirty="0" smtClean="0"/>
          </a:p>
          <a:p>
            <a:pPr>
              <a:buNone/>
            </a:pPr>
            <a:r>
              <a:rPr lang="th-TH" sz="3500" dirty="0" smtClean="0"/>
              <a:t>		คำโทโทษ  คือ  คำที่ปกติใช้ไม้เอก แต่เมื่อจำเป็นก็ใช้คำที่มีไม้โทแทน  </a:t>
            </a:r>
            <a:endParaRPr lang="en-US" sz="3500" dirty="0" smtClean="0"/>
          </a:p>
          <a:p>
            <a:pPr>
              <a:buNone/>
            </a:pPr>
            <a:r>
              <a:rPr lang="th-TH" sz="3500" dirty="0" smtClean="0"/>
              <a:t>	- </a:t>
            </a:r>
            <a:r>
              <a:rPr lang="th-TH" sz="3500" u="sng" dirty="0" smtClean="0">
                <a:solidFill>
                  <a:srgbClr val="FF0000"/>
                </a:solidFill>
              </a:rPr>
              <a:t>คำตาย</a:t>
            </a:r>
            <a:endParaRPr lang="en-US" sz="35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h-TH" sz="3500" dirty="0" smtClean="0"/>
              <a:t>		คำตาย  คือ  คำที่ประสมด้วยสระเสียงสั้น ในมาตราแม่ ก กา และคำที่มีตัวสะกดในแม่กก กด กบ ไม่มีรูปวรรณยุกต์</a:t>
            </a:r>
            <a:endParaRPr lang="en-US" sz="3500" dirty="0" smtClean="0"/>
          </a:p>
          <a:p>
            <a:pPr>
              <a:buNone/>
            </a:pPr>
            <a:r>
              <a:rPr lang="th-TH" sz="3500" dirty="0" smtClean="0"/>
              <a:t>	</a:t>
            </a:r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476672"/>
            <a:ext cx="8424936" cy="6120680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sz="3200" dirty="0" smtClean="0"/>
              <a:t>- </a:t>
            </a:r>
            <a:r>
              <a:rPr lang="th-TH" sz="3200" u="sng" dirty="0" smtClean="0">
                <a:solidFill>
                  <a:srgbClr val="FF0000"/>
                </a:solidFill>
              </a:rPr>
              <a:t>คำเป็น</a:t>
            </a:r>
            <a:endParaRPr lang="en-US" sz="3200" dirty="0" smtClean="0">
              <a:solidFill>
                <a:srgbClr val="FF0000"/>
              </a:solidFill>
            </a:endParaRPr>
          </a:p>
          <a:p>
            <a:pPr algn="thaiDist">
              <a:buNone/>
            </a:pPr>
            <a:r>
              <a:rPr lang="th-TH" sz="3200" dirty="0" smtClean="0"/>
              <a:t>		คำเป็น  คือ  คำที่ประสมด้วยสระเสียงยาวในแม่ ก กา  และเป็นคำที่มีตัวสะกดอยู่ในแม่กง กน กม เกย </a:t>
            </a:r>
            <a:r>
              <a:rPr lang="th-TH" sz="3200" dirty="0" err="1" smtClean="0"/>
              <a:t>เกอว</a:t>
            </a:r>
            <a:r>
              <a:rPr lang="th-TH" sz="3200" dirty="0" smtClean="0"/>
              <a:t> </a:t>
            </a:r>
          </a:p>
          <a:p>
            <a:pPr algn="thaiDist">
              <a:buNone/>
            </a:pPr>
            <a:r>
              <a:rPr lang="th-TH" sz="3200" dirty="0" smtClean="0"/>
              <a:t>- </a:t>
            </a:r>
            <a:r>
              <a:rPr lang="th-TH" sz="3200" u="sng" dirty="0" smtClean="0">
                <a:solidFill>
                  <a:srgbClr val="FF0000"/>
                </a:solidFill>
              </a:rPr>
              <a:t>คำครุ</a:t>
            </a:r>
            <a:endParaRPr lang="en-US" sz="3200" dirty="0" smtClean="0">
              <a:solidFill>
                <a:srgbClr val="FF0000"/>
              </a:solidFill>
            </a:endParaRPr>
          </a:p>
          <a:p>
            <a:pPr algn="thaiDist">
              <a:buNone/>
            </a:pPr>
            <a:r>
              <a:rPr lang="th-TH" sz="3200" dirty="0" smtClean="0"/>
              <a:t>		คำครุ  เป็นคำที่ลงเสียงหนัก มีสัญลักษณ์  ( ั )  มีลักษณะดังนี้</a:t>
            </a:r>
            <a:endParaRPr lang="en-US" sz="3200" dirty="0" smtClean="0"/>
          </a:p>
          <a:p>
            <a:pPr algn="thaiDist">
              <a:buNone/>
            </a:pPr>
            <a:r>
              <a:rPr lang="th-TH" sz="3200" dirty="0" smtClean="0"/>
              <a:t>		๑.   คำที่มีตัวสะกด</a:t>
            </a:r>
            <a:endParaRPr lang="en-US" sz="3200" dirty="0" smtClean="0"/>
          </a:p>
          <a:p>
            <a:pPr algn="thaiDist">
              <a:buNone/>
            </a:pPr>
            <a:r>
              <a:rPr lang="th-TH" sz="3200" dirty="0" smtClean="0"/>
              <a:t>		๒.  คำที่ประสมด้วยสระ  อำ  </a:t>
            </a:r>
            <a:r>
              <a:rPr lang="th-TH" sz="3200" dirty="0" err="1" smtClean="0"/>
              <a:t>ใอ</a:t>
            </a:r>
            <a:r>
              <a:rPr lang="th-TH" sz="3200" dirty="0" smtClean="0"/>
              <a:t>  ไอ  เอา</a:t>
            </a:r>
            <a:endParaRPr lang="en-US" sz="3200" dirty="0" smtClean="0"/>
          </a:p>
          <a:p>
            <a:pPr algn="thaiDist">
              <a:buNone/>
            </a:pPr>
            <a:r>
              <a:rPr lang="th-TH" sz="3200" dirty="0" smtClean="0"/>
              <a:t>		๓.  คำที่ประสมด้วยสระเสียงยาวไม่มีตัวสะกด</a:t>
            </a:r>
            <a:endParaRPr lang="en-US" sz="3200" dirty="0" smtClean="0"/>
          </a:p>
          <a:p>
            <a:pPr algn="thaiDist">
              <a:buNone/>
            </a:pPr>
            <a:r>
              <a:rPr lang="th-TH" sz="3200" dirty="0" smtClean="0"/>
              <a:t>	- </a:t>
            </a:r>
            <a:r>
              <a:rPr lang="th-TH" sz="3200" u="sng" dirty="0" smtClean="0">
                <a:solidFill>
                  <a:srgbClr val="FF0000"/>
                </a:solidFill>
              </a:rPr>
              <a:t>คำลหุ  </a:t>
            </a:r>
            <a:endParaRPr lang="en-US" sz="3200" u="sng" dirty="0" smtClean="0">
              <a:solidFill>
                <a:srgbClr val="FF0000"/>
              </a:solidFill>
            </a:endParaRPr>
          </a:p>
          <a:p>
            <a:pPr algn="thaiDist">
              <a:buNone/>
            </a:pPr>
            <a:r>
              <a:rPr lang="th-TH" sz="3200" dirty="0" smtClean="0"/>
              <a:t>		คำลหุ  เป็นคำที่ลงเสียงเบา  มีสัญลักษณ์  ( ุ )  คือ  คำที่ประสมด้วยสระเสียงสั้นไม่มีตัวสะกด</a:t>
            </a:r>
            <a:endParaRPr lang="en-US" sz="3200" dirty="0" smtClean="0"/>
          </a:p>
          <a:p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404664"/>
            <a:ext cx="8640960" cy="60486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sz="2800" b="1" dirty="0" smtClean="0"/>
              <a:t>๓. คำว่า  “คำ”  หมายถึง  ข้อบังคับของ</a:t>
            </a:r>
            <a:r>
              <a:rPr lang="th-TH" sz="2800" b="1" dirty="0" err="1" smtClean="0"/>
              <a:t>ฉันท</a:t>
            </a:r>
            <a:r>
              <a:rPr lang="th-TH" sz="2800" b="1" dirty="0" smtClean="0"/>
              <a:t>ลักษณ์แบบหนึ่งๆ</a:t>
            </a:r>
            <a:r>
              <a:rPr lang="th-TH" sz="2800" dirty="0" smtClean="0"/>
              <a:t> ได้แก่</a:t>
            </a:r>
            <a:endParaRPr lang="en-US" sz="2800" dirty="0" smtClean="0"/>
          </a:p>
          <a:p>
            <a:pPr>
              <a:buNone/>
            </a:pPr>
            <a:r>
              <a:rPr lang="th-TH" sz="2800" dirty="0" smtClean="0"/>
              <a:t> 	 - </a:t>
            </a:r>
            <a:r>
              <a:rPr lang="th-TH" sz="2800" dirty="0" smtClean="0">
                <a:solidFill>
                  <a:srgbClr val="FF0000"/>
                </a:solidFill>
              </a:rPr>
              <a:t>คำนำ หรือ คำขึ้นต้น </a:t>
            </a:r>
            <a:r>
              <a:rPr lang="th-TH" sz="2800" dirty="0" smtClean="0"/>
              <a:t>เป็นข้อบังคับของกลอนชนิดต่างๆ  เช่น  กลอนสักวา  กลอนบทละคร  กลอนนิราศ  กลอนดอกสร้อย  กลอนเสภา  กลอนเพลงพื้นบ้าน  ซึ่งบังคับคำขึ้นต้นวรรคของบทกลอนตามประเภทนั้นๆ เช่น</a:t>
            </a:r>
            <a:endParaRPr lang="en-US" sz="2800" dirty="0" smtClean="0"/>
          </a:p>
          <a:p>
            <a:pPr>
              <a:buNone/>
            </a:pPr>
            <a:r>
              <a:rPr lang="th-TH" sz="2800" dirty="0" smtClean="0"/>
              <a:t>		๑. กลอนบทละคร  บังคับขึ้นต้นว่า  เมื่อนั้น  บัดนั้น  มาจะกล่าวบทไป </a:t>
            </a:r>
            <a:endParaRPr lang="en-US" sz="2800" dirty="0" smtClean="0"/>
          </a:p>
          <a:p>
            <a:pPr>
              <a:buNone/>
            </a:pPr>
            <a:r>
              <a:rPr lang="th-TH" sz="2800" dirty="0" smtClean="0"/>
              <a:t>		๒. กลอนดอกสร้อย  บังคับคำขึ้นต้น ๔ คำ โดยคำที่ ๒ ต้องเป็น เอ๋ย  ส่วนคำที่ ๑ กับคำที่ ๓ ซ้ำคำเดียวกัน และคำที่ ๔ เป็นคำที่มีความหมาย  เช่น แมงเอ๋ยแมงมุม  เด็กเอ๋ยเด็กน้อย</a:t>
            </a:r>
            <a:endParaRPr lang="en-US" sz="2800" dirty="0" smtClean="0"/>
          </a:p>
          <a:p>
            <a:pPr>
              <a:buNone/>
            </a:pPr>
            <a:r>
              <a:rPr lang="th-TH" sz="2800" dirty="0" smtClean="0"/>
              <a:t>		๓. กลอนเสภา  มักขึ้นต้นด้วยคำว่า ครานั้น  จะกล่าวถึง  </a:t>
            </a:r>
            <a:endParaRPr lang="en-US" sz="2800" dirty="0" smtClean="0"/>
          </a:p>
          <a:p>
            <a:pPr>
              <a:buNone/>
            </a:pPr>
            <a:r>
              <a:rPr lang="th-TH" sz="2800" dirty="0" smtClean="0"/>
              <a:t>		๔. กลอนเพลงพื้นบ้าน  บังคับขึ้นต้นตามลักษณะของการร้อง  เช่น เพลงพิษฐานจะขึ้นต้นว่า พิษฐานเอย</a:t>
            </a:r>
            <a:endParaRPr lang="en-US" sz="2800" dirty="0" smtClean="0"/>
          </a:p>
          <a:p>
            <a:pPr>
              <a:buNone/>
            </a:pPr>
            <a:r>
              <a:rPr lang="th-TH" sz="2800" dirty="0" smtClean="0"/>
              <a:t>	- </a:t>
            </a:r>
            <a:r>
              <a:rPr lang="th-TH" sz="2800" dirty="0" smtClean="0">
                <a:solidFill>
                  <a:srgbClr val="FF0000"/>
                </a:solidFill>
              </a:rPr>
              <a:t>คำสร้อย  </a:t>
            </a:r>
            <a:r>
              <a:rPr lang="th-TH" sz="2800" dirty="0" smtClean="0"/>
              <a:t>หมายถึง  คำลงท้ายบทหรือท้ายบาทของคำประพันธ์มักจะเป็นคำที่ไม่มีความหมายเด่น  เช่น  เทอญ  นา  ฤา  แล  เฮย  ฯลฯ</a:t>
            </a:r>
            <a:endParaRPr lang="en-US" sz="2800" dirty="0" smtClean="0"/>
          </a:p>
          <a:p>
            <a:pPr>
              <a:buNone/>
            </a:pPr>
            <a:r>
              <a:rPr lang="th-TH" sz="2800" dirty="0" smtClean="0"/>
              <a:t>	- </a:t>
            </a:r>
            <a:r>
              <a:rPr lang="th-TH" sz="2800" dirty="0" smtClean="0">
                <a:solidFill>
                  <a:srgbClr val="FF0000"/>
                </a:solidFill>
              </a:rPr>
              <a:t>คำลงท้าย  </a:t>
            </a:r>
            <a:r>
              <a:rPr lang="th-TH" sz="2800" dirty="0" smtClean="0"/>
              <a:t>เป็นลักษณะบังคับของกลอนบางชนิด  เช่น  เอย </a:t>
            </a:r>
            <a:endParaRPr lang="en-US" sz="2800" dirty="0" smtClean="0"/>
          </a:p>
          <a:p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3275856" y="620688"/>
            <a:ext cx="3024336" cy="864096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772400" cy="850106"/>
          </a:xfrm>
        </p:spPr>
        <p:txBody>
          <a:bodyPr>
            <a:normAutofit/>
          </a:bodyPr>
          <a:lstStyle/>
          <a:p>
            <a:pPr algn="ctr"/>
            <a:r>
              <a:rPr lang="th-TH" sz="4400" b="1" dirty="0" smtClean="0">
                <a:solidFill>
                  <a:srgbClr val="00CC00"/>
                </a:solidFill>
              </a:rPr>
              <a:t>ประโยคซับซ้อน</a:t>
            </a:r>
            <a:endParaRPr lang="th-TH" sz="4400" dirty="0">
              <a:solidFill>
                <a:srgbClr val="00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8147248" cy="4246984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dirty="0" smtClean="0"/>
              <a:t>ประโยคที่ใช้สื่อสารกันทั่วไปมี  ๓  ชนิด  คือ  ประโยคความเดียว  ประโยคความรวม  และประโยคความซ้อน </a:t>
            </a:r>
          </a:p>
          <a:p>
            <a:pPr algn="thaiDist">
              <a:buNone/>
            </a:pPr>
            <a:r>
              <a:rPr lang="th-TH" sz="3200" dirty="0" smtClean="0"/>
              <a:t>		แต่ในกรณีที่ผู้พูดหรือผู้เขียนต้องการบอกเล่าความคิดที่ต่อเนื่องกันมากๆก็อาจใช้ประโยคหลายประโยครวมกัน คืออาจใช้ชนิดเดียวกันหรือต่างชนิดกันก็ได้ เรียกว่า </a:t>
            </a:r>
            <a:r>
              <a:rPr lang="th-TH" sz="3200" b="1" dirty="0" smtClean="0">
                <a:solidFill>
                  <a:srgbClr val="FF0000"/>
                </a:solidFill>
              </a:rPr>
              <a:t>“ประโยคซับซ้อน”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06090"/>
          </a:xfrm>
        </p:spPr>
        <p:txBody>
          <a:bodyPr>
            <a:noAutofit/>
          </a:bodyPr>
          <a:lstStyle/>
          <a:p>
            <a:r>
              <a:rPr lang="th-TH" b="1" dirty="0" smtClean="0">
                <a:solidFill>
                  <a:srgbClr val="0033CC"/>
                </a:solidFill>
                <a:latin typeface="Angsana New" pitchFamily="18" charset="-34"/>
                <a:cs typeface="Angsana New" pitchFamily="18" charset="-34"/>
              </a:rPr>
              <a:t>ประโยคซับซ้อนมีลักษณะดังนี้</a:t>
            </a:r>
            <a:endParaRPr lang="th-TH" b="1" dirty="0">
              <a:solidFill>
                <a:srgbClr val="0033CC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68313" y="1124744"/>
          <a:ext cx="8218487" cy="5399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9552" y="3789040"/>
            <a:ext cx="273630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2123728" y="3284984"/>
            <a:ext cx="4968552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06090"/>
          </a:xfrm>
        </p:spPr>
        <p:txBody>
          <a:bodyPr>
            <a:noAutofit/>
          </a:bodyPr>
          <a:lstStyle/>
          <a:p>
            <a:pPr lvl="0"/>
            <a:r>
              <a:rPr lang="th-TH" b="1" dirty="0" smtClean="0">
                <a:solidFill>
                  <a:schemeClr val="accent3"/>
                </a:solidFill>
              </a:rPr>
              <a:t>๑. ประโยคความเดียวที่ซับซ้อน</a:t>
            </a:r>
            <a:endParaRPr lang="th-TH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784976" cy="5256584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		</a:t>
            </a:r>
            <a:r>
              <a:rPr lang="th-TH" sz="3200" dirty="0" smtClean="0"/>
              <a:t>คือ  ประโยคความเดียวที่มีส่วนประกอบของประโยคเป็นกลุ่มคำที่มีขนาดยาว  เช่น</a:t>
            </a:r>
          </a:p>
          <a:p>
            <a:pPr>
              <a:buNone/>
            </a:pPr>
            <a:r>
              <a:rPr lang="th-TH" sz="3200" dirty="0" smtClean="0"/>
              <a:t>		</a:t>
            </a:r>
            <a:r>
              <a:rPr lang="th-TH" sz="3200" dirty="0" smtClean="0">
                <a:solidFill>
                  <a:srgbClr val="FF0000"/>
                </a:solidFill>
              </a:rPr>
              <a:t>ประธาน	</a:t>
            </a:r>
            <a:r>
              <a:rPr lang="th-TH" sz="3200" dirty="0" smtClean="0"/>
              <a:t>		</a:t>
            </a:r>
            <a:r>
              <a:rPr lang="th-TH" sz="3200" dirty="0" smtClean="0">
                <a:solidFill>
                  <a:srgbClr val="0033CC"/>
                </a:solidFill>
              </a:rPr>
              <a:t>ขยายประธาน</a:t>
            </a:r>
          </a:p>
          <a:p>
            <a:pPr>
              <a:buNone/>
            </a:pPr>
            <a:endParaRPr lang="th-TH" sz="3200" dirty="0" smtClean="0"/>
          </a:p>
          <a:p>
            <a:pPr>
              <a:buNone/>
            </a:pPr>
            <a:r>
              <a:rPr lang="th-TH" sz="3200" dirty="0" smtClean="0"/>
              <a:t>		</a:t>
            </a:r>
            <a:r>
              <a:rPr lang="th-TH" sz="3200" u="sng" dirty="0" smtClean="0">
                <a:solidFill>
                  <a:srgbClr val="FF0000"/>
                </a:solidFill>
              </a:rPr>
              <a:t>ชาวไทย </a:t>
            </a:r>
            <a:r>
              <a:rPr lang="th-TH" sz="3200" dirty="0" smtClean="0"/>
              <a:t>ในถิ่นอื่น เช่น ไทใหญ่ ไทลื้อและลาว เป็นต้น </a:t>
            </a:r>
            <a:r>
              <a:rPr lang="th-TH" sz="3200" u="sng" dirty="0" smtClean="0">
                <a:solidFill>
                  <a:srgbClr val="FF0000"/>
                </a:solidFill>
              </a:rPr>
              <a:t>มี</a:t>
            </a:r>
            <a:r>
              <a:rPr lang="th-TH" sz="3200" u="sng" dirty="0" smtClean="0"/>
              <a:t>คติความเชื่อ </a:t>
            </a:r>
            <a:r>
              <a:rPr lang="th-TH" sz="3200" dirty="0" smtClean="0"/>
              <a:t>เรื่องขวัญทำนองเดียวกัน</a:t>
            </a:r>
          </a:p>
          <a:p>
            <a:pPr>
              <a:buNone/>
            </a:pPr>
            <a:r>
              <a:rPr lang="th-TH" sz="3200" dirty="0" smtClean="0"/>
              <a:t>		</a:t>
            </a:r>
          </a:p>
          <a:p>
            <a:pPr>
              <a:buNone/>
            </a:pPr>
            <a:r>
              <a:rPr lang="th-TH" sz="3200" dirty="0" smtClean="0"/>
              <a:t>		</a:t>
            </a:r>
            <a:r>
              <a:rPr lang="th-TH" sz="3200" dirty="0" smtClean="0">
                <a:solidFill>
                  <a:srgbClr val="0033CC"/>
                </a:solidFill>
              </a:rPr>
              <a:t>ขยายกรรม					</a:t>
            </a:r>
            <a:r>
              <a:rPr lang="th-TH" sz="3200" dirty="0" smtClean="0">
                <a:solidFill>
                  <a:srgbClr val="FF0000"/>
                </a:solidFill>
              </a:rPr>
              <a:t>กริยา	</a:t>
            </a:r>
            <a:r>
              <a:rPr lang="th-TH" sz="3200" dirty="0" smtClean="0">
                <a:solidFill>
                  <a:srgbClr val="0033CC"/>
                </a:solidFill>
              </a:rPr>
              <a:t>    </a:t>
            </a:r>
            <a:r>
              <a:rPr lang="th-TH" sz="3200" dirty="0" smtClean="0"/>
              <a:t>กรรม</a:t>
            </a:r>
            <a:endParaRPr lang="th-TH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72000" y="263691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547664" y="2636912"/>
            <a:ext cx="0" cy="7200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691680" y="4365104"/>
            <a:ext cx="7200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6948264" y="3717032"/>
            <a:ext cx="288032" cy="122413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8100392" y="3717032"/>
            <a:ext cx="72008" cy="12961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2987824" y="332656"/>
            <a:ext cx="3600400" cy="1296144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400" b="1" dirty="0" smtClean="0">
                <a:solidFill>
                  <a:srgbClr val="FF0066"/>
                </a:solidFill>
              </a:rPr>
              <a:t>ความรักใดควรใฝ่หา</a:t>
            </a:r>
            <a:endParaRPr lang="th-TH" sz="4400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174976"/>
          </a:xfrm>
        </p:spPr>
        <p:txBody>
          <a:bodyPr/>
          <a:lstStyle/>
          <a:p>
            <a:pPr algn="thaiDist"/>
            <a:r>
              <a:rPr lang="th-TH" sz="3200" b="1" dirty="0" smtClean="0"/>
              <a:t>ที่มา</a:t>
            </a:r>
            <a:r>
              <a:rPr lang="th-TH" sz="3200" dirty="0" smtClean="0"/>
              <a:t>	 บทพระราชนิพนธ์ในสมเด็จพระเทพรัตนราชสุดาฯ 	 	  </a:t>
            </a:r>
            <a:r>
              <a:rPr lang="th-TH" sz="3200" dirty="0" err="1" smtClean="0"/>
              <a:t>สยามบรมาช</a:t>
            </a:r>
            <a:r>
              <a:rPr lang="th-TH" sz="3200" dirty="0" smtClean="0"/>
              <a:t>กุมารี หนังสือ</a:t>
            </a:r>
            <a:r>
              <a:rPr lang="th-TH" sz="3200" dirty="0" err="1" smtClean="0"/>
              <a:t>กษัตริ</a:t>
            </a:r>
            <a:r>
              <a:rPr lang="th-TH" sz="3200" dirty="0" smtClean="0"/>
              <a:t>ยานุสรณ์ </a:t>
            </a:r>
          </a:p>
          <a:p>
            <a:pPr algn="thaiDist">
              <a:buNone/>
            </a:pPr>
            <a:endParaRPr lang="en-US" sz="3200" dirty="0" smtClean="0"/>
          </a:p>
          <a:p>
            <a:pPr algn="thaiDist"/>
            <a:r>
              <a:rPr lang="th-TH" sz="3200" b="1" dirty="0" smtClean="0"/>
              <a:t>ลักษณะคำประพันธ์	</a:t>
            </a:r>
            <a:r>
              <a:rPr lang="th-TH" sz="3200" dirty="0" smtClean="0"/>
              <a:t>โคลงสี่สุภาพ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6084168" y="4365104"/>
            <a:ext cx="504056" cy="5760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Oval 6"/>
          <p:cNvSpPr/>
          <p:nvPr/>
        </p:nvSpPr>
        <p:spPr>
          <a:xfrm>
            <a:off x="3419872" y="4293096"/>
            <a:ext cx="504056" cy="5760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6588224" y="4437112"/>
            <a:ext cx="57606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3923928" y="4437112"/>
            <a:ext cx="1008112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Rectangle 3"/>
          <p:cNvSpPr/>
          <p:nvPr/>
        </p:nvSpPr>
        <p:spPr>
          <a:xfrm>
            <a:off x="2483768" y="4509120"/>
            <a:ext cx="504056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78098"/>
          </a:xfrm>
        </p:spPr>
        <p:txBody>
          <a:bodyPr>
            <a:normAutofit/>
          </a:bodyPr>
          <a:lstStyle/>
          <a:p>
            <a:pPr lvl="0"/>
            <a:r>
              <a:rPr lang="th-TH" b="1" dirty="0" smtClean="0">
                <a:solidFill>
                  <a:schemeClr val="accent3"/>
                </a:solidFill>
              </a:rPr>
              <a:t>๒. ประโยคความรวมที่ซับซ้อน</a:t>
            </a:r>
            <a:endParaRPr lang="th-TH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91264" cy="5328592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dirty="0" smtClean="0"/>
              <a:t>คือ  ประโยคความรวมที่ประกอบด้วยประโยคความ</a:t>
            </a:r>
            <a:r>
              <a:rPr lang="th-TH" sz="3200" smtClean="0"/>
              <a:t>เดียวตั้งแต่ </a:t>
            </a:r>
            <a:r>
              <a:rPr lang="th-TH" sz="3200" dirty="0" smtClean="0"/>
              <a:t>๒ ประโยค การสื่อความหมายจึงอาจมากกว่า ๑ วัตถุประสงค์  และเป็นประโยคความรวมที่มีคำเชื่อมหลายคำที่เชื่อมประโยคหลายประโยคให้เป็นประโยคเดียวกัน </a:t>
            </a:r>
          </a:p>
          <a:p>
            <a:pPr algn="thaiDist">
              <a:buNone/>
            </a:pPr>
            <a:r>
              <a:rPr lang="th-TH" sz="3200" dirty="0" smtClean="0"/>
              <a:t>         </a:t>
            </a:r>
            <a:r>
              <a:rPr lang="th-TH" sz="3200" dirty="0" smtClean="0">
                <a:solidFill>
                  <a:srgbClr val="FF0000"/>
                </a:solidFill>
              </a:rPr>
              <a:t>ประธาน</a:t>
            </a:r>
            <a:r>
              <a:rPr lang="th-TH" sz="3200" dirty="0" smtClean="0"/>
              <a:t>   </a:t>
            </a:r>
            <a:r>
              <a:rPr lang="th-TH" sz="3200" dirty="0" smtClean="0">
                <a:solidFill>
                  <a:srgbClr val="0033CC"/>
                </a:solidFill>
              </a:rPr>
              <a:t>กริยา</a:t>
            </a:r>
            <a:r>
              <a:rPr lang="th-TH" sz="3200" dirty="0" smtClean="0"/>
              <a:t>   </a:t>
            </a:r>
            <a:r>
              <a:rPr lang="th-TH" sz="3200" b="1" dirty="0" smtClean="0">
                <a:solidFill>
                  <a:srgbClr val="00CC00"/>
                </a:solidFill>
              </a:rPr>
              <a:t>คำเชื่อม</a:t>
            </a:r>
            <a:r>
              <a:rPr lang="th-TH" sz="3200" dirty="0" smtClean="0"/>
              <a:t>    </a:t>
            </a:r>
            <a:r>
              <a:rPr lang="th-TH" sz="3200" dirty="0" smtClean="0">
                <a:solidFill>
                  <a:srgbClr val="0033CC"/>
                </a:solidFill>
              </a:rPr>
              <a:t>กริยา      </a:t>
            </a:r>
            <a:r>
              <a:rPr lang="th-TH" sz="3200" b="1" dirty="0">
                <a:solidFill>
                  <a:srgbClr val="00CC00"/>
                </a:solidFill>
              </a:rPr>
              <a:t>คำเชื่อม </a:t>
            </a:r>
            <a:r>
              <a:rPr lang="th-TH" sz="3200" b="1" dirty="0">
                <a:solidFill>
                  <a:srgbClr val="0033CC"/>
                </a:solidFill>
              </a:rPr>
              <a:t>กริยา</a:t>
            </a:r>
            <a:r>
              <a:rPr lang="th-TH" sz="3200" b="1" dirty="0">
                <a:solidFill>
                  <a:srgbClr val="00CC00"/>
                </a:solidFill>
              </a:rPr>
              <a:t> </a:t>
            </a:r>
            <a:endParaRPr lang="th-TH" sz="3200" b="1" dirty="0" smtClean="0">
              <a:solidFill>
                <a:srgbClr val="00CC00"/>
              </a:solidFill>
            </a:endParaRPr>
          </a:p>
          <a:p>
            <a:pPr algn="thaiDist">
              <a:buNone/>
            </a:pPr>
            <a:endParaRPr lang="th-TH" sz="3200" dirty="0" smtClean="0"/>
          </a:p>
          <a:p>
            <a:pPr algn="thaiDist">
              <a:buNone/>
            </a:pPr>
            <a:r>
              <a:rPr lang="th-TH" sz="3200" dirty="0" smtClean="0"/>
              <a:t>		</a:t>
            </a:r>
            <a:r>
              <a:rPr lang="th-TH" sz="3200" u="sng" dirty="0" smtClean="0">
                <a:solidFill>
                  <a:srgbClr val="FF0000"/>
                </a:solidFill>
              </a:rPr>
              <a:t>ธรรมทาน</a:t>
            </a:r>
            <a:r>
              <a:rPr lang="th-TH" sz="3200" dirty="0" smtClean="0"/>
              <a:t>บวชเณรแล้วหัดเทศน์ ธรรมวัตร และเรียนภาษาบาลี</a:t>
            </a:r>
          </a:p>
          <a:p>
            <a:pPr algn="thaiDist">
              <a:buNone/>
            </a:pPr>
            <a:r>
              <a:rPr lang="th-TH" sz="3200" dirty="0" smtClean="0"/>
              <a:t>				</a:t>
            </a:r>
          </a:p>
          <a:p>
            <a:pPr algn="thaiDist">
              <a:buNone/>
            </a:pPr>
            <a:r>
              <a:rPr lang="th-TH" sz="3200" dirty="0" smtClean="0"/>
              <a:t>				    (ประโยคความรวมที่มีใจความคล้อยตามกัน)</a:t>
            </a:r>
          </a:p>
          <a:p>
            <a:pPr>
              <a:buNone/>
            </a:pPr>
            <a:endParaRPr lang="th-TH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907704" y="3645024"/>
            <a:ext cx="0" cy="9361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699792" y="3645024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635896" y="3645024"/>
            <a:ext cx="0" cy="64807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716016" y="364502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228184" y="3573016"/>
            <a:ext cx="72008" cy="72008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020272" y="3645024"/>
            <a:ext cx="0" cy="7920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796136" y="2348880"/>
            <a:ext cx="576064" cy="720080"/>
          </a:xfrm>
          <a:prstGeom prst="ellipse">
            <a:avLst/>
          </a:prstGeom>
          <a:solidFill>
            <a:schemeClr val="bg1"/>
          </a:solidFill>
          <a:ln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683568" y="2996952"/>
            <a:ext cx="432048" cy="432048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Rectangle 4"/>
          <p:cNvSpPr/>
          <p:nvPr/>
        </p:nvSpPr>
        <p:spPr>
          <a:xfrm>
            <a:off x="1115616" y="2996952"/>
            <a:ext cx="1224136" cy="432048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Rectangle 3"/>
          <p:cNvSpPr/>
          <p:nvPr/>
        </p:nvSpPr>
        <p:spPr>
          <a:xfrm>
            <a:off x="2843808" y="2420888"/>
            <a:ext cx="1440160" cy="504056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8291264" cy="5832648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sz="3200" dirty="0" smtClean="0"/>
              <a:t>              </a:t>
            </a:r>
            <a:r>
              <a:rPr lang="th-TH" sz="3200" b="1" dirty="0" smtClean="0">
                <a:solidFill>
                  <a:srgbClr val="FF0000"/>
                </a:solidFill>
              </a:rPr>
              <a:t>ประธาน</a:t>
            </a:r>
            <a:r>
              <a:rPr lang="th-TH" sz="3200" b="1" dirty="0" smtClean="0"/>
              <a:t>        </a:t>
            </a:r>
            <a:r>
              <a:rPr lang="th-TH" sz="3200" b="1" dirty="0" smtClean="0">
                <a:solidFill>
                  <a:srgbClr val="7030A0"/>
                </a:solidFill>
              </a:rPr>
              <a:t>กริยา </a:t>
            </a:r>
            <a:r>
              <a:rPr lang="th-TH" sz="3200" b="1" dirty="0" smtClean="0"/>
              <a:t>                   </a:t>
            </a:r>
            <a:r>
              <a:rPr lang="th-TH" sz="3200" b="1" dirty="0" smtClean="0">
                <a:solidFill>
                  <a:srgbClr val="00CC00"/>
                </a:solidFill>
              </a:rPr>
              <a:t>คำเชื่อม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dirty="0" smtClean="0"/>
              <a:t>		</a:t>
            </a:r>
            <a:r>
              <a:rPr lang="th-TH" sz="3200" u="sng" dirty="0" smtClean="0">
                <a:solidFill>
                  <a:srgbClr val="FF0000"/>
                </a:solidFill>
              </a:rPr>
              <a:t>พระปิดทวาร</a:t>
            </a:r>
            <a:r>
              <a:rPr lang="th-TH" sz="3200" dirty="0" smtClean="0"/>
              <a:t> ไม่ได้ช่วยให้ อยู่คงกระพัน หรือ ฟันไม่เข้ายิงไม่ออก แต่ จะช่วยปิด ความชั่ว</a:t>
            </a:r>
          </a:p>
          <a:p>
            <a:pPr>
              <a:buNone/>
            </a:pPr>
            <a:endParaRPr lang="th-TH" sz="3200" dirty="0" smtClean="0"/>
          </a:p>
          <a:p>
            <a:pPr>
              <a:buNone/>
            </a:pPr>
            <a:r>
              <a:rPr lang="th-TH" sz="3200" b="1" dirty="0" smtClean="0">
                <a:solidFill>
                  <a:srgbClr val="00CC00"/>
                </a:solidFill>
              </a:rPr>
              <a:t>คำเชื่อม </a:t>
            </a:r>
            <a:r>
              <a:rPr lang="th-TH" sz="3200" b="1" dirty="0" smtClean="0"/>
              <a:t>    </a:t>
            </a:r>
            <a:r>
              <a:rPr lang="th-TH" sz="3200" b="1" dirty="0" smtClean="0">
                <a:solidFill>
                  <a:srgbClr val="7030A0"/>
                </a:solidFill>
              </a:rPr>
              <a:t>กริยา</a:t>
            </a:r>
          </a:p>
          <a:p>
            <a:pPr>
              <a:buNone/>
            </a:pPr>
            <a:endParaRPr lang="th-TH" sz="32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h-TH" sz="3200" dirty="0" smtClean="0"/>
              <a:t>		(เป็นประโยคความรวมที่มีใจความเลือกเอาอย่างใดอย่างหนึ่งและขัดแย้งกัน)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051720" y="1916832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99592" y="350100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051720" y="3429000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635896" y="191683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084168" y="191683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491880" y="3645024"/>
            <a:ext cx="4968552" cy="864096"/>
          </a:xfrm>
          <a:prstGeom prst="rect">
            <a:avLst/>
          </a:prstGeom>
          <a:solidFill>
            <a:schemeClr val="bg1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5868144" y="3789040"/>
            <a:ext cx="24482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3563888" y="3861048"/>
            <a:ext cx="1584176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5148064" y="3789040"/>
            <a:ext cx="792088" cy="5760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Oval 4"/>
          <p:cNvSpPr/>
          <p:nvPr/>
        </p:nvSpPr>
        <p:spPr>
          <a:xfrm>
            <a:off x="6876256" y="3789040"/>
            <a:ext cx="1440160" cy="5760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Oval 3"/>
          <p:cNvSpPr/>
          <p:nvPr/>
        </p:nvSpPr>
        <p:spPr>
          <a:xfrm>
            <a:off x="1835696" y="3789040"/>
            <a:ext cx="1728192" cy="5760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78098"/>
          </a:xfrm>
        </p:spPr>
        <p:txBody>
          <a:bodyPr>
            <a:normAutofit/>
          </a:bodyPr>
          <a:lstStyle/>
          <a:p>
            <a:pPr lvl="0"/>
            <a:r>
              <a:rPr lang="th-TH" b="1" dirty="0" smtClean="0">
                <a:solidFill>
                  <a:schemeClr val="accent3"/>
                </a:solidFill>
              </a:rPr>
              <a:t>๓. ประโยคความซ้อนที่ซับซ้อน</a:t>
            </a:r>
            <a:endParaRPr lang="th-TH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352928" cy="5328592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dirty="0" smtClean="0"/>
              <a:t>คือ  ประโยคความซ้อนที่มีอนุประโยคมากกว่า ๑ ประโยค หรือเป็นประโยคที่มีทั้งลักษณะของประโยคความซ้อนและประโยคความรวมอยู่ด้วยกัน </a:t>
            </a:r>
          </a:p>
          <a:p>
            <a:pPr algn="thaiDist">
              <a:buNone/>
            </a:pPr>
            <a:r>
              <a:rPr lang="th-TH" sz="3200" dirty="0" smtClean="0"/>
              <a:t>         </a:t>
            </a:r>
            <a:r>
              <a:rPr lang="th-TH" sz="3200" b="1" dirty="0" smtClean="0">
                <a:solidFill>
                  <a:srgbClr val="FF0000"/>
                </a:solidFill>
              </a:rPr>
              <a:t>ประธาน                   </a:t>
            </a:r>
            <a:r>
              <a:rPr lang="th-TH" sz="3200" b="1" dirty="0" smtClean="0"/>
              <a:t>ประธาน</a:t>
            </a:r>
            <a:r>
              <a:rPr lang="th-TH" sz="3200" b="1" dirty="0" smtClean="0">
                <a:solidFill>
                  <a:srgbClr val="FF0000"/>
                </a:solidFill>
              </a:rPr>
              <a:t>     กรรม</a:t>
            </a:r>
            <a:r>
              <a:rPr lang="th-TH" sz="3200" b="1" dirty="0" smtClean="0"/>
              <a:t>       กรรม</a:t>
            </a:r>
          </a:p>
          <a:p>
            <a:pPr algn="thaiDist">
              <a:buNone/>
            </a:pPr>
            <a:endParaRPr lang="th-TH" sz="3200" dirty="0" smtClean="0"/>
          </a:p>
          <a:p>
            <a:pPr algn="thaiDist">
              <a:buNone/>
            </a:pPr>
            <a:r>
              <a:rPr lang="th-TH" sz="3200" dirty="0" smtClean="0"/>
              <a:t>		</a:t>
            </a:r>
            <a:r>
              <a:rPr lang="th-TH" sz="3200" b="1" u="sng" dirty="0" smtClean="0">
                <a:solidFill>
                  <a:srgbClr val="FF0000"/>
                </a:solidFill>
              </a:rPr>
              <a:t>เรา</a:t>
            </a:r>
            <a:r>
              <a:rPr lang="th-TH" sz="3200" dirty="0" smtClean="0"/>
              <a:t> ย่อมรู้ได้เองว่า การทำความดี ทำให้ </a:t>
            </a:r>
            <a:r>
              <a:rPr lang="th-TH" sz="3200" u="sng" dirty="0" smtClean="0">
                <a:solidFill>
                  <a:srgbClr val="FF0000"/>
                </a:solidFill>
              </a:rPr>
              <a:t>ความสุข</a:t>
            </a:r>
            <a:r>
              <a:rPr lang="th-TH" sz="3200" dirty="0" smtClean="0">
                <a:solidFill>
                  <a:srgbClr val="FF0000"/>
                </a:solidFill>
              </a:rPr>
              <a:t> </a:t>
            </a:r>
            <a:r>
              <a:rPr lang="th-TH" sz="3200" dirty="0" smtClean="0"/>
              <a:t>เกิดขึ้นในใจ</a:t>
            </a:r>
          </a:p>
          <a:p>
            <a:pPr algn="thaiDist">
              <a:buNone/>
            </a:pPr>
            <a:endParaRPr lang="th-TH" sz="3200" dirty="0" smtClean="0"/>
          </a:p>
          <a:p>
            <a:pPr algn="thaiDist">
              <a:buNone/>
            </a:pPr>
            <a:r>
              <a:rPr lang="th-TH" sz="3200" dirty="0" smtClean="0"/>
              <a:t>                     </a:t>
            </a:r>
            <a:r>
              <a:rPr lang="th-TH" sz="3200" b="1" dirty="0" smtClean="0">
                <a:solidFill>
                  <a:srgbClr val="FF0000"/>
                </a:solidFill>
              </a:rPr>
              <a:t>กริยา                        </a:t>
            </a:r>
            <a:r>
              <a:rPr lang="th-TH" sz="3200" b="1" dirty="0" smtClean="0"/>
              <a:t>กริยา     </a:t>
            </a:r>
            <a:r>
              <a:rPr lang="th-TH" sz="3200" b="1" dirty="0" smtClean="0">
                <a:solidFill>
                  <a:schemeClr val="accent4"/>
                </a:solidFill>
              </a:rPr>
              <a:t>ประธาน   กริยา</a:t>
            </a:r>
          </a:p>
          <a:p>
            <a:pPr algn="thaiDist">
              <a:buNone/>
            </a:pPr>
            <a:r>
              <a:rPr lang="th-TH" sz="3200" b="1" dirty="0" smtClean="0">
                <a:solidFill>
                  <a:schemeClr val="accent4"/>
                </a:solidFill>
              </a:rPr>
              <a:t>					</a:t>
            </a:r>
            <a:r>
              <a:rPr lang="th-TH" sz="3200" dirty="0" smtClean="0"/>
              <a:t>(นามานุประโยคซ้อนนามานุประโยค)</a:t>
            </a:r>
            <a:endParaRPr lang="th-TH" sz="32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619672" y="3068960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355976" y="3068960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699792" y="436510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508104" y="436510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444208" y="422108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7668344" y="422108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580112" y="306896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876256" y="306896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3419872" y="2924944"/>
            <a:ext cx="244827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1475656" y="2924944"/>
            <a:ext cx="446449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Oval 9"/>
          <p:cNvSpPr/>
          <p:nvPr/>
        </p:nvSpPr>
        <p:spPr>
          <a:xfrm>
            <a:off x="3419872" y="2996952"/>
            <a:ext cx="576064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3923928" y="2420888"/>
            <a:ext cx="1872208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ounded Rectangle 5"/>
          <p:cNvSpPr/>
          <p:nvPr/>
        </p:nvSpPr>
        <p:spPr>
          <a:xfrm>
            <a:off x="5796136" y="2420888"/>
            <a:ext cx="360040" cy="432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Oval 4"/>
          <p:cNvSpPr/>
          <p:nvPr/>
        </p:nvSpPr>
        <p:spPr>
          <a:xfrm>
            <a:off x="6732240" y="2492896"/>
            <a:ext cx="504056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Oval 3"/>
          <p:cNvSpPr/>
          <p:nvPr/>
        </p:nvSpPr>
        <p:spPr>
          <a:xfrm>
            <a:off x="1835696" y="2492896"/>
            <a:ext cx="504056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476672"/>
            <a:ext cx="8219256" cy="5904656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dirty="0" smtClean="0"/>
              <a:t>       </a:t>
            </a:r>
            <a:r>
              <a:rPr lang="th-TH" sz="2800" b="1" dirty="0" smtClean="0">
                <a:solidFill>
                  <a:srgbClr val="FF0000"/>
                </a:solidFill>
              </a:rPr>
              <a:t>ประธาน  </a:t>
            </a:r>
            <a:r>
              <a:rPr lang="th-TH" sz="2800" b="1" dirty="0" smtClean="0">
                <a:solidFill>
                  <a:schemeClr val="accent1"/>
                </a:solidFill>
              </a:rPr>
              <a:t>กริยา                </a:t>
            </a:r>
            <a:r>
              <a:rPr lang="th-TH" sz="2800" b="1" dirty="0" smtClean="0">
                <a:solidFill>
                  <a:schemeClr val="accent5"/>
                </a:solidFill>
              </a:rPr>
              <a:t>อนุประโยค ๑    </a:t>
            </a:r>
            <a:r>
              <a:rPr lang="th-TH" sz="2800" b="1" dirty="0" smtClean="0">
                <a:solidFill>
                  <a:srgbClr val="FF00FF"/>
                </a:solidFill>
              </a:rPr>
              <a:t> คำเชื่อม     </a:t>
            </a:r>
            <a:r>
              <a:rPr lang="th-TH" sz="2800" b="1" dirty="0" smtClean="0">
                <a:solidFill>
                  <a:srgbClr val="0070C0"/>
                </a:solidFill>
              </a:rPr>
              <a:t>กริยา</a:t>
            </a:r>
            <a:endParaRPr lang="th-TH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dirty="0" smtClean="0"/>
              <a:t>		</a:t>
            </a:r>
            <a:r>
              <a:rPr lang="th-TH" sz="3200" u="sng" dirty="0" smtClean="0">
                <a:solidFill>
                  <a:srgbClr val="FF0000"/>
                </a:solidFill>
              </a:rPr>
              <a:t>เขา</a:t>
            </a:r>
            <a:r>
              <a:rPr lang="th-TH" sz="3200" dirty="0" smtClean="0"/>
              <a:t>สอนลูกชายวัยเรียนว่าควรมีความรัก แต่ไม่ได้สอนลูกชาย      	ว่าจะต้องมีแฟนในขณะ</a:t>
            </a:r>
            <a:r>
              <a:rPr lang="th-TH" sz="3200" u="sng" dirty="0" smtClean="0"/>
              <a:t>ที่เรียนหนังสืออยู่</a:t>
            </a:r>
            <a:endParaRPr lang="en-US" sz="3200" u="sng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th-TH" b="1" dirty="0" smtClean="0">
                <a:solidFill>
                  <a:schemeClr val="accent5"/>
                </a:solidFill>
              </a:rPr>
              <a:t>  อนุประโยค ๒ เป็นส่วนเติมเต็ม กริยา “สอน”            </a:t>
            </a:r>
          </a:p>
          <a:p>
            <a:pPr>
              <a:buNone/>
            </a:pPr>
            <a:r>
              <a:rPr lang="th-TH" b="1" dirty="0" smtClean="0">
                <a:solidFill>
                  <a:schemeClr val="accent5"/>
                </a:solidFill>
              </a:rPr>
              <a:t>					</a:t>
            </a:r>
            <a:r>
              <a:rPr lang="th-TH" b="1" dirty="0" smtClean="0">
                <a:solidFill>
                  <a:srgbClr val="FFC000"/>
                </a:solidFill>
              </a:rPr>
              <a:t>ขยายคำนาม “ขณะ”</a:t>
            </a:r>
          </a:p>
          <a:p>
            <a:pPr>
              <a:buNone/>
            </a:pPr>
            <a:endParaRPr lang="th-TH" b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th-TH" sz="2800" dirty="0" smtClean="0"/>
              <a:t>				(ประโยคความซ้อนและประโยคความรวมอยู่ด้วยกัน)</a:t>
            </a:r>
            <a:endParaRPr lang="th-TH" b="1" dirty="0">
              <a:solidFill>
                <a:srgbClr val="FFC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691680" y="1772816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123728" y="177281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932040" y="177281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940152" y="177281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7020272" y="177281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987824" y="3429000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3726872" y="3140364"/>
            <a:ext cx="1493200" cy="1368756"/>
          </a:xfrm>
          <a:custGeom>
            <a:avLst/>
            <a:gdLst>
              <a:gd name="connsiteX0" fmla="*/ 0 w 1223818"/>
              <a:gd name="connsiteY0" fmla="*/ 198581 h 835890"/>
              <a:gd name="connsiteX1" fmla="*/ 886691 w 1223818"/>
              <a:gd name="connsiteY1" fmla="*/ 822036 h 835890"/>
              <a:gd name="connsiteX2" fmla="*/ 1177636 w 1223818"/>
              <a:gd name="connsiteY2" fmla="*/ 115454 h 835890"/>
              <a:gd name="connsiteX3" fmla="*/ 1163782 w 1223818"/>
              <a:gd name="connsiteY3" fmla="*/ 129309 h 835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3818" h="835890">
                <a:moveTo>
                  <a:pt x="0" y="198581"/>
                </a:moveTo>
                <a:cubicBezTo>
                  <a:pt x="345209" y="517235"/>
                  <a:pt x="690418" y="835890"/>
                  <a:pt x="886691" y="822036"/>
                </a:cubicBezTo>
                <a:cubicBezTo>
                  <a:pt x="1082964" y="808182"/>
                  <a:pt x="1131454" y="230908"/>
                  <a:pt x="1177636" y="115454"/>
                </a:cubicBezTo>
                <a:cubicBezTo>
                  <a:pt x="1223818" y="0"/>
                  <a:pt x="1193800" y="64654"/>
                  <a:pt x="1163782" y="12930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0131128_22251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404664"/>
            <a:ext cx="6984776" cy="57551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4067944" y="2132856"/>
            <a:ext cx="102143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จบ</a:t>
            </a:r>
            <a:endParaRPr lang="th-TH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63688" y="5877272"/>
            <a:ext cx="468052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3419872" y="332656"/>
            <a:ext cx="2592288" cy="1152128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548680"/>
            <a:ext cx="3096344" cy="778098"/>
          </a:xfrm>
        </p:spPr>
        <p:txBody>
          <a:bodyPr>
            <a:noAutofit/>
          </a:bodyPr>
          <a:lstStyle/>
          <a:p>
            <a:pPr algn="ctr"/>
            <a:r>
              <a:rPr lang="th-TH" sz="4400" b="1" dirty="0" smtClean="0">
                <a:solidFill>
                  <a:schemeClr val="accent4"/>
                </a:solidFill>
              </a:rPr>
              <a:t>สาระสำคัญ</a:t>
            </a:r>
            <a:endParaRPr lang="th-TH" sz="44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50775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300" dirty="0" smtClean="0"/>
              <a:t>เริ่มต้นด้วยโคลงสี่สุภาพ ๒ บท ซึ่ง</a:t>
            </a:r>
            <a:r>
              <a:rPr lang="th-TH" sz="3300" b="1" dirty="0" smtClean="0"/>
              <a:t>อยู่ในบทพระราชนิพนธ์</a:t>
            </a:r>
            <a:r>
              <a:rPr lang="th-TH" sz="3300" b="1" dirty="0" err="1" smtClean="0"/>
              <a:t>กษัตริ</a:t>
            </a:r>
            <a:r>
              <a:rPr lang="th-TH" sz="3300" b="1" dirty="0" smtClean="0"/>
              <a:t>ยานุสรณ์</a:t>
            </a:r>
            <a:r>
              <a:rPr lang="th-TH" sz="3300" dirty="0" smtClean="0"/>
              <a:t> ในสมเด็จพระเทพรัตนราชสุดาฯ สยามบรมราชกุมารี ที่ทรงพระราชนิพนธ์ไว้ตั้งแต่ทรงศึกษาอยู่ชั้นมัธยมศึกษาปีที่ ๔ โรงเรียนจิตรลดา มีเนื้อหาว่า </a:t>
            </a:r>
            <a:endParaRPr lang="en-US" sz="3300" dirty="0" smtClean="0"/>
          </a:p>
          <a:p>
            <a:pPr>
              <a:buNone/>
            </a:pPr>
            <a:r>
              <a:rPr lang="th-TH" sz="3300" dirty="0" smtClean="0"/>
              <a:t>			รักชาติยอมสละแม้ 	ชีวี</a:t>
            </a:r>
            <a:endParaRPr lang="en-US" sz="3300" dirty="0" smtClean="0"/>
          </a:p>
          <a:p>
            <a:pPr>
              <a:buNone/>
            </a:pPr>
            <a:r>
              <a:rPr lang="th-TH" sz="3300" dirty="0" smtClean="0"/>
              <a:t>		รักเกียรติจง</a:t>
            </a:r>
            <a:r>
              <a:rPr lang="th-TH" sz="3300" dirty="0" err="1" smtClean="0"/>
              <a:t>เจตน์</a:t>
            </a:r>
            <a:r>
              <a:rPr lang="th-TH" sz="3300" dirty="0" smtClean="0"/>
              <a:t>พลี 		ชีพได้</a:t>
            </a:r>
            <a:endParaRPr lang="en-US" sz="3300" dirty="0" smtClean="0"/>
          </a:p>
          <a:p>
            <a:pPr>
              <a:buNone/>
            </a:pPr>
            <a:r>
              <a:rPr lang="th-TH" sz="3300" dirty="0" smtClean="0"/>
              <a:t>		รักราชมุ่งภักดี 			รองบาท</a:t>
            </a:r>
            <a:endParaRPr lang="en-US" sz="3300" dirty="0" smtClean="0"/>
          </a:p>
          <a:p>
            <a:pPr>
              <a:buNone/>
            </a:pPr>
            <a:r>
              <a:rPr lang="th-TH" sz="3300" dirty="0" smtClean="0"/>
              <a:t>		รักศาสน์ราญเศิกไส้ 		เพื่อเกื้อพระศาสนาฯ</a:t>
            </a:r>
            <a:endParaRPr lang="en-US" sz="3300" dirty="0" smtClean="0"/>
          </a:p>
          <a:p>
            <a:pPr>
              <a:buNone/>
            </a:pPr>
            <a:r>
              <a:rPr lang="th-TH" sz="3300" dirty="0" smtClean="0"/>
              <a:t>			อันสยามเป็นบ้านเกิด 	เมืองนอน</a:t>
            </a:r>
            <a:endParaRPr lang="en-US" sz="3300" dirty="0" smtClean="0"/>
          </a:p>
          <a:p>
            <a:pPr>
              <a:buNone/>
            </a:pPr>
            <a:r>
              <a:rPr lang="th-TH" sz="3300" dirty="0" smtClean="0"/>
              <a:t>		ดุจบิดามารดร 			เปรียบได้</a:t>
            </a:r>
            <a:endParaRPr lang="en-US" sz="3300" dirty="0" smtClean="0"/>
          </a:p>
          <a:p>
            <a:pPr>
              <a:buNone/>
            </a:pPr>
            <a:r>
              <a:rPr lang="th-TH" sz="3300" dirty="0" smtClean="0"/>
              <a:t>		ยามสุขสโมสร 			ทุกเมื่อ</a:t>
            </a:r>
            <a:endParaRPr lang="en-US" sz="3300" dirty="0" smtClean="0"/>
          </a:p>
          <a:p>
            <a:pPr>
              <a:buNone/>
            </a:pPr>
            <a:r>
              <a:rPr lang="th-TH" sz="3300" dirty="0" smtClean="0"/>
              <a:t>		ยามศึกทุกข์ยากไร้ 			ปลาตเร้นฤาควรฯ</a:t>
            </a:r>
            <a:endParaRPr lang="en-US" sz="3300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Autofit/>
          </a:bodyPr>
          <a:lstStyle/>
          <a:p>
            <a:pPr algn="ctr"/>
            <a:r>
              <a:rPr lang="th-TH" sz="4400" dirty="0" smtClean="0">
                <a:solidFill>
                  <a:srgbClr val="FFC000"/>
                </a:solidFill>
              </a:rPr>
              <a:t>เพลงดุจบิดรมารดา</a:t>
            </a:r>
            <a:endParaRPr lang="th-TH" sz="4400" dirty="0">
              <a:solidFill>
                <a:srgbClr val="FFC000"/>
              </a:solidFill>
            </a:endParaRPr>
          </a:p>
        </p:txBody>
      </p:sp>
      <p:pic>
        <p:nvPicPr>
          <p:cNvPr id="4" name="เพลงดุจบิดามารดร.wmv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95536" y="1628800"/>
            <a:ext cx="8352928" cy="4824536"/>
          </a:xfrm>
          <a:prstGeom prst="rect">
            <a:avLst/>
          </a:prstGeom>
        </p:spPr>
      </p:pic>
      <p:pic>
        <p:nvPicPr>
          <p:cNvPr id="1026" name="Picture 2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836712"/>
            <a:ext cx="4569257" cy="5376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3059832" y="332656"/>
            <a:ext cx="3096344" cy="1224136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476672"/>
            <a:ext cx="3754760" cy="850106"/>
          </a:xfrm>
        </p:spPr>
        <p:txBody>
          <a:bodyPr>
            <a:noAutofit/>
          </a:bodyPr>
          <a:lstStyle/>
          <a:p>
            <a:pPr algn="ctr"/>
            <a:r>
              <a:rPr lang="th-TH" sz="4400" b="1" dirty="0" smtClean="0">
                <a:solidFill>
                  <a:schemeClr val="accent4"/>
                </a:solidFill>
              </a:rPr>
              <a:t>สาระสำคัญ (ต่อ)</a:t>
            </a:r>
            <a:endParaRPr lang="th-TH" sz="4400" b="1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8219256" cy="4608512"/>
          </a:xfrm>
        </p:spPr>
        <p:txBody>
          <a:bodyPr>
            <a:normAutofit/>
          </a:bodyPr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dirty="0" smtClean="0"/>
              <a:t>ถ้าคนเราไม่เห็นแก่ตัวคิดที่จะช่วยเหลือผู้อื่นไม่เห็นแต่ประโยชน์ส่วนตัว เด็กหรือผู้ใหญ่ก็ทำได้ โดยเด็กก็ทำเท่าที่เด็กจะทำได้ ผู้ใหญ่ก็ทำเท่าที่ตนจะทำได้เช่นกัน ตามความสามารถและตามหน้าที่ของตน และต้องช่วยกันทำไม่ใช่คนใดคนหนึ่งทำเท่านั้น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3563888" y="404664"/>
            <a:ext cx="2592288" cy="1152128"/>
          </a:xfrm>
          <a:prstGeom prst="flowChartPunchedTap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400" b="1" dirty="0" smtClean="0">
                <a:solidFill>
                  <a:schemeClr val="accent3"/>
                </a:solidFill>
              </a:rPr>
              <a:t>ข้อคิดที่ได้</a:t>
            </a:r>
            <a:endParaRPr lang="th-TH" sz="44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844824"/>
            <a:ext cx="8147248" cy="4174976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dirty="0" smtClean="0"/>
              <a:t>๑. ประเทศไทยของเรามีสถาบันสำคัญที่คนไทยทุกคนต้องรักและรักษาไว้ให้คงอยู่สืบไป คือ สถาบันชาติ ศาสนา และพระมหากษัตริย์  ทั้งยังรักเกียรติของตนและยอมสละชีวิตเพื่อปกป้องสิ่งเหล่านี้ไว้ให้ได้</a:t>
            </a:r>
            <a:endParaRPr lang="en-US" sz="3200" dirty="0" smtClean="0"/>
          </a:p>
          <a:p>
            <a:pPr algn="thaiDist">
              <a:buNone/>
            </a:pPr>
            <a:r>
              <a:rPr lang="th-TH" sz="3200" dirty="0" smtClean="0"/>
              <a:t>		๒. ความรักและความสามัคคีของคนในชาติ ย่อมทำให้ประเทศชาติรอดพ้นจากภัยพิบัตินานาประการได้</a:t>
            </a:r>
            <a:endParaRPr lang="en-US" sz="3200" dirty="0" smtClean="0"/>
          </a:p>
          <a:p>
            <a:pPr algn="thaiDist">
              <a:buNone/>
            </a:pP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3724494" y="324272"/>
            <a:ext cx="2143650" cy="1224136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th-TH" sz="4400" b="1" dirty="0" smtClean="0">
                <a:solidFill>
                  <a:srgbClr val="FF00FF"/>
                </a:solidFill>
              </a:rPr>
              <a:t>โคลง</a:t>
            </a:r>
            <a:endParaRPr lang="th-TH" sz="4400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075240" cy="4246984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dirty="0" smtClean="0"/>
              <a:t>โคลง  คือ คำประพันธ์ชนิดหนึ่งที่กวีเรียบเรียงถ้อยคำเข้าคณะ มีการกำหนดใช้คำเอก คำโท และสัมผัส 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defined Process 3"/>
          <p:cNvSpPr/>
          <p:nvPr/>
        </p:nvSpPr>
        <p:spPr>
          <a:xfrm>
            <a:off x="3347864" y="260648"/>
            <a:ext cx="2952328" cy="936104"/>
          </a:xfrm>
          <a:prstGeom prst="flowChartPredefined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pPr algn="ctr"/>
            <a:r>
              <a:rPr lang="th-TH" sz="4400" b="1" dirty="0" smtClean="0">
                <a:solidFill>
                  <a:srgbClr val="FF9900"/>
                </a:solidFill>
              </a:rPr>
              <a:t>โคลงสี่สุภาพ</a:t>
            </a:r>
            <a:endParaRPr lang="th-TH" sz="4400" dirty="0">
              <a:solidFill>
                <a:srgbClr val="FF9900"/>
              </a:solidFill>
            </a:endParaRPr>
          </a:p>
        </p:txBody>
      </p:sp>
      <p:pic>
        <p:nvPicPr>
          <p:cNvPr id="5" name="Content Placeholder 4" descr="e0b982e0b884e0b8a5e0b887e0b8aae0b8b5e0b988e0b8aae0b8b8e0b8a0e0b8b2e0b89ee0b89ee0b89ee0b89ee0b89e.gif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556792"/>
            <a:ext cx="7617512" cy="460702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/>
          </a:bodyPr>
          <a:lstStyle/>
          <a:p>
            <a:pPr algn="ctr"/>
            <a:r>
              <a:rPr lang="th-TH" sz="4400" b="1" dirty="0" smtClean="0">
                <a:solidFill>
                  <a:srgbClr val="FF9900"/>
                </a:solidFill>
              </a:rPr>
              <a:t>โคลงสี่สุภาพ</a:t>
            </a:r>
            <a:endParaRPr lang="th-TH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003232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b="1" u="sng" dirty="0" smtClean="0"/>
              <a:t>ตัวอย่างคำประพันธ์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th-TH" sz="3200" dirty="0" smtClean="0"/>
              <a:t>			เสียงลือเสียงเล่าอ้าง 	อันใด  พี่เอย</a:t>
            </a:r>
            <a:endParaRPr lang="en-US" sz="3200" dirty="0" smtClean="0"/>
          </a:p>
          <a:p>
            <a:pPr>
              <a:buNone/>
            </a:pPr>
            <a:r>
              <a:rPr lang="th-TH" sz="3200" dirty="0" smtClean="0"/>
              <a:t>		เสียงย่อมยอยศใคร 		ทั่วหล้า</a:t>
            </a:r>
            <a:endParaRPr lang="en-US" sz="3200" dirty="0" smtClean="0"/>
          </a:p>
          <a:p>
            <a:pPr>
              <a:buNone/>
            </a:pPr>
            <a:r>
              <a:rPr lang="th-TH" sz="3200" dirty="0" smtClean="0"/>
              <a:t>		สองเขือพี่หลับใหล 		ลืมตื่น  </a:t>
            </a:r>
            <a:r>
              <a:rPr lang="th-TH" sz="3200" dirty="0" err="1" smtClean="0"/>
              <a:t>ฤๅ</a:t>
            </a:r>
            <a:r>
              <a:rPr lang="th-TH" sz="3200" dirty="0" smtClean="0"/>
              <a:t>พี่</a:t>
            </a:r>
            <a:endParaRPr lang="en-US" sz="3200" dirty="0" smtClean="0"/>
          </a:p>
          <a:p>
            <a:pPr>
              <a:buNone/>
            </a:pPr>
            <a:r>
              <a:rPr lang="th-TH" sz="3200" dirty="0" smtClean="0"/>
              <a:t>		สองพี่คิดเองอ้า 			อย่าได้ถามเผือ</a:t>
            </a:r>
            <a:endParaRPr lang="en-US" sz="3200" dirty="0" smtClean="0"/>
          </a:p>
          <a:p>
            <a:pPr>
              <a:buNone/>
            </a:pPr>
            <a:r>
              <a:rPr lang="th-TH" sz="3200" dirty="0" smtClean="0"/>
              <a:t>							(ลิลิต</a:t>
            </a:r>
            <a:r>
              <a:rPr lang="th-TH" sz="3200" dirty="0" err="1" smtClean="0"/>
              <a:t>พระลอ</a:t>
            </a:r>
            <a:r>
              <a:rPr lang="th-TH" sz="3200" dirty="0" smtClean="0"/>
              <a:t>)</a:t>
            </a:r>
            <a:endParaRPr lang="en-US" sz="3200" dirty="0" smtClean="0"/>
          </a:p>
          <a:p>
            <a:pPr>
              <a:buNone/>
            </a:pPr>
            <a:endParaRPr lang="th-TH" sz="3200" dirty="0"/>
          </a:p>
        </p:txBody>
      </p:sp>
      <p:sp>
        <p:nvSpPr>
          <p:cNvPr id="6" name="Frame 5"/>
          <p:cNvSpPr/>
          <p:nvPr/>
        </p:nvSpPr>
        <p:spPr>
          <a:xfrm>
            <a:off x="3563888" y="260648"/>
            <a:ext cx="2448272" cy="864096"/>
          </a:xfrm>
          <a:prstGeom prst="frame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225</TotalTime>
  <Words>178</Words>
  <Application>Microsoft Office PowerPoint</Application>
  <PresentationFormat>นำเสนอทางหน้าจอ (4:3)</PresentationFormat>
  <Paragraphs>133</Paragraphs>
  <Slides>24</Slides>
  <Notes>0</Notes>
  <HiddenSlides>0</HiddenSlides>
  <MMClips>1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24</vt:i4>
      </vt:variant>
    </vt:vector>
  </HeadingPairs>
  <TitlesOfParts>
    <vt:vector size="25" baseType="lpstr">
      <vt:lpstr>Equity</vt:lpstr>
      <vt:lpstr>ความรักใดควรใฝ่หา</vt:lpstr>
      <vt:lpstr>ความรักใดควรใฝ่หา</vt:lpstr>
      <vt:lpstr>สาระสำคัญ</vt:lpstr>
      <vt:lpstr>เพลงดุจบิดรมารดา</vt:lpstr>
      <vt:lpstr>สาระสำคัญ (ต่อ)</vt:lpstr>
      <vt:lpstr>ข้อคิดที่ได้</vt:lpstr>
      <vt:lpstr>โคลง</vt:lpstr>
      <vt:lpstr>โคลงสี่สุภาพ</vt:lpstr>
      <vt:lpstr>โคลงสี่สุภาพ</vt:lpstr>
      <vt:lpstr>กฎข้อบังคับ</vt:lpstr>
      <vt:lpstr>งานนำเสนอ PowerPoint</vt:lpstr>
      <vt:lpstr>งานนำเสนอ PowerPoint</vt:lpstr>
      <vt:lpstr>คำที่ใช้ในกฎเกณฑ์ของฉันทลักษณ์</vt:lpstr>
      <vt:lpstr>งานนำเสนอ PowerPoint</vt:lpstr>
      <vt:lpstr>งานนำเสนอ PowerPoint</vt:lpstr>
      <vt:lpstr>งานนำเสนอ PowerPoint</vt:lpstr>
      <vt:lpstr>ประโยคซับซ้อน</vt:lpstr>
      <vt:lpstr>ประโยคซับซ้อนมีลักษณะดังนี้</vt:lpstr>
      <vt:lpstr>๑. ประโยคความเดียวที่ซับซ้อน</vt:lpstr>
      <vt:lpstr>๒. ประโยคความรวมที่ซับซ้อน</vt:lpstr>
      <vt:lpstr>งานนำเสนอ PowerPoint</vt:lpstr>
      <vt:lpstr>๓. ประโยคความซ้อนที่ซับซ้อน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ความรักใดควรใฝ่หา</dc:title>
  <dc:creator>hp</dc:creator>
  <cp:lastModifiedBy>Windows User</cp:lastModifiedBy>
  <cp:revision>35</cp:revision>
  <dcterms:created xsi:type="dcterms:W3CDTF">2014-10-24T11:11:39Z</dcterms:created>
  <dcterms:modified xsi:type="dcterms:W3CDTF">2015-12-14T01:07:01Z</dcterms:modified>
</cp:coreProperties>
</file>