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4" r:id="rId6"/>
    <p:sldId id="263" r:id="rId7"/>
    <p:sldId id="277" r:id="rId8"/>
    <p:sldId id="278" r:id="rId9"/>
    <p:sldId id="262" r:id="rId10"/>
    <p:sldId id="261" r:id="rId11"/>
    <p:sldId id="266" r:id="rId12"/>
    <p:sldId id="259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9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33CC33"/>
    <a:srgbClr val="CC9900"/>
    <a:srgbClr val="CC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0" autoAdjust="0"/>
    <p:restoredTop sz="94660"/>
  </p:normalViewPr>
  <p:slideViewPr>
    <p:cSldViewPr>
      <p:cViewPr varScale="1">
        <p:scale>
          <a:sx n="69" d="100"/>
          <a:sy n="69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D34873-736F-429F-A854-2EF9F4112CB5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B938C429-E7B7-4701-BADA-28808F0E0A0B}">
      <dgm:prSet phldrT="[ข้อความ]" custT="1"/>
      <dgm:spPr/>
      <dgm:t>
        <a:bodyPr/>
        <a:lstStyle/>
        <a:p>
          <a:r>
            <a:rPr lang="th-TH" sz="4000" dirty="0" smtClean="0"/>
            <a:t>๑. คำเปลี่ยนไป</a:t>
          </a:r>
          <a:endParaRPr lang="th-TH" sz="4000" dirty="0"/>
        </a:p>
      </dgm:t>
    </dgm:pt>
    <dgm:pt modelId="{AFBFF29E-6F76-4DFA-9A59-69EEFE217C9A}" type="parTrans" cxnId="{B1A87578-7279-4AC3-8B31-1236DEDD034E}">
      <dgm:prSet/>
      <dgm:spPr/>
      <dgm:t>
        <a:bodyPr/>
        <a:lstStyle/>
        <a:p>
          <a:endParaRPr lang="th-TH"/>
        </a:p>
      </dgm:t>
    </dgm:pt>
    <dgm:pt modelId="{4ABC0714-93EA-4329-AD32-B1AC67195E7B}" type="sibTrans" cxnId="{B1A87578-7279-4AC3-8B31-1236DEDD034E}">
      <dgm:prSet/>
      <dgm:spPr/>
      <dgm:t>
        <a:bodyPr/>
        <a:lstStyle/>
        <a:p>
          <a:endParaRPr lang="th-TH"/>
        </a:p>
      </dgm:t>
    </dgm:pt>
    <dgm:pt modelId="{B0FE0213-E52B-4918-B859-F6D8248AE98E}">
      <dgm:prSet phldrT="[ข้อความ]" custT="1"/>
      <dgm:spPr/>
      <dgm:t>
        <a:bodyPr/>
        <a:lstStyle/>
        <a:p>
          <a:r>
            <a:rPr lang="th-TH" sz="4000" dirty="0" smtClean="0"/>
            <a:t>๒. เกิดคำใหม่</a:t>
          </a:r>
          <a:endParaRPr lang="th-TH" sz="4000" dirty="0"/>
        </a:p>
      </dgm:t>
    </dgm:pt>
    <dgm:pt modelId="{80F14C4E-9FDF-47D0-80B0-A7E2667ED997}" type="parTrans" cxnId="{E1AF8590-3D91-4529-BA06-3ABEA9A83CA8}">
      <dgm:prSet/>
      <dgm:spPr/>
      <dgm:t>
        <a:bodyPr/>
        <a:lstStyle/>
        <a:p>
          <a:endParaRPr lang="th-TH"/>
        </a:p>
      </dgm:t>
    </dgm:pt>
    <dgm:pt modelId="{77A32801-D114-42C4-8913-E8E48D143304}" type="sibTrans" cxnId="{E1AF8590-3D91-4529-BA06-3ABEA9A83CA8}">
      <dgm:prSet/>
      <dgm:spPr/>
      <dgm:t>
        <a:bodyPr/>
        <a:lstStyle/>
        <a:p>
          <a:endParaRPr lang="th-TH"/>
        </a:p>
      </dgm:t>
    </dgm:pt>
    <dgm:pt modelId="{8272F388-254F-4EF1-8E56-AE2C56B8D3CA}">
      <dgm:prSet phldrT="[ข้อความ]"/>
      <dgm:spPr/>
      <dgm:t>
        <a:bodyPr/>
        <a:lstStyle/>
        <a:p>
          <a:r>
            <a:rPr lang="th-TH" dirty="0" smtClean="0"/>
            <a:t>๓. มีคำหลายคำใช้หมายถึงสิ่งเดียวกัน</a:t>
          </a:r>
          <a:endParaRPr lang="th-TH" dirty="0"/>
        </a:p>
      </dgm:t>
    </dgm:pt>
    <dgm:pt modelId="{B5DE53E8-7700-4EC4-AE78-72B33B0AD235}" type="parTrans" cxnId="{8ECE5CF4-5317-405D-857C-DE34E49CEE7E}">
      <dgm:prSet/>
      <dgm:spPr/>
      <dgm:t>
        <a:bodyPr/>
        <a:lstStyle/>
        <a:p>
          <a:endParaRPr lang="th-TH"/>
        </a:p>
      </dgm:t>
    </dgm:pt>
    <dgm:pt modelId="{23014A91-9827-4B1D-9889-D63100C5A9BE}" type="sibTrans" cxnId="{8ECE5CF4-5317-405D-857C-DE34E49CEE7E}">
      <dgm:prSet/>
      <dgm:spPr/>
      <dgm:t>
        <a:bodyPr/>
        <a:lstStyle/>
        <a:p>
          <a:endParaRPr lang="th-TH"/>
        </a:p>
      </dgm:t>
    </dgm:pt>
    <dgm:pt modelId="{EDEA7CA9-92D6-41BD-BC9F-1161C180061C}">
      <dgm:prSet phldrT="[ข้อความ]"/>
      <dgm:spPr/>
      <dgm:t>
        <a:bodyPr/>
        <a:lstStyle/>
        <a:p>
          <a:r>
            <a:rPr lang="th-TH" dirty="0" smtClean="0"/>
            <a:t>๔. การเปลี่ยนแปลงเสียง</a:t>
          </a:r>
          <a:endParaRPr lang="th-TH" dirty="0"/>
        </a:p>
      </dgm:t>
    </dgm:pt>
    <dgm:pt modelId="{9B3F2B57-F96E-42E9-B8D2-C0CB53221609}" type="parTrans" cxnId="{517D9911-BD29-4B7A-BA4E-27AE09B860C0}">
      <dgm:prSet/>
      <dgm:spPr/>
      <dgm:t>
        <a:bodyPr/>
        <a:lstStyle/>
        <a:p>
          <a:endParaRPr lang="th-TH"/>
        </a:p>
      </dgm:t>
    </dgm:pt>
    <dgm:pt modelId="{2C6C4E76-B8A8-49DF-A4FD-DD03333AABE3}" type="sibTrans" cxnId="{517D9911-BD29-4B7A-BA4E-27AE09B860C0}">
      <dgm:prSet/>
      <dgm:spPr/>
      <dgm:t>
        <a:bodyPr/>
        <a:lstStyle/>
        <a:p>
          <a:endParaRPr lang="th-TH"/>
        </a:p>
      </dgm:t>
    </dgm:pt>
    <dgm:pt modelId="{C25DB42A-8183-4AC5-90D8-A6CFE9EE25C9}" type="pres">
      <dgm:prSet presAssocID="{46D34873-736F-429F-A854-2EF9F4112CB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DF97AE77-A6FF-4F51-9CF8-C6C2FBE21A0B}" type="pres">
      <dgm:prSet presAssocID="{46D34873-736F-429F-A854-2EF9F4112CB5}" presName="diamond" presStyleLbl="bgShp" presStyleIdx="0" presStyleCnt="1"/>
      <dgm:spPr/>
    </dgm:pt>
    <dgm:pt modelId="{32BA3A6E-4654-410B-989D-1806F8B9A5F1}" type="pres">
      <dgm:prSet presAssocID="{46D34873-736F-429F-A854-2EF9F4112CB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D5DB71E-C22C-47A9-B2E8-62BA408FA28A}" type="pres">
      <dgm:prSet presAssocID="{46D34873-736F-429F-A854-2EF9F4112CB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6509FC-0D25-44A2-9513-B37C68405938}" type="pres">
      <dgm:prSet presAssocID="{46D34873-736F-429F-A854-2EF9F4112CB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B43B82-69EE-4A94-8E04-2BD041FF2595}" type="pres">
      <dgm:prSet presAssocID="{46D34873-736F-429F-A854-2EF9F4112CB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ECE5CF4-5317-405D-857C-DE34E49CEE7E}" srcId="{46D34873-736F-429F-A854-2EF9F4112CB5}" destId="{8272F388-254F-4EF1-8E56-AE2C56B8D3CA}" srcOrd="2" destOrd="0" parTransId="{B5DE53E8-7700-4EC4-AE78-72B33B0AD235}" sibTransId="{23014A91-9827-4B1D-9889-D63100C5A9BE}"/>
    <dgm:cxn modelId="{E1AF8590-3D91-4529-BA06-3ABEA9A83CA8}" srcId="{46D34873-736F-429F-A854-2EF9F4112CB5}" destId="{B0FE0213-E52B-4918-B859-F6D8248AE98E}" srcOrd="1" destOrd="0" parTransId="{80F14C4E-9FDF-47D0-80B0-A7E2667ED997}" sibTransId="{77A32801-D114-42C4-8913-E8E48D143304}"/>
    <dgm:cxn modelId="{30880B34-2684-480D-894A-3845996EA083}" type="presOf" srcId="{8272F388-254F-4EF1-8E56-AE2C56B8D3CA}" destId="{D66509FC-0D25-44A2-9513-B37C68405938}" srcOrd="0" destOrd="0" presId="urn:microsoft.com/office/officeart/2005/8/layout/matrix3"/>
    <dgm:cxn modelId="{4FCC3596-87A5-4F74-AFE9-A585B1C86CFC}" type="presOf" srcId="{B0FE0213-E52B-4918-B859-F6D8248AE98E}" destId="{FD5DB71E-C22C-47A9-B2E8-62BA408FA28A}" srcOrd="0" destOrd="0" presId="urn:microsoft.com/office/officeart/2005/8/layout/matrix3"/>
    <dgm:cxn modelId="{4CD664A9-E04D-4CEC-9F3E-4DF680115C2A}" type="presOf" srcId="{B938C429-E7B7-4701-BADA-28808F0E0A0B}" destId="{32BA3A6E-4654-410B-989D-1806F8B9A5F1}" srcOrd="0" destOrd="0" presId="urn:microsoft.com/office/officeart/2005/8/layout/matrix3"/>
    <dgm:cxn modelId="{5D1DC978-B86A-456B-B848-A8F8049ED7D8}" type="presOf" srcId="{EDEA7CA9-92D6-41BD-BC9F-1161C180061C}" destId="{C7B43B82-69EE-4A94-8E04-2BD041FF2595}" srcOrd="0" destOrd="0" presId="urn:microsoft.com/office/officeart/2005/8/layout/matrix3"/>
    <dgm:cxn modelId="{517D9911-BD29-4B7A-BA4E-27AE09B860C0}" srcId="{46D34873-736F-429F-A854-2EF9F4112CB5}" destId="{EDEA7CA9-92D6-41BD-BC9F-1161C180061C}" srcOrd="3" destOrd="0" parTransId="{9B3F2B57-F96E-42E9-B8D2-C0CB53221609}" sibTransId="{2C6C4E76-B8A8-49DF-A4FD-DD03333AABE3}"/>
    <dgm:cxn modelId="{B1A87578-7279-4AC3-8B31-1236DEDD034E}" srcId="{46D34873-736F-429F-A854-2EF9F4112CB5}" destId="{B938C429-E7B7-4701-BADA-28808F0E0A0B}" srcOrd="0" destOrd="0" parTransId="{AFBFF29E-6F76-4DFA-9A59-69EEFE217C9A}" sibTransId="{4ABC0714-93EA-4329-AD32-B1AC67195E7B}"/>
    <dgm:cxn modelId="{295AB509-0C02-425E-90A4-C635791C602C}" type="presOf" srcId="{46D34873-736F-429F-A854-2EF9F4112CB5}" destId="{C25DB42A-8183-4AC5-90D8-A6CFE9EE25C9}" srcOrd="0" destOrd="0" presId="urn:microsoft.com/office/officeart/2005/8/layout/matrix3"/>
    <dgm:cxn modelId="{14953777-1B17-42D4-AB88-1C5DFAA485F8}" type="presParOf" srcId="{C25DB42A-8183-4AC5-90D8-A6CFE9EE25C9}" destId="{DF97AE77-A6FF-4F51-9CF8-C6C2FBE21A0B}" srcOrd="0" destOrd="0" presId="urn:microsoft.com/office/officeart/2005/8/layout/matrix3"/>
    <dgm:cxn modelId="{B9AC9F26-27F8-4793-8A64-441180A3C5B9}" type="presParOf" srcId="{C25DB42A-8183-4AC5-90D8-A6CFE9EE25C9}" destId="{32BA3A6E-4654-410B-989D-1806F8B9A5F1}" srcOrd="1" destOrd="0" presId="urn:microsoft.com/office/officeart/2005/8/layout/matrix3"/>
    <dgm:cxn modelId="{83AC0CED-8173-471D-8B02-1EEC2E562F58}" type="presParOf" srcId="{C25DB42A-8183-4AC5-90D8-A6CFE9EE25C9}" destId="{FD5DB71E-C22C-47A9-B2E8-62BA408FA28A}" srcOrd="2" destOrd="0" presId="urn:microsoft.com/office/officeart/2005/8/layout/matrix3"/>
    <dgm:cxn modelId="{835FE6D6-E4E7-4831-886D-560CCEFC318D}" type="presParOf" srcId="{C25DB42A-8183-4AC5-90D8-A6CFE9EE25C9}" destId="{D66509FC-0D25-44A2-9513-B37C68405938}" srcOrd="3" destOrd="0" presId="urn:microsoft.com/office/officeart/2005/8/layout/matrix3"/>
    <dgm:cxn modelId="{733383C6-C7E5-4DF7-A761-4E4C42C4FBE5}" type="presParOf" srcId="{C25DB42A-8183-4AC5-90D8-A6CFE9EE25C9}" destId="{C7B43B82-69EE-4A94-8E04-2BD041FF259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31FF82-8CB0-42F8-B8F5-F0810E9BD2FB}" type="doc">
      <dgm:prSet loTypeId="urn:microsoft.com/office/officeart/2005/8/layout/arrow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FB2DE7B-B221-46F3-BF1B-A39D75DE22B8}">
      <dgm:prSet phldrT="[Text]"/>
      <dgm:spPr/>
      <dgm:t>
        <a:bodyPr/>
        <a:lstStyle/>
        <a:p>
          <a:r>
            <a:rPr lang="th-TH" dirty="0" smtClean="0"/>
            <a:t>๑. การเปลี่ยนแปลง ภายใน</a:t>
          </a:r>
          <a:endParaRPr lang="th-TH" dirty="0"/>
        </a:p>
      </dgm:t>
    </dgm:pt>
    <dgm:pt modelId="{3F0FD23C-14B7-40DC-B122-2C361F5CAC25}" type="parTrans" cxnId="{338E6D0B-8F55-4FB1-A700-69F24EF66BAC}">
      <dgm:prSet/>
      <dgm:spPr/>
      <dgm:t>
        <a:bodyPr/>
        <a:lstStyle/>
        <a:p>
          <a:endParaRPr lang="th-TH"/>
        </a:p>
      </dgm:t>
    </dgm:pt>
    <dgm:pt modelId="{70A9DFBB-8996-463D-9F40-57750AAF9CE5}" type="sibTrans" cxnId="{338E6D0B-8F55-4FB1-A700-69F24EF66BAC}">
      <dgm:prSet/>
      <dgm:spPr/>
      <dgm:t>
        <a:bodyPr/>
        <a:lstStyle/>
        <a:p>
          <a:endParaRPr lang="th-TH"/>
        </a:p>
      </dgm:t>
    </dgm:pt>
    <dgm:pt modelId="{9B54F9FB-E990-48E7-BF4B-83D47281B6A4}">
      <dgm:prSet phldrT="[Text]"/>
      <dgm:spPr/>
      <dgm:t>
        <a:bodyPr/>
        <a:lstStyle/>
        <a:p>
          <a:r>
            <a:rPr lang="th-TH" dirty="0" smtClean="0"/>
            <a:t>๒. การเปลี่ยนแปลงภายนอก</a:t>
          </a:r>
          <a:endParaRPr lang="th-TH" dirty="0"/>
        </a:p>
      </dgm:t>
    </dgm:pt>
    <dgm:pt modelId="{62F0C92B-A0BF-4464-9F5D-EDD17B09875B}" type="parTrans" cxnId="{CC718996-00AF-4A33-A7A5-84ADD1EE57E8}">
      <dgm:prSet/>
      <dgm:spPr/>
      <dgm:t>
        <a:bodyPr/>
        <a:lstStyle/>
        <a:p>
          <a:endParaRPr lang="th-TH"/>
        </a:p>
      </dgm:t>
    </dgm:pt>
    <dgm:pt modelId="{3F01092A-5E38-4FA0-A16B-D94E2E7BBB91}" type="sibTrans" cxnId="{CC718996-00AF-4A33-A7A5-84ADD1EE57E8}">
      <dgm:prSet/>
      <dgm:spPr/>
      <dgm:t>
        <a:bodyPr/>
        <a:lstStyle/>
        <a:p>
          <a:endParaRPr lang="th-TH"/>
        </a:p>
      </dgm:t>
    </dgm:pt>
    <dgm:pt modelId="{5E0FC6E1-337B-4A7D-B18C-13CBFEA68EEB}" type="pres">
      <dgm:prSet presAssocID="{9E31FF82-8CB0-42F8-B8F5-F0810E9BD2F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ABA01876-810A-43B1-87BD-BCFA64004908}" type="pres">
      <dgm:prSet presAssocID="{9E31FF82-8CB0-42F8-B8F5-F0810E9BD2FB}" presName="ribbon" presStyleLbl="node1" presStyleIdx="0" presStyleCnt="1" custLinFactNeighborX="-191" custLinFactNeighborY="-12553"/>
      <dgm:spPr/>
    </dgm:pt>
    <dgm:pt modelId="{72725623-03CD-43AC-AD15-44170074380D}" type="pres">
      <dgm:prSet presAssocID="{9E31FF82-8CB0-42F8-B8F5-F0810E9BD2FB}" presName="leftArrowText" presStyleLbl="node1" presStyleIdx="0" presStyleCnt="1" custLinFactNeighborX="-444" custLinFactNeighborY="-28246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E7CBC35-EC19-4544-AC36-88B0463CB085}" type="pres">
      <dgm:prSet presAssocID="{9E31FF82-8CB0-42F8-B8F5-F0810E9BD2FB}" presName="rightArrowText" presStyleLbl="node1" presStyleIdx="0" presStyleCnt="1" custLinFactNeighborX="-415" custLinFactNeighborY="-23084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C718996-00AF-4A33-A7A5-84ADD1EE57E8}" srcId="{9E31FF82-8CB0-42F8-B8F5-F0810E9BD2FB}" destId="{9B54F9FB-E990-48E7-BF4B-83D47281B6A4}" srcOrd="1" destOrd="0" parTransId="{62F0C92B-A0BF-4464-9F5D-EDD17B09875B}" sibTransId="{3F01092A-5E38-4FA0-A16B-D94E2E7BBB91}"/>
    <dgm:cxn modelId="{338E6D0B-8F55-4FB1-A700-69F24EF66BAC}" srcId="{9E31FF82-8CB0-42F8-B8F5-F0810E9BD2FB}" destId="{7FB2DE7B-B221-46F3-BF1B-A39D75DE22B8}" srcOrd="0" destOrd="0" parTransId="{3F0FD23C-14B7-40DC-B122-2C361F5CAC25}" sibTransId="{70A9DFBB-8996-463D-9F40-57750AAF9CE5}"/>
    <dgm:cxn modelId="{75E562D6-97C7-4140-997E-7597363E4D6B}" type="presOf" srcId="{9E31FF82-8CB0-42F8-B8F5-F0810E9BD2FB}" destId="{5E0FC6E1-337B-4A7D-B18C-13CBFEA68EEB}" srcOrd="0" destOrd="0" presId="urn:microsoft.com/office/officeart/2005/8/layout/arrow6"/>
    <dgm:cxn modelId="{59C52E5F-E2C0-4C26-B776-5EBDD65947BB}" type="presOf" srcId="{7FB2DE7B-B221-46F3-BF1B-A39D75DE22B8}" destId="{72725623-03CD-43AC-AD15-44170074380D}" srcOrd="0" destOrd="0" presId="urn:microsoft.com/office/officeart/2005/8/layout/arrow6"/>
    <dgm:cxn modelId="{9476EF57-28DE-46FD-B38F-A31633A9F642}" type="presOf" srcId="{9B54F9FB-E990-48E7-BF4B-83D47281B6A4}" destId="{1E7CBC35-EC19-4544-AC36-88B0463CB085}" srcOrd="0" destOrd="0" presId="urn:microsoft.com/office/officeart/2005/8/layout/arrow6"/>
    <dgm:cxn modelId="{B72BAA49-3249-4049-836D-50C6790EC92E}" type="presParOf" srcId="{5E0FC6E1-337B-4A7D-B18C-13CBFEA68EEB}" destId="{ABA01876-810A-43B1-87BD-BCFA64004908}" srcOrd="0" destOrd="0" presId="urn:microsoft.com/office/officeart/2005/8/layout/arrow6"/>
    <dgm:cxn modelId="{882697ED-168E-4E38-ABC8-3F91A3F8C115}" type="presParOf" srcId="{5E0FC6E1-337B-4A7D-B18C-13CBFEA68EEB}" destId="{72725623-03CD-43AC-AD15-44170074380D}" srcOrd="1" destOrd="0" presId="urn:microsoft.com/office/officeart/2005/8/layout/arrow6"/>
    <dgm:cxn modelId="{2FE44BDB-D8B7-400E-8F2D-819B428B8F6D}" type="presParOf" srcId="{5E0FC6E1-337B-4A7D-B18C-13CBFEA68EEB}" destId="{1E7CBC35-EC19-4544-AC36-88B0463CB085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7AE77-A6FF-4F51-9CF8-C6C2FBE21A0B}">
      <dsp:nvSpPr>
        <dsp:cNvPr id="0" name=""/>
        <dsp:cNvSpPr/>
      </dsp:nvSpPr>
      <dsp:spPr>
        <a:xfrm>
          <a:off x="1366044" y="0"/>
          <a:ext cx="5040312" cy="5040312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BA3A6E-4654-410B-989D-1806F8B9A5F1}">
      <dsp:nvSpPr>
        <dsp:cNvPr id="0" name=""/>
        <dsp:cNvSpPr/>
      </dsp:nvSpPr>
      <dsp:spPr>
        <a:xfrm>
          <a:off x="1844873" y="478829"/>
          <a:ext cx="1965721" cy="19657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kern="1200" dirty="0" smtClean="0"/>
            <a:t>๑. คำเปลี่ยนไป</a:t>
          </a:r>
          <a:endParaRPr lang="th-TH" sz="4000" kern="1200" dirty="0"/>
        </a:p>
      </dsp:txBody>
      <dsp:txXfrm>
        <a:off x="1940832" y="574788"/>
        <a:ext cx="1773803" cy="1773803"/>
      </dsp:txXfrm>
    </dsp:sp>
    <dsp:sp modelId="{FD5DB71E-C22C-47A9-B2E8-62BA408FA28A}">
      <dsp:nvSpPr>
        <dsp:cNvPr id="0" name=""/>
        <dsp:cNvSpPr/>
      </dsp:nvSpPr>
      <dsp:spPr>
        <a:xfrm>
          <a:off x="3961804" y="478829"/>
          <a:ext cx="1965721" cy="1965721"/>
        </a:xfrm>
        <a:prstGeom prst="roundRect">
          <a:avLst/>
        </a:prstGeom>
        <a:solidFill>
          <a:schemeClr val="accent4">
            <a:hueOff val="6807678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000" kern="1200" dirty="0" smtClean="0"/>
            <a:t>๒. เกิดคำใหม่</a:t>
          </a:r>
          <a:endParaRPr lang="th-TH" sz="4000" kern="1200" dirty="0"/>
        </a:p>
      </dsp:txBody>
      <dsp:txXfrm>
        <a:off x="4057763" y="574788"/>
        <a:ext cx="1773803" cy="1773803"/>
      </dsp:txXfrm>
    </dsp:sp>
    <dsp:sp modelId="{D66509FC-0D25-44A2-9513-B37C68405938}">
      <dsp:nvSpPr>
        <dsp:cNvPr id="0" name=""/>
        <dsp:cNvSpPr/>
      </dsp:nvSpPr>
      <dsp:spPr>
        <a:xfrm>
          <a:off x="1844873" y="2595760"/>
          <a:ext cx="1965721" cy="1965721"/>
        </a:xfrm>
        <a:prstGeom prst="roundRect">
          <a:avLst/>
        </a:prstGeom>
        <a:solidFill>
          <a:schemeClr val="accent4">
            <a:hueOff val="13615356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๓. มีคำหลายคำใช้หมายถึงสิ่งเดียวกัน</a:t>
          </a:r>
          <a:endParaRPr lang="th-TH" sz="3200" kern="1200" dirty="0"/>
        </a:p>
      </dsp:txBody>
      <dsp:txXfrm>
        <a:off x="1940832" y="2691719"/>
        <a:ext cx="1773803" cy="1773803"/>
      </dsp:txXfrm>
    </dsp:sp>
    <dsp:sp modelId="{C7B43B82-69EE-4A94-8E04-2BD041FF2595}">
      <dsp:nvSpPr>
        <dsp:cNvPr id="0" name=""/>
        <dsp:cNvSpPr/>
      </dsp:nvSpPr>
      <dsp:spPr>
        <a:xfrm>
          <a:off x="3961804" y="2595760"/>
          <a:ext cx="1965721" cy="1965721"/>
        </a:xfrm>
        <a:prstGeom prst="roundRect">
          <a:avLst/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๔. การเปลี่ยนแปลงเสียง</a:t>
          </a:r>
          <a:endParaRPr lang="th-TH" sz="3200" kern="1200" dirty="0"/>
        </a:p>
      </dsp:txBody>
      <dsp:txXfrm>
        <a:off x="4057763" y="2691719"/>
        <a:ext cx="1773803" cy="17738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01876-810A-43B1-87BD-BCFA64004908}">
      <dsp:nvSpPr>
        <dsp:cNvPr id="0" name=""/>
        <dsp:cNvSpPr/>
      </dsp:nvSpPr>
      <dsp:spPr>
        <a:xfrm>
          <a:off x="0" y="575408"/>
          <a:ext cx="7772400" cy="3108960"/>
        </a:xfrm>
        <a:prstGeom prst="leftRightRibbon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1"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725623-03CD-43AC-AD15-44170074380D}">
      <dsp:nvSpPr>
        <dsp:cNvPr id="0" name=""/>
        <dsp:cNvSpPr/>
      </dsp:nvSpPr>
      <dsp:spPr>
        <a:xfrm>
          <a:off x="921299" y="1079447"/>
          <a:ext cx="2564892" cy="1523390"/>
        </a:xfrm>
        <a:prstGeom prst="rect">
          <a:avLst/>
        </a:prstGeom>
        <a:noFill/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kern="1200" dirty="0" smtClean="0"/>
            <a:t>๑. การเปลี่ยนแปลง ภายใน</a:t>
          </a:r>
          <a:endParaRPr lang="th-TH" sz="3700" kern="1200" dirty="0"/>
        </a:p>
      </dsp:txBody>
      <dsp:txXfrm>
        <a:off x="921299" y="1079447"/>
        <a:ext cx="2564892" cy="1523390"/>
      </dsp:txXfrm>
    </dsp:sp>
    <dsp:sp modelId="{1E7CBC35-EC19-4544-AC36-88B0463CB085}">
      <dsp:nvSpPr>
        <dsp:cNvPr id="0" name=""/>
        <dsp:cNvSpPr/>
      </dsp:nvSpPr>
      <dsp:spPr>
        <a:xfrm>
          <a:off x="3873620" y="1655518"/>
          <a:ext cx="3031236" cy="1523390"/>
        </a:xfrm>
        <a:prstGeom prst="rect">
          <a:avLst/>
        </a:prstGeom>
        <a:noFill/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700" kern="1200" dirty="0" smtClean="0"/>
            <a:t>๒. การเปลี่ยนแปลงภายนอก</a:t>
          </a:r>
          <a:endParaRPr lang="th-TH" sz="3700" kern="1200" dirty="0"/>
        </a:p>
      </dsp:txBody>
      <dsp:txXfrm>
        <a:off x="3873620" y="1655518"/>
        <a:ext cx="3031236" cy="1523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สี่เหลี่ยมมุมมน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สี่เหลี่ยมมุมมน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สี่เหลี่ยมมุมมน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สี่เหลี่ยมมุมมน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C5C420-9973-4DA6-981F-A76F4823F066}" type="datetimeFigureOut">
              <a:rPr lang="th-TH" smtClean="0"/>
              <a:pPr/>
              <a:t>30/11/57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C6DFEB7-845F-4F55-B302-B330222A910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6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pecial%20Instructor%20(&#3626;&#3634;&#3608;&#3636;&#3605;&#3626;&#3623;&#3609;&#3609;&#3633;&#3609;)\&#3648;&#3607;&#3629;&#3617;%202-57\ppt%20&#3617;.3%20(2-57)\4.&#3585;&#3619;&#3640;&#3591;&#3648;&#3607;&#3614;&#3648;&#3617;&#3639;&#3656;&#3629;&#3619;&#3657;&#3629;&#3618;&#3585;&#3623;&#3656;&#3634;&#3611;&#3637;\&#3585;&#3619;&#3640;&#3591;&#3648;&#3607;&#3614;&#3631;%20(1).mp4" TargetMode="Externa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Special%20Instructor%20(&#3626;&#3634;&#3608;&#3636;&#3605;&#3626;&#3623;&#3609;&#3609;&#3633;&#3609;)\&#3648;&#3607;&#3629;&#3617;%202-57\ppt%20&#3617;.3%20(2-57)\4.&#3585;&#3619;&#3640;&#3591;&#3648;&#3607;&#3614;&#3648;&#3617;&#3639;&#3656;&#3629;&#3619;&#3657;&#3629;&#3618;&#3585;&#3623;&#3656;&#3634;&#3611;&#3637;\&#3585;&#3619;&#3640;&#3591;&#3648;&#3607;&#3614;&#3631;%20(2).mp4" TargetMode="Externa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9600" dirty="0" smtClean="0"/>
              <a:t>กรุงเทพฯ เมื่อร้อยกว่าปี</a:t>
            </a:r>
            <a:endParaRPr lang="th-TH" sz="9600" dirty="0"/>
          </a:p>
        </p:txBody>
      </p:sp>
      <p:pic>
        <p:nvPicPr>
          <p:cNvPr id="1026" name="Picture 2" descr="C:\Users\SATIT\AppData\Local\Microsoft\Windows\Temporary Internet Files\Content.IE5\7WYE5WY8\MC900439075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59034">
            <a:off x="6758962" y="518096"/>
            <a:ext cx="2513596" cy="978410"/>
          </a:xfrm>
          <a:prstGeom prst="rect">
            <a:avLst/>
          </a:prstGeom>
          <a:noFill/>
        </p:spPr>
      </p:pic>
      <p:pic>
        <p:nvPicPr>
          <p:cNvPr id="1031" name="Picture 7" descr="C:\Users\SATIT\AppData\Local\Microsoft\Windows\Temporary Internet Files\Content.IE5\BTOOUEM3\MC9002813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717032"/>
            <a:ext cx="2520280" cy="3013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/>
              <a:t>การเปลี่ยนแปลงของภาษา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4896544"/>
          </a:xfrm>
        </p:spPr>
        <p:txBody>
          <a:bodyPr/>
          <a:lstStyle/>
          <a:p>
            <a:pPr algn="thaiDist">
              <a:buFont typeface="Wingdings" pitchFamily="2" charset="2"/>
              <a:buChar char="q"/>
            </a:pPr>
            <a:r>
              <a:rPr lang="th-TH" dirty="0" smtClean="0"/>
              <a:t> </a:t>
            </a:r>
            <a:r>
              <a:rPr lang="th-TH" sz="2800" b="1" dirty="0" smtClean="0">
                <a:solidFill>
                  <a:srgbClr val="FF0000"/>
                </a:solidFill>
              </a:rPr>
              <a:t>การเปลี่ยนแปลงของภาษา </a:t>
            </a:r>
            <a:r>
              <a:rPr lang="th-TH" sz="2800" dirty="0" smtClean="0">
                <a:solidFill>
                  <a:srgbClr val="FF0000"/>
                </a:solidFill>
              </a:rPr>
              <a:t>หมายถึง การที่รูปภาษามีลักษณะที่แตกต่างกันไปตามแต่ละยุคสมัย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2800" dirty="0" smtClean="0"/>
              <a:t> ซึ่งการเปลี่ยนแปลงของภาษาจะเกิดขึ้นก็ต่อเมื่อคนกลุ่มหนึ่งจะมีความตั้งใจหรือไม่ตั้งใจก็ตาม โดยถือเอารูปแบบภาษาของคนอีกกลุ่มหนึ่งเป็นตัวอย่าง และนำมาใช้จนเป็นที่แพร่หลายแลเผยแพร่ไปยังคนกลุ่มอื่นๆด้วย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2800" dirty="0" smtClean="0"/>
              <a:t> </a:t>
            </a:r>
            <a:r>
              <a:rPr lang="th-TH" sz="2800" b="1" dirty="0" smtClean="0">
                <a:solidFill>
                  <a:srgbClr val="FF0000"/>
                </a:solidFill>
              </a:rPr>
              <a:t>ฉะนั้น</a:t>
            </a:r>
            <a:r>
              <a:rPr lang="th-TH" sz="2800" dirty="0" smtClean="0">
                <a:solidFill>
                  <a:srgbClr val="FF0000"/>
                </a:solidFill>
              </a:rPr>
              <a:t> การเปลี่ยนแปลงของภาษาจึงถือว่าเป็นปรากฏการณ์ทางสังคม ที่เกิดขึ้นจากการติดต่อสื่อสารกันของมนุษย์นั่นเอง</a:t>
            </a:r>
          </a:p>
          <a:p>
            <a:pPr algn="thaiDist">
              <a:buFont typeface="Wingdings" pitchFamily="2" charset="2"/>
              <a:buChar char="q"/>
            </a:pPr>
            <a:r>
              <a:rPr lang="th-TH" sz="2800" dirty="0" smtClean="0"/>
              <a:t> การเปลี่ยนแปลงของภาษาจะมีการเปลี่ยนแปลงอย่างค่อยเป็นค่อยไป และดำเนินไปอย่างช้าๆ คือ มีบางส่วนของภาษาที่มีลักษณะคงที่ และบางส่วนที่มีการเปลี่ยนแปลงไปตามกาลเวลา</a:t>
            </a:r>
          </a:p>
          <a:p>
            <a:pPr>
              <a:buNone/>
            </a:pPr>
            <a:endParaRPr lang="th-TH" sz="2800" dirty="0"/>
          </a:p>
        </p:txBody>
      </p:sp>
      <p:pic>
        <p:nvPicPr>
          <p:cNvPr id="8195" name="Picture 3" descr="C:\Users\SATIT\AppData\Local\Microsoft\Windows\Temporary Internet Files\Content.IE5\7WYE5WY8\MC90043907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908720"/>
            <a:ext cx="3657608" cy="347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th-TH" sz="4400" dirty="0" smtClean="0"/>
              <a:t>ลักษณะการเปลี่ยนแปลงของภาษา</a:t>
            </a:r>
            <a:endParaRPr lang="th-TH" sz="4400" dirty="0"/>
          </a:p>
        </p:txBody>
      </p:sp>
      <p:graphicFrame>
        <p:nvGraphicFramePr>
          <p:cNvPr id="9" name="ตัวยึดเนื้อหา 8"/>
          <p:cNvGraphicFramePr>
            <a:graphicFrameLocks noGrp="1"/>
          </p:cNvGraphicFramePr>
          <p:nvPr>
            <p:ph sz="quarter" idx="1"/>
          </p:nvPr>
        </p:nvGraphicFramePr>
        <p:xfrm>
          <a:off x="914400" y="1268413"/>
          <a:ext cx="777240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219" name="Picture 3" descr="C:\Users\SATIT\AppData\Local\Microsoft\Windows\Temporary Internet Files\Content.IE5\7WYE5WY8\MC90008374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260648"/>
            <a:ext cx="867536" cy="638255"/>
          </a:xfrm>
          <a:prstGeom prst="rect">
            <a:avLst/>
          </a:prstGeom>
          <a:noFill/>
        </p:spPr>
      </p:pic>
      <p:pic>
        <p:nvPicPr>
          <p:cNvPr id="7" name="Picture 3" descr="C:\Users\SATIT\AppData\Local\Microsoft\Windows\Temporary Internet Files\Content.IE5\7WYE5WY8\MC90008374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260648"/>
            <a:ext cx="867536" cy="638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2376264" cy="778098"/>
          </a:xfrm>
        </p:spPr>
        <p:txBody>
          <a:bodyPr>
            <a:normAutofit/>
          </a:bodyPr>
          <a:lstStyle/>
          <a:p>
            <a:pPr lvl="0"/>
            <a:r>
              <a:rPr lang="th-TH" dirty="0" smtClean="0">
                <a:solidFill>
                  <a:schemeClr val="accent2"/>
                </a:solidFill>
              </a:rPr>
              <a:t>๑. คำเปลี่ยนไป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8075240" cy="5040560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b="1" dirty="0" smtClean="0"/>
              <a:t>คือ  คำที่เรียกสิ่งหนึ่งอาจเปลี่ยนจากคำหนึ่งไปเป็นอีกคำหนึ่ง</a:t>
            </a:r>
          </a:p>
          <a:p>
            <a:pPr>
              <a:buNone/>
            </a:pPr>
            <a:r>
              <a:rPr lang="th-TH" sz="3200" dirty="0" smtClean="0"/>
              <a:t>	เช่น   โรงเรียนตึกดิน	     เปลี่ยนเป็น	 โรงเรียนสตรีวิทยา</a:t>
            </a:r>
          </a:p>
          <a:p>
            <a:pPr>
              <a:buNone/>
            </a:pPr>
            <a:r>
              <a:rPr lang="th-TH" sz="3200" dirty="0" smtClean="0"/>
              <a:t>		วัดพระนามบัญญัติ  เปลี่ยนเป็น	 วัดมกุฏกษัตริยาราม</a:t>
            </a:r>
          </a:p>
          <a:p>
            <a:pPr>
              <a:buNone/>
            </a:pPr>
            <a:r>
              <a:rPr lang="th-TH" sz="3200" dirty="0" smtClean="0"/>
              <a:t>		</a:t>
            </a:r>
            <a:r>
              <a:rPr lang="th-TH" sz="3200" dirty="0" err="1" smtClean="0"/>
              <a:t>ศุล</a:t>
            </a:r>
            <a:r>
              <a:rPr lang="th-TH" sz="3200" dirty="0" smtClean="0"/>
              <a:t>กะสถาน	     เปลี่ยนเป็น	 ศุลกากร</a:t>
            </a:r>
          </a:p>
          <a:p>
            <a:pPr>
              <a:buNone/>
            </a:pPr>
            <a:r>
              <a:rPr lang="th-TH" sz="3200" dirty="0" smtClean="0"/>
              <a:t>		</a:t>
            </a:r>
            <a:endParaRPr lang="th-TH" sz="3200" dirty="0"/>
          </a:p>
        </p:txBody>
      </p:sp>
      <p:pic>
        <p:nvPicPr>
          <p:cNvPr id="10243" name="Picture 3" descr="C:\Users\SATIT\AppData\Local\Microsoft\Windows\Temporary Internet Files\Content.IE5\BTOOUEM3\MC9003343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53135" cy="1025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2808312" cy="706090"/>
          </a:xfrm>
        </p:spPr>
        <p:txBody>
          <a:bodyPr>
            <a:noAutofit/>
          </a:bodyPr>
          <a:lstStyle/>
          <a:p>
            <a:r>
              <a:rPr lang="th-TH" dirty="0" smtClean="0">
                <a:solidFill>
                  <a:schemeClr val="accent2"/>
                </a:solidFill>
              </a:rPr>
              <a:t>๒. เกิดคำใหม่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8003232" cy="4896544"/>
          </a:xfrm>
        </p:spPr>
        <p:txBody>
          <a:bodyPr/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b="1" dirty="0" smtClean="0"/>
              <a:t>เมื่อเกิดสิ่งใหม่  สถานที่ใหม่  เหตุการณ์ใหม่  ก็ต้องมีคำเรียกสิ่งใหม่จึงทำให้เกิดการสร้างคำใหม่  </a:t>
            </a:r>
            <a:r>
              <a:rPr lang="th-TH" sz="3200" dirty="0" smtClean="0"/>
              <a:t>เช่น</a:t>
            </a:r>
          </a:p>
          <a:p>
            <a:pPr algn="thaiDist">
              <a:buNone/>
            </a:pPr>
            <a:r>
              <a:rPr lang="th-TH" sz="3200" dirty="0" smtClean="0"/>
              <a:t>	 	ชื่อถนนที่เรียกกันในปัจจุบัน ไม่ปรากฏชื่อถนนในแผนที่สมัย พ.ศ. ๒๔๓๐ เช่น  ถนนพระลาน  ถนนราชดำเนินใน  ถนนราชดำเนินกลาง  ถนนราชดำเนินนอก เพราะสร้างภายหลัง</a:t>
            </a:r>
            <a:endParaRPr lang="th-TH" dirty="0"/>
          </a:p>
        </p:txBody>
      </p:sp>
      <p:pic>
        <p:nvPicPr>
          <p:cNvPr id="11266" name="Picture 2" descr="C:\Users\SATIT\AppData\Local\Microsoft\Windows\Temporary Internet Files\Content.IE5\2OJ7RENG\MC9004124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792013" cy="983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5040560" cy="778098"/>
          </a:xfrm>
        </p:spPr>
        <p:txBody>
          <a:bodyPr>
            <a:normAutofit/>
          </a:bodyPr>
          <a:lstStyle/>
          <a:p>
            <a:pPr lvl="0"/>
            <a:r>
              <a:rPr lang="th-TH" dirty="0" smtClean="0">
                <a:solidFill>
                  <a:schemeClr val="accent2"/>
                </a:solidFill>
              </a:rPr>
              <a:t>๓. มีคำหลายคำใช้หมายถึงสิ่งเดียวกัน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19256" cy="4318992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ในการใช้ภาษาบางครั้งจะพบว่าชื่อสถานที่  ชื่อบุคคล  องค์การ หรือกิจกรรมต่างๆ มีคำเรียก คำบรรยายหลายคำ  ซึ่งจะใช้ในสถานการณ์ต่างกัน  เช่น</a:t>
            </a:r>
          </a:p>
          <a:p>
            <a:pPr algn="thaiDist">
              <a:buNone/>
            </a:pPr>
            <a:r>
              <a:rPr lang="th-TH" sz="3200" dirty="0" smtClean="0"/>
              <a:t>		ชื่อวัดอาจมีชื่อที่เป็นทางการกับชื่อที่เรียกกันทั่วไป  หรือคำที่ใช้ในทางการอย่างหนึ่งแต่เมื่อเป็นภาษาพูดหรือภาษาปากก็อาจใช้อีกคำหนึ่ง เช่น วัดสระปทุม เป็นคำเรียกของชาวบ้านทั่วไป ชื่อทางการใช้ว่า วัดปทุมวนาราม เป็นต้น</a:t>
            </a:r>
            <a:endParaRPr lang="th-TH" dirty="0"/>
          </a:p>
        </p:txBody>
      </p:sp>
      <p:pic>
        <p:nvPicPr>
          <p:cNvPr id="12291" name="Picture 3" descr="C:\Users\SATIT\AppData\Local\Microsoft\Windows\Temporary Internet Files\Content.IE5\YXGZP6ZV\MC9003491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060708" cy="1311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122912" cy="792088"/>
          </a:xfrm>
        </p:spPr>
        <p:txBody>
          <a:bodyPr>
            <a:noAutofit/>
          </a:bodyPr>
          <a:lstStyle/>
          <a:p>
            <a:r>
              <a:rPr lang="th-TH" dirty="0" smtClean="0">
                <a:solidFill>
                  <a:schemeClr val="accent2"/>
                </a:solidFill>
              </a:rPr>
              <a:t>๔. การเปลี่ยนแปลงเสียง</a:t>
            </a:r>
            <a:endParaRPr lang="th-TH" dirty="0">
              <a:solidFill>
                <a:schemeClr val="accent2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8003232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		</a:t>
            </a:r>
            <a:r>
              <a:rPr lang="th-TH" sz="3200" dirty="0" smtClean="0"/>
              <a:t>คือ เสียงในภาษาไทยที่เปลี่ยนไปจากสมัยก่อน เช่น</a:t>
            </a:r>
          </a:p>
          <a:p>
            <a:pPr marL="514350" indent="-514350">
              <a:buNone/>
            </a:pPr>
            <a:r>
              <a:rPr lang="th-TH" sz="3200" dirty="0" smtClean="0"/>
              <a:t>๑. ภาษาไทยรับเสียงควบกล้ำของภาษาอังกฤษมาใช้ ได้แก่ เสียง </a:t>
            </a:r>
            <a:r>
              <a:rPr lang="th-TH" sz="3200" b="1" dirty="0" smtClean="0"/>
              <a:t>ดร </a:t>
            </a:r>
            <a:r>
              <a:rPr lang="th-TH" sz="3200" b="1" dirty="0" err="1" smtClean="0"/>
              <a:t>ทร</a:t>
            </a:r>
            <a:r>
              <a:rPr lang="th-TH" sz="3200" b="1" dirty="0" smtClean="0"/>
              <a:t> </a:t>
            </a:r>
            <a:r>
              <a:rPr lang="th-TH" sz="3200" b="1" dirty="0" err="1" smtClean="0"/>
              <a:t>บร</a:t>
            </a:r>
            <a:r>
              <a:rPr lang="th-TH" sz="3200" b="1" dirty="0" smtClean="0"/>
              <a:t> </a:t>
            </a:r>
            <a:r>
              <a:rPr lang="th-TH" sz="3200" b="1" dirty="0" err="1" smtClean="0"/>
              <a:t>บล</a:t>
            </a:r>
            <a:r>
              <a:rPr lang="th-TH" sz="3200" b="1" dirty="0" smtClean="0"/>
              <a:t> </a:t>
            </a:r>
            <a:r>
              <a:rPr lang="th-TH" sz="3200" b="1" dirty="0" err="1" smtClean="0"/>
              <a:t>ฟร</a:t>
            </a:r>
            <a:r>
              <a:rPr lang="th-TH" sz="3200" b="1" dirty="0" smtClean="0"/>
              <a:t> </a:t>
            </a:r>
            <a:r>
              <a:rPr lang="th-TH" sz="3200" b="1" dirty="0" err="1" smtClean="0"/>
              <a:t>ฟล</a:t>
            </a:r>
            <a:r>
              <a:rPr lang="th-TH" sz="3200" b="1" dirty="0" smtClean="0"/>
              <a:t> </a:t>
            </a:r>
            <a:r>
              <a:rPr lang="th-TH" sz="3200" dirty="0" smtClean="0"/>
              <a:t>ซึ่งไม่มีที่ใช้ในภาษาไทย เพราะไทยรับมาใช้ในคำทับศัพท์ เช่น</a:t>
            </a:r>
          </a:p>
          <a:p>
            <a:pPr marL="514350" indent="-514350">
              <a:buNone/>
            </a:pPr>
            <a:r>
              <a:rPr lang="th-TH" sz="3200" dirty="0" smtClean="0"/>
              <a:t>			</a:t>
            </a:r>
            <a:r>
              <a:rPr lang="th-TH" sz="3200" dirty="0" err="1" smtClean="0"/>
              <a:t>ดรีม</a:t>
            </a:r>
            <a:r>
              <a:rPr lang="th-TH" sz="3200" dirty="0" smtClean="0"/>
              <a:t>   </a:t>
            </a:r>
            <a:r>
              <a:rPr lang="en-US" sz="3200" dirty="0" smtClean="0"/>
              <a:t>    (dream)      =   </a:t>
            </a:r>
            <a:r>
              <a:rPr lang="th-TH" sz="3200" dirty="0" smtClean="0"/>
              <a:t> ความฝัน</a:t>
            </a:r>
          </a:p>
          <a:p>
            <a:pPr marL="514350" indent="-514350">
              <a:buNone/>
            </a:pPr>
            <a:r>
              <a:rPr lang="th-TH" sz="3200" dirty="0" smtClean="0"/>
              <a:t>			เทรน   </a:t>
            </a:r>
            <a:r>
              <a:rPr lang="en-US" sz="3200" dirty="0" smtClean="0"/>
              <a:t>   (train)         =    </a:t>
            </a:r>
            <a:r>
              <a:rPr lang="th-TH" sz="3200" dirty="0" smtClean="0"/>
              <a:t> ฝึกหัด</a:t>
            </a:r>
          </a:p>
          <a:p>
            <a:pPr marL="514350" indent="-514350">
              <a:buNone/>
            </a:pPr>
            <a:r>
              <a:rPr lang="th-TH" sz="3200" dirty="0" smtClean="0"/>
              <a:t>			เบรก   </a:t>
            </a:r>
            <a:r>
              <a:rPr lang="en-US" sz="3200" dirty="0" smtClean="0"/>
              <a:t>   (brake)       =     </a:t>
            </a:r>
            <a:r>
              <a:rPr lang="th-TH" sz="3200" dirty="0" smtClean="0"/>
              <a:t>เครื่องห้ามล้อ</a:t>
            </a:r>
          </a:p>
          <a:p>
            <a:pPr marL="514350" indent="-514350">
              <a:buNone/>
            </a:pPr>
            <a:r>
              <a:rPr lang="th-TH" sz="3200" dirty="0" smtClean="0"/>
              <a:t>			</a:t>
            </a:r>
            <a:r>
              <a:rPr lang="th-TH" sz="3200" dirty="0" err="1" smtClean="0"/>
              <a:t>เบ</a:t>
            </a:r>
            <a:r>
              <a:rPr lang="th-TH" sz="3200" dirty="0" smtClean="0"/>
              <a:t>ลม      </a:t>
            </a:r>
            <a:r>
              <a:rPr lang="en-US" sz="3200" dirty="0" smtClean="0"/>
              <a:t>(blame)      =     </a:t>
            </a:r>
            <a:r>
              <a:rPr lang="th-TH" sz="3200" dirty="0" smtClean="0"/>
              <a:t>กล่าวร้าย, นินทา</a:t>
            </a:r>
          </a:p>
          <a:p>
            <a:pPr marL="514350" indent="-514350">
              <a:buNone/>
            </a:pPr>
            <a:r>
              <a:rPr lang="th-TH" sz="3200" dirty="0" smtClean="0"/>
              <a:t>			เฟรม      </a:t>
            </a:r>
            <a:r>
              <a:rPr lang="en-US" sz="3200" dirty="0" smtClean="0"/>
              <a:t>(frame)      =      </a:t>
            </a:r>
            <a:r>
              <a:rPr lang="th-TH" sz="3200" dirty="0" smtClean="0"/>
              <a:t>กรอบ</a:t>
            </a:r>
          </a:p>
          <a:p>
            <a:pPr marL="514350" indent="-514350">
              <a:buNone/>
            </a:pPr>
            <a:r>
              <a:rPr lang="th-TH" sz="3200" dirty="0" smtClean="0"/>
              <a:t>			</a:t>
            </a:r>
            <a:r>
              <a:rPr lang="th-TH" sz="3200" dirty="0" err="1" smtClean="0"/>
              <a:t>ฟลุ้ก</a:t>
            </a:r>
            <a:r>
              <a:rPr lang="th-TH" sz="3200" dirty="0" smtClean="0"/>
              <a:t>	  </a:t>
            </a:r>
            <a:r>
              <a:rPr lang="en-US" sz="3200" dirty="0" smtClean="0"/>
              <a:t>(fluke)        =      </a:t>
            </a:r>
            <a:r>
              <a:rPr lang="th-TH" sz="3200" dirty="0" smtClean="0"/>
              <a:t>บังเอิญ</a:t>
            </a:r>
          </a:p>
          <a:p>
            <a:pPr>
              <a:buNone/>
            </a:pPr>
            <a:endParaRPr lang="th-TH" sz="3200" dirty="0"/>
          </a:p>
        </p:txBody>
      </p:sp>
      <p:pic>
        <p:nvPicPr>
          <p:cNvPr id="13314" name="Picture 2" descr="C:\Users\SATIT\AppData\Local\Microsoft\Windows\Temporary Internet Files\Content.IE5\BTOOUEM3\MP9004485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845840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548680"/>
            <a:ext cx="7931224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dirty="0" smtClean="0"/>
              <a:t>๒. รับเอาเสียงพยัญชนะท้ายจากภาษาต่างประเทศที่ไม่มีในภาษาไทยมาใช้  ได้แก่  เสียง </a:t>
            </a:r>
            <a:r>
              <a:rPr lang="th-TH" sz="3200" b="1" dirty="0" smtClean="0"/>
              <a:t>ฟ  ล  ซ  ช ส  </a:t>
            </a:r>
            <a:r>
              <a:rPr lang="th-TH" sz="3200" dirty="0" smtClean="0"/>
              <a:t>แต่ดัดแปลงเสียงเป็นแม่กบ กน กด เช่น</a:t>
            </a:r>
          </a:p>
          <a:p>
            <a:pPr>
              <a:buNone/>
            </a:pPr>
            <a:r>
              <a:rPr lang="th-TH" sz="3200" dirty="0" smtClean="0"/>
              <a:t>		กอล์ฟ	</a:t>
            </a:r>
            <a:r>
              <a:rPr lang="en-US" sz="3200" dirty="0" smtClean="0"/>
              <a:t>     (golf)	=   </a:t>
            </a:r>
            <a:r>
              <a:rPr lang="th-TH" sz="3200" dirty="0" smtClean="0"/>
              <a:t>กีฬากอล์ฟ</a:t>
            </a:r>
          </a:p>
          <a:p>
            <a:pPr>
              <a:buNone/>
            </a:pPr>
            <a:r>
              <a:rPr lang="th-TH" sz="3200" dirty="0" smtClean="0"/>
              <a:t>		</a:t>
            </a:r>
            <a:r>
              <a:rPr lang="th-TH" sz="3200" dirty="0" err="1" smtClean="0"/>
              <a:t>แอ๊ปเปิ้ล</a:t>
            </a:r>
            <a:r>
              <a:rPr lang="th-TH" sz="3200" dirty="0" smtClean="0"/>
              <a:t>     </a:t>
            </a:r>
            <a:r>
              <a:rPr lang="en-US" sz="3200" dirty="0" smtClean="0"/>
              <a:t>(apple)   =    </a:t>
            </a:r>
            <a:r>
              <a:rPr lang="th-TH" sz="3200" dirty="0" smtClean="0"/>
              <a:t>ชื่อผลไม้ชนิดหนึ่ง</a:t>
            </a:r>
          </a:p>
          <a:p>
            <a:pPr>
              <a:buNone/>
            </a:pPr>
            <a:r>
              <a:rPr lang="th-TH" sz="3200" dirty="0" smtClean="0"/>
              <a:t>		ก๊าซ	     </a:t>
            </a:r>
            <a:r>
              <a:rPr lang="en-US" sz="3200" dirty="0" smtClean="0"/>
              <a:t>(gas)       =     </a:t>
            </a:r>
            <a:r>
              <a:rPr lang="th-TH" sz="3200" dirty="0" smtClean="0"/>
              <a:t>น้ำมันเชื้อเพลิง</a:t>
            </a:r>
          </a:p>
          <a:p>
            <a:pPr>
              <a:buNone/>
            </a:pPr>
            <a:r>
              <a:rPr lang="th-TH" sz="3200" dirty="0" smtClean="0"/>
              <a:t>		แก๊ส	 </a:t>
            </a:r>
            <a:r>
              <a:rPr lang="en-US" sz="3200" dirty="0" smtClean="0"/>
              <a:t>    (gas)       =     </a:t>
            </a:r>
            <a:r>
              <a:rPr lang="th-TH" sz="3200" dirty="0" smtClean="0"/>
              <a:t>น้ำมันเชื้อเพลิง</a:t>
            </a:r>
          </a:p>
          <a:p>
            <a:pPr>
              <a:buNone/>
            </a:pPr>
            <a:r>
              <a:rPr lang="th-TH" sz="3200" dirty="0" smtClean="0"/>
              <a:t>		โฟกัส	     </a:t>
            </a:r>
            <a:r>
              <a:rPr lang="en-US" sz="3200" dirty="0" smtClean="0"/>
              <a:t>(focus)    =     </a:t>
            </a:r>
            <a:r>
              <a:rPr lang="th-TH" sz="3200" dirty="0" smtClean="0"/>
              <a:t>จุดรวม</a:t>
            </a:r>
            <a:endParaRPr lang="th-TH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72400" cy="850106"/>
          </a:xfrm>
        </p:spPr>
        <p:txBody>
          <a:bodyPr>
            <a:noAutofit/>
          </a:bodyPr>
          <a:lstStyle/>
          <a:p>
            <a:pPr algn="ctr"/>
            <a:r>
              <a:rPr lang="th-TH" sz="4800" dirty="0" smtClean="0"/>
              <a:t>การเปลี่ยนแปลงของภาษา</a:t>
            </a:r>
            <a:endParaRPr lang="th-TH" sz="4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341438"/>
          <a:ext cx="7772400" cy="50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Users\SATIT\AppData\Local\Microsoft\Windows\Temporary Internet Files\Content.IE5\YXGZP6ZV\MM900395742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1052736"/>
            <a:ext cx="3744416" cy="47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/>
          <a:lstStyle/>
          <a:p>
            <a:r>
              <a:rPr lang="th-TH" b="1" dirty="0" smtClean="0">
                <a:solidFill>
                  <a:srgbClr val="0000FF"/>
                </a:solidFill>
              </a:rPr>
              <a:t>๑. การเปลี่ยนแปลงภายใน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147248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หมายถึง </a:t>
            </a:r>
            <a:r>
              <a:rPr lang="th-TH" sz="3200" b="1" dirty="0" smtClean="0">
                <a:solidFill>
                  <a:srgbClr val="FF0000"/>
                </a:solidFill>
              </a:rPr>
              <a:t>กระบวนการเปลี่ยนแปลงของโครงสร้าง หน่วยคำ หน่วยเสียงของภาษานั้นๆ ซึ่งเป็นไปตามธรรมชาติ </a:t>
            </a:r>
            <a:r>
              <a:rPr lang="th-TH" sz="3200" dirty="0" smtClean="0"/>
              <a:t>มีอยู่ ๓ ลักษณะ คือ </a:t>
            </a:r>
          </a:p>
          <a:p>
            <a:pPr>
              <a:buNone/>
            </a:pPr>
            <a:endParaRPr lang="th-TH" sz="3200" dirty="0" smtClean="0"/>
          </a:p>
          <a:p>
            <a:pPr marL="514350" indent="-514350">
              <a:buNone/>
            </a:pPr>
            <a:r>
              <a:rPr lang="th-TH" sz="3200" b="1" dirty="0" smtClean="0">
                <a:solidFill>
                  <a:schemeClr val="accent2"/>
                </a:solidFill>
              </a:rPr>
              <a:t>๑.๑ การเปลี่ยนแปลงทางด้านเสียง</a:t>
            </a:r>
            <a:endParaRPr lang="th-TH" b="1" dirty="0" smtClean="0">
              <a:solidFill>
                <a:schemeClr val="accent2"/>
              </a:solidFill>
            </a:endParaRPr>
          </a:p>
          <a:p>
            <a:pPr algn="thaiDist">
              <a:buNone/>
            </a:pPr>
            <a:r>
              <a:rPr lang="th-TH" sz="3200" dirty="0" smtClean="0"/>
              <a:t>		คือ การเปลี่ยนแปลงหน่วยเสียงของคำให้ต่างไปจากเดิมทั้งโดยเจตนาและไม่เจตนา ทำให้คำนั้นๆออกเสียงเพี้ยนไปด้วยหลายกรณี อาทิ การเพิ่มเสียง การสับเสียง การลดเสียงหรือการกร่อนเสียง เป็นต้น</a:t>
            </a:r>
          </a:p>
          <a:p>
            <a:pPr>
              <a:buNone/>
            </a:pPr>
            <a:r>
              <a:rPr lang="th-TH" sz="3200" dirty="0" smtClean="0"/>
              <a:t>เช่น   การกร่อนเสียง เช่น ฉันนี้ เป็น ฉะนี้,  อันหนึ่ง เป็น อนึ่ง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    การกลมกลืนเสียง เช่น ดิฉัน เป็น </a:t>
            </a:r>
            <a:r>
              <a:rPr lang="th-TH" sz="3200" dirty="0" err="1" smtClean="0"/>
              <a:t>เดี๊ยน</a:t>
            </a:r>
            <a:r>
              <a:rPr lang="th-TH" sz="3200" dirty="0" smtClean="0"/>
              <a:t> </a:t>
            </a:r>
            <a:r>
              <a:rPr lang="th-TH" sz="3200" dirty="0" err="1" smtClean="0"/>
              <a:t>ดั๊น</a:t>
            </a:r>
            <a:r>
              <a:rPr lang="th-TH" sz="3200" dirty="0" smtClean="0"/>
              <a:t>,  ขอรับ เป็น ครับ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       การตัดคำ เช่น อักโขภิณี(แปลว่ามาก) เป็น อักโข หรือ เหลือโข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920880" cy="619268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th-TH" sz="3200" b="1" dirty="0" smtClean="0">
                <a:solidFill>
                  <a:srgbClr val="CC0066"/>
                </a:solidFill>
              </a:rPr>
              <a:t>๑.๒ การเปลี่ยนแปลงคำศัพท์</a:t>
            </a:r>
          </a:p>
          <a:p>
            <a:pPr marL="514350" indent="-514350" algn="thaiDist">
              <a:buNone/>
            </a:pPr>
            <a:r>
              <a:rPr lang="th-TH" sz="3200" b="1" dirty="0" smtClean="0">
                <a:solidFill>
                  <a:srgbClr val="CC0066"/>
                </a:solidFill>
              </a:rPr>
              <a:t>			</a:t>
            </a:r>
            <a:r>
              <a:rPr lang="th-TH" sz="3200" dirty="0" smtClean="0"/>
              <a:t>คือ</a:t>
            </a:r>
            <a:r>
              <a:rPr lang="th-TH" sz="3200" b="1" dirty="0" smtClean="0">
                <a:solidFill>
                  <a:srgbClr val="CC0066"/>
                </a:solidFill>
              </a:rPr>
              <a:t> </a:t>
            </a:r>
            <a:r>
              <a:rPr lang="th-TH" sz="3200" dirty="0" smtClean="0"/>
              <a:t>หน่วยคำที่เปลี่ยนแปลงไปโดยมีความหมายเปลี่ยนไปหรือมีคำอื่นๆมาใช้แทนที่ความหมายบางส่วน หรือแทนที่ความหมายจนหมด หากมีคำอื่นมาแทนที่จนหมดคำเหล่านั้นก็จะเลิกใช้ไปในที่สุด</a:t>
            </a:r>
          </a:p>
          <a:p>
            <a:pPr>
              <a:buNone/>
            </a:pPr>
            <a:r>
              <a:rPr lang="th-TH" sz="3200" dirty="0" smtClean="0"/>
              <a:t>เช่น 	“</a:t>
            </a:r>
            <a:r>
              <a:rPr lang="th-TH" sz="3200" dirty="0" err="1" smtClean="0"/>
              <a:t>แฟ้บ</a:t>
            </a:r>
            <a:r>
              <a:rPr lang="th-TH" sz="3200" dirty="0" smtClean="0"/>
              <a:t>” </a:t>
            </a:r>
            <a:r>
              <a:rPr lang="en-US" sz="3200" dirty="0" smtClean="0"/>
              <a:t>&lt; </a:t>
            </a:r>
            <a:r>
              <a:rPr lang="th-TH" sz="3200" dirty="0" smtClean="0"/>
              <a:t>ยี่ห้อผงซักฟอกชนิดหนึ่ง </a:t>
            </a:r>
            <a:r>
              <a:rPr lang="en-US" sz="3200" dirty="0" smtClean="0"/>
              <a:t>&lt; </a:t>
            </a:r>
            <a:r>
              <a:rPr lang="th-TH" sz="3200" dirty="0" smtClean="0"/>
              <a:t>ผงซักฟอกทั่วไป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    	“</a:t>
            </a:r>
            <a:r>
              <a:rPr lang="th-TH" sz="3200" dirty="0" err="1" smtClean="0"/>
              <a:t>ซันไลท์</a:t>
            </a:r>
            <a:r>
              <a:rPr lang="th-TH" sz="3200" dirty="0" smtClean="0"/>
              <a:t>” </a:t>
            </a:r>
            <a:r>
              <a:rPr lang="en-US" sz="3200" dirty="0" smtClean="0"/>
              <a:t>&lt; </a:t>
            </a:r>
            <a:r>
              <a:rPr lang="th-TH" sz="3200" dirty="0" smtClean="0"/>
              <a:t>ยี่ห้อน้ำยาล้างจานชนิดหนึ่ง </a:t>
            </a:r>
            <a:r>
              <a:rPr lang="en-US" sz="3200" dirty="0" smtClean="0"/>
              <a:t>&lt; </a:t>
            </a:r>
            <a:r>
              <a:rPr lang="th-TH" sz="3200" dirty="0" smtClean="0"/>
              <a:t>น้ำยาล้างจาน							     ทั่วไป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“เป็ด” </a:t>
            </a:r>
            <a:r>
              <a:rPr lang="en-US" sz="3200" dirty="0" smtClean="0"/>
              <a:t>&lt; </a:t>
            </a:r>
            <a:r>
              <a:rPr lang="th-TH" sz="3200" dirty="0" smtClean="0"/>
              <a:t>ยี่ห้อน้ำยาล้างห้องน้ำชนิดหนึ่ง </a:t>
            </a:r>
            <a:r>
              <a:rPr lang="en-US" sz="3200" dirty="0" smtClean="0"/>
              <a:t>&lt; </a:t>
            </a:r>
            <a:r>
              <a:rPr lang="th-TH" sz="3200" dirty="0" smtClean="0"/>
              <a:t>น้ำยาล้างห้องน้ำ						     ทั่วไป</a:t>
            </a:r>
          </a:p>
          <a:p>
            <a:pPr marL="514350" indent="-514350">
              <a:buNone/>
            </a:pPr>
            <a:endParaRPr lang="th-TH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pPr algn="ctr"/>
            <a:r>
              <a:rPr lang="th-TH" sz="4400" b="1" dirty="0" smtClean="0"/>
              <a:t>กรุงเทพฯ เมื่อร้อยกว่าปี</a:t>
            </a:r>
            <a:endParaRPr lang="th-TH" sz="4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5832648" cy="4572000"/>
          </a:xfrm>
        </p:spPr>
        <p:txBody>
          <a:bodyPr>
            <a:normAutofit/>
          </a:bodyPr>
          <a:lstStyle/>
          <a:p>
            <a:r>
              <a:rPr lang="th-TH" sz="3200" b="1" u="sng" dirty="0" smtClean="0"/>
              <a:t>ผู้แต่ง</a:t>
            </a:r>
            <a:r>
              <a:rPr lang="th-TH" sz="3200" b="1" dirty="0" smtClean="0"/>
              <a:t>  </a:t>
            </a:r>
            <a:r>
              <a:rPr lang="th-TH" sz="3200" dirty="0" smtClean="0"/>
              <a:t> ศาสตราจารย์หม่อมหลวงปิ่น  มาลากุล </a:t>
            </a:r>
          </a:p>
          <a:p>
            <a:r>
              <a:rPr lang="th-TH" sz="3200" b="1" u="sng" dirty="0" smtClean="0"/>
              <a:t>ลักษณะคำประพันธ์</a:t>
            </a:r>
            <a:r>
              <a:rPr lang="th-TH" sz="3200" dirty="0" smtClean="0"/>
              <a:t>   ร้อยแก้ว ประเภทบทละครพูดองก์เดียว</a:t>
            </a:r>
          </a:p>
          <a:p>
            <a:r>
              <a:rPr lang="th-TH" sz="3200" dirty="0" smtClean="0"/>
              <a:t>เรื่อง กรุงเทพฯ เมื่อร้อยกว่าปี </a:t>
            </a:r>
            <a:r>
              <a:rPr lang="th-TH" sz="3200" b="1" u="sng" dirty="0" smtClean="0">
                <a:solidFill>
                  <a:srgbClr val="FF0000"/>
                </a:solidFill>
              </a:rPr>
              <a:t>มาจากบทละครพูดองก์เดียว เรื่อง กรุงรัตนโกสินทร์ เมื่อพุทธศักราช ๒๔๓๐ </a:t>
            </a:r>
          </a:p>
          <a:p>
            <a:pPr>
              <a:buNone/>
            </a:pPr>
            <a:endParaRPr lang="th-TH" sz="3200" b="1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SATIT\AppData\Local\Microsoft\Windows\Temporary Internet Files\Content.IE5\2OJ7RENG\MC90043907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94973">
            <a:off x="6340257" y="337260"/>
            <a:ext cx="998987" cy="427566"/>
          </a:xfrm>
          <a:prstGeom prst="rect">
            <a:avLst/>
          </a:prstGeom>
          <a:noFill/>
        </p:spPr>
      </p:pic>
      <p:pic>
        <p:nvPicPr>
          <p:cNvPr id="6" name="Picture 2" descr="C:\Users\SATIT\AppData\Local\Microsoft\Windows\Temporary Internet Files\Content.IE5\2OJ7RENG\MC90043907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70449">
            <a:off x="2121088" y="414083"/>
            <a:ext cx="998987" cy="427566"/>
          </a:xfrm>
          <a:prstGeom prst="rect">
            <a:avLst/>
          </a:prstGeom>
          <a:noFill/>
        </p:spPr>
      </p:pic>
      <p:pic>
        <p:nvPicPr>
          <p:cNvPr id="7" name="รูปภาพ 6" descr="หม่อมหลวงปิ่น_มาลากุล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1916832"/>
            <a:ext cx="2448272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764704"/>
            <a:ext cx="7931224" cy="5255096"/>
          </a:xfrm>
        </p:spPr>
        <p:txBody>
          <a:bodyPr/>
          <a:lstStyle/>
          <a:p>
            <a:pPr marL="514350" indent="-514350" algn="thaiDist">
              <a:buNone/>
            </a:pPr>
            <a:r>
              <a:rPr lang="th-TH" sz="3200" b="1" dirty="0" smtClean="0">
                <a:solidFill>
                  <a:srgbClr val="CC9900"/>
                </a:solidFill>
              </a:rPr>
              <a:t>๑.๓ การเปลี่ยนแปลงทางด้านความหมาย</a:t>
            </a:r>
          </a:p>
          <a:p>
            <a:pPr algn="thaiDist">
              <a:buNone/>
            </a:pPr>
            <a:r>
              <a:rPr lang="th-TH" sz="3200" dirty="0" smtClean="0"/>
              <a:t>		คือ ความหมายของคำเปลี่ยนแปลงไป แต่เสียงของคำยังเดิม การเปลี่ยนแปลงความหมายนี้ไม่มีการผูกผันทางเสียง เพราะเปลี่ยนเฉพาะความหมายเท่านั้น</a:t>
            </a:r>
          </a:p>
          <a:p>
            <a:pPr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เช่น “สุดา” </a:t>
            </a:r>
            <a:r>
              <a:rPr lang="en-US" sz="3200" dirty="0" smtClean="0"/>
              <a:t>&lt;</a:t>
            </a:r>
            <a:r>
              <a:rPr lang="th-TH" sz="3200" dirty="0" smtClean="0"/>
              <a:t> ลูกสาว </a:t>
            </a:r>
            <a:r>
              <a:rPr lang="en-US" sz="3200" dirty="0" smtClean="0"/>
              <a:t>&lt; </a:t>
            </a:r>
            <a:r>
              <a:rPr lang="th-TH" sz="3200" dirty="0" smtClean="0"/>
              <a:t>ผู้หญิงทั่วไป</a:t>
            </a:r>
            <a:endParaRPr lang="en-US" sz="3200" dirty="0" smtClean="0"/>
          </a:p>
          <a:p>
            <a:pPr>
              <a:buNone/>
            </a:pPr>
            <a:r>
              <a:rPr lang="th-TH" sz="3200" dirty="0" smtClean="0"/>
              <a:t>		       “นาฏ” </a:t>
            </a:r>
            <a:r>
              <a:rPr lang="en-US" sz="3200" dirty="0" smtClean="0"/>
              <a:t>&lt; </a:t>
            </a:r>
            <a:r>
              <a:rPr lang="th-TH" sz="3200" dirty="0" smtClean="0"/>
              <a:t>การร่ายรำ </a:t>
            </a:r>
            <a:r>
              <a:rPr lang="en-US" sz="3200" dirty="0" smtClean="0"/>
              <a:t>&lt; </a:t>
            </a:r>
            <a:r>
              <a:rPr lang="th-TH" sz="3200" dirty="0" smtClean="0"/>
              <a:t>นางรำ 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22114"/>
          </a:xfrm>
        </p:spPr>
        <p:txBody>
          <a:bodyPr/>
          <a:lstStyle/>
          <a:p>
            <a:r>
              <a:rPr lang="th-TH" b="1" dirty="0" smtClean="0">
                <a:solidFill>
                  <a:srgbClr val="0000FF"/>
                </a:solidFill>
              </a:rPr>
              <a:t>๒. การเปลี่ยนแปลงภายนอก</a:t>
            </a:r>
            <a:endParaRPr lang="th-TH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075240" cy="5112568"/>
          </a:xfrm>
        </p:spPr>
        <p:txBody>
          <a:bodyPr/>
          <a:lstStyle/>
          <a:p>
            <a:pPr algn="thaiDist">
              <a:buNone/>
            </a:pPr>
            <a:r>
              <a:rPr lang="th-TH" dirty="0" smtClean="0"/>
              <a:t>		</a:t>
            </a:r>
            <a:r>
              <a:rPr lang="th-TH" sz="3200" dirty="0" smtClean="0"/>
              <a:t>คือ การเปลี่ยนแปลงที่ได้รับอิทธิพลจากภาษาอื่นที่มีความสัมพันธ์สืบทอดกันมาตั้งแต่สมัยโบราณ และการที่ภาษาต่างประเทศเข้ามามีอิทธิพลต่อภาษาไทย ทำให้ภาษาไทยมีการเปลี่ยนแปลงทั้งคำศัพท์และไวยากรณ์  มีดังนี้</a:t>
            </a:r>
          </a:p>
          <a:p>
            <a:pPr algn="thaiDist">
              <a:buNone/>
            </a:pPr>
            <a:endParaRPr lang="th-TH" sz="3200" dirty="0" smtClean="0"/>
          </a:p>
          <a:p>
            <a:pPr algn="thaiDist">
              <a:buNone/>
            </a:pPr>
            <a:r>
              <a:rPr lang="th-TH" sz="3200" dirty="0" smtClean="0"/>
              <a:t>	</a:t>
            </a:r>
            <a:r>
              <a:rPr lang="th-TH" sz="3200" b="1" dirty="0" smtClean="0">
                <a:solidFill>
                  <a:srgbClr val="FF0066"/>
                </a:solidFill>
              </a:rPr>
              <a:t>๒.๑ คำยืม</a:t>
            </a:r>
          </a:p>
          <a:p>
            <a:pPr algn="thaiDist">
              <a:buNone/>
            </a:pPr>
            <a:r>
              <a:rPr lang="th-TH" sz="3200" b="1" dirty="0" smtClean="0">
                <a:solidFill>
                  <a:srgbClr val="FF0066"/>
                </a:solidFill>
              </a:rPr>
              <a:t>		</a:t>
            </a:r>
            <a:r>
              <a:rPr lang="th-TH" sz="3200" dirty="0" smtClean="0"/>
              <a:t>คือ การนำคำภาษาต่างประเทศมาใช้ในภาษาไทย โดยการนำมาปรับใช้ให้เหมาะสมกับภาษาไทย</a:t>
            </a:r>
          </a:p>
          <a:p>
            <a:pPr algn="thaiDist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8147248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33CC33"/>
                </a:solidFill>
              </a:rPr>
              <a:t>๒.๒ การเปลี่ยนแปลงทางด้านไวยากรณ์</a:t>
            </a:r>
          </a:p>
          <a:p>
            <a:pPr>
              <a:buNone/>
            </a:pPr>
            <a:r>
              <a:rPr lang="th-TH" sz="3200" b="1" dirty="0" smtClean="0"/>
              <a:t>		</a:t>
            </a:r>
            <a:r>
              <a:rPr lang="th-TH" sz="3200" dirty="0" smtClean="0"/>
              <a:t>คือ การเปลี่ยนแปลงระบบโครงสร้างของภาษาไทย ซึ่งจะเปลี่ยนระบบสร้างคำเป็นส่วนใหญ่ เช่น คำที่มาจากบาลี-สันสกฤต</a:t>
            </a:r>
          </a:p>
          <a:p>
            <a:pPr>
              <a:buNone/>
            </a:pPr>
            <a:endParaRPr lang="th-TH" sz="3200" b="1" dirty="0" smtClean="0"/>
          </a:p>
          <a:p>
            <a:pPr>
              <a:buNone/>
            </a:pPr>
            <a:r>
              <a:rPr lang="th-TH" sz="3200" b="1" dirty="0" smtClean="0">
                <a:solidFill>
                  <a:srgbClr val="C00000"/>
                </a:solidFill>
              </a:rPr>
              <a:t>๒.๓ การเปลี่ยนแปลงทางด้านตัวอักษร</a:t>
            </a:r>
          </a:p>
          <a:p>
            <a:pPr algn="thaiDist">
              <a:buNone/>
            </a:pPr>
            <a:r>
              <a:rPr lang="th-TH" sz="3200" dirty="0" smtClean="0"/>
              <a:t>		ตัวอักษร คือ ลายเส้นขีดเขียนเป็นรูปสัญลักษณ์ใช้สื่อความหมายแทนเสียงพูด ซึ่งคนในสังคมนั้นยอมรับและเข้าใจความหมายของสัญลักษณ์นั้นๆตรงกัน</a:t>
            </a:r>
            <a:endParaRPr lang="th-TH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3106688" cy="1143000"/>
          </a:xfrm>
        </p:spPr>
        <p:txBody>
          <a:bodyPr>
            <a:noAutofit/>
          </a:bodyPr>
          <a:lstStyle/>
          <a:p>
            <a:r>
              <a:rPr lang="th-TH" sz="7200" b="1" dirty="0" smtClean="0">
                <a:solidFill>
                  <a:srgbClr val="7030A0"/>
                </a:solidFill>
              </a:rPr>
              <a:t>จบ ....</a:t>
            </a:r>
            <a:endParaRPr lang="th-TH" sz="7200" b="1" dirty="0">
              <a:solidFill>
                <a:srgbClr val="7030A0"/>
              </a:solidFill>
            </a:endParaRPr>
          </a:p>
        </p:txBody>
      </p:sp>
      <p:pic>
        <p:nvPicPr>
          <p:cNvPr id="5" name="Content Placeholder 4" descr="119416717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8136904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th-TH" sz="4400" dirty="0" smtClean="0"/>
              <a:t>ประวัติผู้แต่ง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8003232" cy="525658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h-TH" sz="2800" dirty="0" smtClean="0"/>
              <a:t> </a:t>
            </a:r>
            <a:r>
              <a:rPr lang="th-TH" sz="2800" b="1" dirty="0" smtClean="0">
                <a:solidFill>
                  <a:srgbClr val="0070C0"/>
                </a:solidFill>
              </a:rPr>
              <a:t>ศาสตราจารย์หม่อมหลวงปิ่น  มาลากุล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/>
              <a:t> เกิดเมื่อวันที่ ๒๔ ตุลาคม พ.ศ. ๒๔๔๖ เป็นบุตรคนที่ ๖ ในบรรดาพี่น้อง ๑๓ คน ของเจ้าพระยาพระเสด็จสุ</a:t>
            </a:r>
            <a:r>
              <a:rPr lang="th-TH" sz="2800" dirty="0" err="1" smtClean="0"/>
              <a:t>เรนทราธิบ</a:t>
            </a:r>
            <a:r>
              <a:rPr lang="th-TH" sz="2800" dirty="0" smtClean="0"/>
              <a:t>ดี (ม.</a:t>
            </a:r>
            <a:r>
              <a:rPr lang="th-TH" sz="2800" dirty="0" err="1" smtClean="0"/>
              <a:t>ร.ว.</a:t>
            </a:r>
            <a:r>
              <a:rPr lang="th-TH" sz="2800" dirty="0" smtClean="0"/>
              <a:t>เปีย มาลากุล) และท่านผู้หญิงเสงี่ยม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/>
              <a:t> ผลงานทางวรรณกรรมของท่านมีราว ๒๕ เรื่อง และที่เป็นรู้จักกันดี เช่น ศึกษาภาษิต  คำประพันธ์ร้อยเรื่อง  คำประพันธ์บางเรื่อง ฯลฯ </a:t>
            </a:r>
          </a:p>
          <a:p>
            <a:pPr algn="thaiDist">
              <a:buFont typeface="Wingdings" pitchFamily="2" charset="2"/>
              <a:buChar char="v"/>
            </a:pPr>
            <a:r>
              <a:rPr lang="th-TH" sz="2800" dirty="0" smtClean="0"/>
              <a:t> </a:t>
            </a:r>
            <a:r>
              <a:rPr lang="th-TH" sz="2800" b="1" dirty="0" smtClean="0">
                <a:solidFill>
                  <a:srgbClr val="0000FF"/>
                </a:solidFill>
              </a:rPr>
              <a:t>หม่อมหลวงปิ่น มาลากุล ได้รับการยกย่องให้เป็นบุคคลสำคัญ มีผลงานดีเด่นระดับโลก โดยองค์การยูเนสโกยกย่องว่า “เป็นนักการศึกษา วัฒนธรรม วรรณกรรม และสื่อสารระดับโลก”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3075" name="Picture 3" descr="C:\Users\SATIT\AppData\Local\Microsoft\Windows\Temporary Internet Files\Content.IE5\YXGZP6ZV\MC90043916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539102" y="529987"/>
            <a:ext cx="613874" cy="589572"/>
          </a:xfrm>
          <a:prstGeom prst="rect">
            <a:avLst/>
          </a:prstGeom>
          <a:noFill/>
        </p:spPr>
      </p:pic>
      <p:pic>
        <p:nvPicPr>
          <p:cNvPr id="6" name="Picture 3" descr="C:\Users\SATIT\AppData\Local\Microsoft\Windows\Temporary Internet Files\Content.IE5\YXGZP6ZV\MC90043916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518917">
            <a:off x="3418383" y="494961"/>
            <a:ext cx="613874" cy="589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ATIT\AppData\Local\Microsoft\Windows\Temporary Internet Files\Content.IE5\BTOOUEM3\MP9004485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1475656" cy="983771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th-TH" sz="4400" dirty="0" smtClean="0"/>
              <a:t>สาระสำคัญของเรื่อง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8147248" cy="4896544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0066"/>
                </a:solidFill>
              </a:rPr>
              <a:t>กรุงเทพฯ เมื่อร้อยกว่า</a:t>
            </a:r>
            <a:r>
              <a:rPr lang="th-TH" sz="3200" b="1" dirty="0" smtClean="0">
                <a:solidFill>
                  <a:srgbClr val="FF0066"/>
                </a:solidFill>
              </a:rPr>
              <a:t>ปีแต่งราว</a:t>
            </a:r>
            <a:r>
              <a:rPr lang="th-TH" sz="3200" b="1" dirty="0" smtClean="0">
                <a:solidFill>
                  <a:srgbClr val="FF0066"/>
                </a:solidFill>
              </a:rPr>
              <a:t>ปี พ.ศ. ๒๔๓๐ ซึ่งตรงกับรัชสมัยของพระบาทสมเด็จพระจุลจอมเกล้าเจ้าอยู่หัว</a:t>
            </a:r>
          </a:p>
          <a:p>
            <a:pPr algn="thaiDist"/>
            <a:r>
              <a:rPr lang="th-TH" sz="3200" dirty="0" smtClean="0"/>
              <a:t>ประชากรยังมีไม่มาก แต่ก็</a:t>
            </a:r>
            <a:r>
              <a:rPr lang="th-TH" sz="3200" b="1" dirty="0" smtClean="0">
                <a:solidFill>
                  <a:srgbClr val="FF0066"/>
                </a:solidFill>
              </a:rPr>
              <a:t>มีถนนหนทางทำให้การไปมาสะดวกสบาย มีระบบขนส่งมวลชน คือ รถราง ทั้งยังเป็นเมืองท่าค้าขายที่สำคัญ</a:t>
            </a:r>
            <a:r>
              <a:rPr lang="th-TH" sz="3200" dirty="0" smtClean="0"/>
              <a:t> มีชาวต่างชาติมาตั้งกงสุลริมแม่น้ำเจ้าพระยาด้วย</a:t>
            </a:r>
          </a:p>
          <a:p>
            <a:pPr algn="thaiDist"/>
            <a:r>
              <a:rPr lang="th-TH" sz="3200" b="1" dirty="0" smtClean="0">
                <a:solidFill>
                  <a:srgbClr val="FF0066"/>
                </a:solidFill>
              </a:rPr>
              <a:t>ในสมัยรัชกาลที่ ๕ ความเจริญเกิดขึ้นแถบริมแม่น้ำ การคมนาคมทางน้ำจึงมีความสะดวกมาก</a:t>
            </a:r>
            <a:r>
              <a:rPr lang="th-TH" sz="3200" dirty="0" smtClean="0"/>
              <a:t> สำนักงานใหญ่ๆ ที่สำคัญๆ จึงตั้งอยู่ริมแม่น้ำเจ้าพระยา </a:t>
            </a:r>
            <a:endParaRPr lang="th-TH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ATIT\AppData\Local\Microsoft\Windows\Temporary Internet Files\Content.IE5\BTOOUEM3\MP90044858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4664"/>
            <a:ext cx="1115616" cy="743744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/>
          </a:bodyPr>
          <a:lstStyle/>
          <a:p>
            <a:pPr algn="ctr"/>
            <a:r>
              <a:rPr lang="th-TH" sz="4400" dirty="0" smtClean="0"/>
              <a:t>สาระสำคัญของเรื่อง (ต่อ)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5149552"/>
          </a:xfrm>
        </p:spPr>
        <p:txBody>
          <a:bodyPr/>
          <a:lstStyle/>
          <a:p>
            <a:pPr algn="thaiDist"/>
            <a:r>
              <a:rPr lang="th-TH" sz="3200" dirty="0" smtClean="0"/>
              <a:t>สถานที่ต่างๆก็มีการเปลี่ยนแปลงไปตามกาลเวลา เช่น</a:t>
            </a:r>
          </a:p>
          <a:p>
            <a:pPr algn="thaiDist">
              <a:buNone/>
            </a:pPr>
            <a:r>
              <a:rPr lang="th-TH" sz="3200" dirty="0" smtClean="0"/>
              <a:t>	</a:t>
            </a:r>
            <a:r>
              <a:rPr lang="th-TH" sz="2800" dirty="0" smtClean="0"/>
              <a:t>- วัดมกุฏกษัตริยารามราชวรวิหาร ในปัจจุบัน เดิมมีชื่อว่า วัดพระนามบัญญัติ</a:t>
            </a:r>
          </a:p>
          <a:p>
            <a:pPr algn="thaiDist">
              <a:buNone/>
            </a:pPr>
            <a:r>
              <a:rPr lang="th-TH" sz="2800" dirty="0" smtClean="0"/>
              <a:t>	- แถวอนุสาวรีย์ประชาธิปไตย ในสมัยก่อนเป็นไร่</a:t>
            </a:r>
          </a:p>
          <a:p>
            <a:pPr>
              <a:buNone/>
            </a:pPr>
            <a:r>
              <a:rPr lang="th-TH" sz="2800" dirty="0" smtClean="0"/>
              <a:t>	- แถวถนนเพชรบุรี ในสมัยก่อนเป็นท้องนา</a:t>
            </a:r>
          </a:p>
          <a:p>
            <a:pPr>
              <a:buNone/>
            </a:pPr>
            <a:r>
              <a:rPr lang="th-TH" sz="2800" dirty="0" smtClean="0"/>
              <a:t>	- โรงเรียนสตรีวิทยาในปัจจุบัน สมัยก่อนเรียกว่า “ตึกดิน”</a:t>
            </a:r>
          </a:p>
          <a:p>
            <a:pPr>
              <a:buNone/>
            </a:pPr>
            <a:r>
              <a:rPr lang="th-TH" sz="2800" dirty="0" smtClean="0"/>
              <a:t>	- ออฟฟิศแผนที่</a:t>
            </a:r>
            <a:r>
              <a:rPr lang="th-TH" sz="2800" dirty="0" err="1" smtClean="0"/>
              <a:t>สุนัน</a:t>
            </a:r>
            <a:r>
              <a:rPr lang="th-TH" sz="2800" dirty="0" smtClean="0"/>
              <a:t>ทาลัยในสมัยนั้น ปัจจุบันคือโรงเรียนราชินี(ปากคลองตลาด)</a:t>
            </a:r>
          </a:p>
          <a:p>
            <a:pPr>
              <a:buNone/>
            </a:pPr>
            <a:r>
              <a:rPr lang="th-TH" sz="2800" dirty="0" smtClean="0"/>
              <a:t>	- ในสมัยนั้นมีถนนหลายสายแล้ว เช่น ถนนสนามไชย ถนนเจริญกรุง ถนนบำรุงเมือง ถนนเฟื่องนคร ถนนราชดำเนิน</a:t>
            </a:r>
            <a:endParaRPr lang="th-TH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th-TH" sz="4400" dirty="0" smtClean="0"/>
              <a:t>คุณค่าที่ได้จากเรื่อง</a:t>
            </a:r>
            <a:endParaRPr lang="th-TH" sz="4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340768"/>
            <a:ext cx="7772400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3200" dirty="0" smtClean="0"/>
              <a:t> ทำ</a:t>
            </a:r>
            <a:r>
              <a:rPr lang="th-TH" sz="3200" dirty="0" smtClean="0"/>
              <a:t>ให้เห็น</a:t>
            </a:r>
            <a:r>
              <a:rPr lang="th-TH" sz="3200" dirty="0" smtClean="0"/>
              <a:t>ถึงความเจริญของกรุงเทพฯในสมัยรัชกาลที่ ๕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ทำให้ทราบว่ากรุงเทพฯ เป็นเมืองท่าค้าขายที่สำคัญมากในยุคนั้น</a:t>
            </a:r>
          </a:p>
          <a:p>
            <a:pPr algn="thaiDist">
              <a:buFont typeface="Wingdings" pitchFamily="2" charset="2"/>
              <a:buChar char="Ø"/>
            </a:pPr>
            <a:r>
              <a:rPr lang="th-TH" sz="3200" dirty="0" smtClean="0"/>
              <a:t> </a:t>
            </a:r>
            <a:r>
              <a:rPr lang="th-TH" sz="3200" dirty="0" smtClean="0"/>
              <a:t>ใน</a:t>
            </a:r>
            <a:r>
              <a:rPr lang="th-TH" sz="3200" dirty="0" smtClean="0"/>
              <a:t>สมัยรัชกาลที่ ๕ นั้น ประเทศไทยมีการติดต่อค้าขายหรือมีสัมพันธไมตรีกับชาติยุโรปมากมาย</a:t>
            </a:r>
          </a:p>
          <a:p>
            <a:pPr algn="thaiDist">
              <a:buNone/>
            </a:pPr>
            <a:endParaRPr lang="th-TH" sz="3200" dirty="0"/>
          </a:p>
        </p:txBody>
      </p:sp>
      <p:pic>
        <p:nvPicPr>
          <p:cNvPr id="6147" name="Picture 3" descr="C:\Users\SATIT\AppData\Local\Microsoft\Windows\Temporary Internet Files\Content.IE5\7WYE5WY8\MP90044874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60648"/>
            <a:ext cx="705156" cy="648072"/>
          </a:xfrm>
          <a:prstGeom prst="rect">
            <a:avLst/>
          </a:prstGeom>
          <a:noFill/>
        </p:spPr>
      </p:pic>
      <p:pic>
        <p:nvPicPr>
          <p:cNvPr id="6" name="Picture 3" descr="C:\Users\SATIT\AppData\Local\Microsoft\Windows\Temporary Internet Files\Content.IE5\7WYE5WY8\MP90044874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0648"/>
            <a:ext cx="705156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solidFill>
                  <a:srgbClr val="0000FF"/>
                </a:solidFill>
              </a:rPr>
              <a:t>กรุงเทพฯ เมื่อร้อยกว่าปี</a:t>
            </a:r>
            <a:endParaRPr lang="th-TH" sz="3600" dirty="0">
              <a:solidFill>
                <a:srgbClr val="0000FF"/>
              </a:solidFill>
            </a:endParaRPr>
          </a:p>
        </p:txBody>
      </p:sp>
      <p:pic>
        <p:nvPicPr>
          <p:cNvPr id="4" name="กรุงเทพฯ (1)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412776"/>
            <a:ext cx="7848872" cy="4968552"/>
          </a:xfrm>
          <a:prstGeom prst="rect">
            <a:avLst/>
          </a:prstGeom>
        </p:spPr>
      </p:pic>
      <p:pic>
        <p:nvPicPr>
          <p:cNvPr id="1026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764704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th-TH" sz="3600" dirty="0" smtClean="0">
                <a:solidFill>
                  <a:srgbClr val="FF0066"/>
                </a:solidFill>
              </a:rPr>
              <a:t>กรุงเทพฯ เมื่อร้อยกว่าปี</a:t>
            </a:r>
            <a:endParaRPr lang="th-TH" sz="3600" dirty="0">
              <a:solidFill>
                <a:srgbClr val="FF0066"/>
              </a:solidFill>
            </a:endParaRPr>
          </a:p>
        </p:txBody>
      </p:sp>
      <p:pic>
        <p:nvPicPr>
          <p:cNvPr id="4" name="กรุงเทพฯ (2)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772816"/>
            <a:ext cx="7488832" cy="4608512"/>
          </a:xfrm>
          <a:prstGeom prst="rect">
            <a:avLst/>
          </a:prstGeom>
        </p:spPr>
      </p:pic>
      <p:pic>
        <p:nvPicPr>
          <p:cNvPr id="2050" name="Picture 2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052736"/>
            <a:ext cx="4569257" cy="537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Autofit/>
          </a:bodyPr>
          <a:lstStyle/>
          <a:p>
            <a:pPr algn="ctr"/>
            <a:r>
              <a:rPr lang="th-TH" sz="4400" b="1" dirty="0" smtClean="0"/>
              <a:t>การบอกทิศทาง</a:t>
            </a:r>
            <a:endParaRPr lang="th-TH" sz="44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h-TH" sz="3200" dirty="0" smtClean="0"/>
              <a:t> หลักการ</a:t>
            </a:r>
            <a:r>
              <a:rPr lang="th-TH" sz="3200" smtClean="0"/>
              <a:t>บอกทิศใน</a:t>
            </a:r>
            <a:r>
              <a:rPr lang="th-TH" sz="3200" dirty="0" smtClean="0"/>
              <a:t>แผนที่จะยึดทิศเหนือเป็นหลัก </a:t>
            </a:r>
          </a:p>
          <a:p>
            <a:pPr>
              <a:buFont typeface="Wingdings" pitchFamily="2" charset="2"/>
              <a:buChar char="Ø"/>
            </a:pPr>
            <a:r>
              <a:rPr lang="th-TH" sz="3200" dirty="0" smtClean="0"/>
              <a:t> ในการบอกทิศทางมักยึดสถานที่สำคัญเป็นหลักจะทำให้สังเกตได้ง่าย</a:t>
            </a:r>
          </a:p>
          <a:p>
            <a:pPr>
              <a:buNone/>
            </a:pPr>
            <a:endParaRPr lang="th-TH" sz="3200" dirty="0"/>
          </a:p>
        </p:txBody>
      </p:sp>
      <p:pic>
        <p:nvPicPr>
          <p:cNvPr id="7170" name="Picture 2" descr="C:\Users\SATIT\AppData\Local\Microsoft\Windows\Temporary Internet Files\Content.IE5\YXGZP6ZV\MM90039574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980728"/>
            <a:ext cx="2990850" cy="476250"/>
          </a:xfrm>
          <a:prstGeom prst="rect">
            <a:avLst/>
          </a:prstGeom>
          <a:noFill/>
        </p:spPr>
      </p:pic>
      <p:pic>
        <p:nvPicPr>
          <p:cNvPr id="5" name="รูปภาพ 4" descr="km-1203291555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3468440"/>
            <a:ext cx="4392488" cy="29283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มอภาค">
  <a:themeElements>
    <a:clrScheme name="เสมอภาค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เสมอภาค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สมอภาค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378</TotalTime>
  <Words>602</Words>
  <Application>Microsoft Office PowerPoint</Application>
  <PresentationFormat>On-screen Show (4:3)</PresentationFormat>
  <Paragraphs>99</Paragraphs>
  <Slides>23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เสมอภาค</vt:lpstr>
      <vt:lpstr>กรุงเทพฯ เมื่อร้อยกว่าปี</vt:lpstr>
      <vt:lpstr>กรุงเทพฯ เมื่อร้อยกว่าปี</vt:lpstr>
      <vt:lpstr>ประวัติผู้แต่ง</vt:lpstr>
      <vt:lpstr>สาระสำคัญของเรื่อง</vt:lpstr>
      <vt:lpstr>สาระสำคัญของเรื่อง (ต่อ)</vt:lpstr>
      <vt:lpstr>คุณค่าที่ได้จากเรื่อง</vt:lpstr>
      <vt:lpstr>กรุงเทพฯ เมื่อร้อยกว่าปี</vt:lpstr>
      <vt:lpstr>กรุงเทพฯ เมื่อร้อยกว่าปี</vt:lpstr>
      <vt:lpstr>การบอกทิศทาง</vt:lpstr>
      <vt:lpstr>การเปลี่ยนแปลงของภาษา</vt:lpstr>
      <vt:lpstr>ลักษณะการเปลี่ยนแปลงของภาษา</vt:lpstr>
      <vt:lpstr>๑. คำเปลี่ยนไป</vt:lpstr>
      <vt:lpstr>๒. เกิดคำใหม่</vt:lpstr>
      <vt:lpstr>๓. มีคำหลายคำใช้หมายถึงสิ่งเดียวกัน</vt:lpstr>
      <vt:lpstr>๔. การเปลี่ยนแปลงเสียง</vt:lpstr>
      <vt:lpstr>PowerPoint Presentation</vt:lpstr>
      <vt:lpstr>การเปลี่ยนแปลงของภาษา</vt:lpstr>
      <vt:lpstr>๑. การเปลี่ยนแปลงภายใน</vt:lpstr>
      <vt:lpstr>PowerPoint Presentation</vt:lpstr>
      <vt:lpstr>PowerPoint Presentation</vt:lpstr>
      <vt:lpstr>๒. การเปลี่ยนแปลงภายนอก</vt:lpstr>
      <vt:lpstr>PowerPoint Presentation</vt:lpstr>
      <vt:lpstr>จบ ....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กรุงเทพฯ เมื่อร้อยกว่าปี</dc:title>
  <dc:creator>SATIT</dc:creator>
  <cp:lastModifiedBy>hp</cp:lastModifiedBy>
  <cp:revision>69</cp:revision>
  <dcterms:created xsi:type="dcterms:W3CDTF">2014-07-17T02:20:54Z</dcterms:created>
  <dcterms:modified xsi:type="dcterms:W3CDTF">2014-11-30T14:32:22Z</dcterms:modified>
</cp:coreProperties>
</file>