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notesMasterIdLst>
    <p:notesMasterId r:id="rId34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84" r:id="rId22"/>
    <p:sldId id="276" r:id="rId23"/>
    <p:sldId id="277" r:id="rId24"/>
    <p:sldId id="283" r:id="rId25"/>
    <p:sldId id="278" r:id="rId26"/>
    <p:sldId id="285" r:id="rId27"/>
    <p:sldId id="279" r:id="rId28"/>
    <p:sldId id="280" r:id="rId29"/>
    <p:sldId id="281" r:id="rId30"/>
    <p:sldId id="282" r:id="rId31"/>
    <p:sldId id="287" r:id="rId32"/>
    <p:sldId id="286" r:id="rId33"/>
  </p:sldIdLst>
  <p:sldSz cx="12192000" cy="6858000"/>
  <p:notesSz cx="6858000" cy="9144000"/>
  <p:embeddedFontLst>
    <p:embeddedFont>
      <p:font typeface="Angsana New" panose="02020603050405020304" pitchFamily="18" charset="-34"/>
      <p:regular r:id="rId35"/>
      <p:bold r:id="rId36"/>
      <p:italic r:id="rId37"/>
      <p:boldItalic r:id="rId38"/>
    </p:embeddedFont>
    <p:embeddedFont>
      <p:font typeface="AngsanaUPC" panose="02020603050405020304" pitchFamily="18" charset="-34"/>
      <p:regular r:id="rId39"/>
      <p:bold r:id="rId40"/>
      <p:italic r:id="rId41"/>
      <p:boldItalic r:id="rId42"/>
    </p:embeddedFont>
    <p:embeddedFont>
      <p:font typeface="Playbill" panose="040506030A0602020202" pitchFamily="82" charset="0"/>
      <p:regular r:id="rId43"/>
    </p:embeddedFont>
    <p:embeddedFont>
      <p:font typeface="Cordia New" panose="020B0304020202020204" pitchFamily="34" charset="-34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D4A24-EECD-4E2F-9A35-6155296EC4CE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4FA4BC49-390B-4DB4-BDAC-53F107A1A73E}">
      <dgm:prSet phldrT="[Text]"/>
      <dgm:spPr/>
      <dgm:t>
        <a:bodyPr/>
        <a:lstStyle/>
        <a:p>
          <a:r>
            <a:rPr lang="th-TH" dirty="0" smtClean="0">
              <a:latin typeface="Angsana New" pitchFamily="18" charset="-34"/>
              <a:cs typeface="Angsana New" pitchFamily="18" charset="-34"/>
            </a:rPr>
            <a:t>ความคิดหลัก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B62A76A8-459E-41BE-B17D-004195D7F1D3}" type="parTrans" cxnId="{6035A7DD-2E8F-4D13-A6E8-891311C333AF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6A6845DE-8AE5-4C12-8C19-7C9CC35E5E40}" type="sibTrans" cxnId="{6035A7DD-2E8F-4D13-A6E8-891311C333AF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3D49CB77-D5EC-4321-8785-DB0C658FC51D}">
      <dgm:prSet phldrT="[Text]"/>
      <dgm:spPr/>
      <dgm:t>
        <a:bodyPr/>
        <a:lstStyle/>
        <a:p>
          <a:r>
            <a:rPr lang="th-TH" dirty="0" smtClean="0">
              <a:latin typeface="Angsana New" pitchFamily="18" charset="-34"/>
              <a:cs typeface="Angsana New" pitchFamily="18" charset="-34"/>
            </a:rPr>
            <a:t>ความคิดรอง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E9549850-17BB-4EBA-9711-E8004BB4E39F}" type="parTrans" cxnId="{27C3E722-BC36-4007-83F9-0364CCD638D1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3F6877D-D0F4-4432-BEC9-454F2EF88824}" type="sibTrans" cxnId="{27C3E722-BC36-4007-83F9-0364CCD638D1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C4D7A60-3657-4128-B4BC-C69707560DDA}">
      <dgm:prSet phldrT="[Text]"/>
      <dgm:spPr/>
      <dgm:t>
        <a:bodyPr/>
        <a:lstStyle/>
        <a:p>
          <a:r>
            <a:rPr lang="th-TH" dirty="0" smtClean="0">
              <a:latin typeface="Angsana New" pitchFamily="18" charset="-34"/>
              <a:cs typeface="Angsana New" pitchFamily="18" charset="-34"/>
            </a:rPr>
            <a:t>ความคิดย่อย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C011657E-6D05-412C-B625-8EFC439879D1}" type="parTrans" cxnId="{349FE0B1-5784-4347-B35E-CEF37CFF6C8E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9F128706-FF8B-4131-A3EC-7794BD1C7F9F}" type="sibTrans" cxnId="{349FE0B1-5784-4347-B35E-CEF37CFF6C8E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F6CE0242-39C4-4AA2-B52F-A840E044E97F}">
      <dgm:prSet phldrT="[Text]"/>
      <dgm:spPr/>
      <dgm:t>
        <a:bodyPr/>
        <a:lstStyle/>
        <a:p>
          <a:r>
            <a:rPr lang="th-TH" dirty="0" smtClean="0">
              <a:latin typeface="Angsana New" pitchFamily="18" charset="-34"/>
              <a:cs typeface="Angsana New" pitchFamily="18" charset="-34"/>
            </a:rPr>
            <a:t>ความคิดย่อย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16DC3298-5203-4B25-96FC-D65F16360D5F}" type="parTrans" cxnId="{E4AF3479-3845-4B66-A4F2-189F84133B59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3ECA09B8-3533-4197-9D48-55BFD5B34DCF}" type="sibTrans" cxnId="{E4AF3479-3845-4B66-A4F2-189F84133B59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CA03449E-A901-437C-98D7-C22AB64C1D83}">
      <dgm:prSet phldrT="[Text]"/>
      <dgm:spPr/>
      <dgm:t>
        <a:bodyPr/>
        <a:lstStyle/>
        <a:p>
          <a:r>
            <a:rPr lang="th-TH" dirty="0" smtClean="0">
              <a:latin typeface="Angsana New" pitchFamily="18" charset="-34"/>
              <a:cs typeface="Angsana New" pitchFamily="18" charset="-34"/>
            </a:rPr>
            <a:t>ความคิดรอง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CAFFA07B-C0C0-41F8-82E6-BE6D1B86FC4A}" type="parTrans" cxnId="{13C9C0B1-8D4C-42D2-B5A7-EA215D399D24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EE070A2D-5B0A-43AA-9FCC-A9288C56CB95}" type="sibTrans" cxnId="{13C9C0B1-8D4C-42D2-B5A7-EA215D399D24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8770880A-E5D0-4373-A91D-5F6E2991F25B}">
      <dgm:prSet phldrT="[Text]"/>
      <dgm:spPr/>
      <dgm:t>
        <a:bodyPr/>
        <a:lstStyle/>
        <a:p>
          <a:r>
            <a:rPr lang="th-TH" dirty="0" smtClean="0">
              <a:latin typeface="Angsana New" pitchFamily="18" charset="-34"/>
              <a:cs typeface="Angsana New" pitchFamily="18" charset="-34"/>
            </a:rPr>
            <a:t>ความคิดย่อย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B2F7BA96-94C5-4A53-A71F-3936C81132CF}" type="parTrans" cxnId="{4AEB1426-8CF4-4971-937D-646F3D1118B7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215666D6-8A5B-4ECD-B28F-A004762410D9}" type="sibTrans" cxnId="{4AEB1426-8CF4-4971-937D-646F3D1118B7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8E71BE8E-D4F8-412B-8B4E-763414924636}" type="pres">
      <dgm:prSet presAssocID="{F51D4A24-EECD-4E2F-9A35-6155296EC4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2E5F20CC-EB33-405A-8756-1269DA25D2BA}" type="pres">
      <dgm:prSet presAssocID="{4FA4BC49-390B-4DB4-BDAC-53F107A1A73E}" presName="hierRoot1" presStyleCnt="0"/>
      <dgm:spPr/>
    </dgm:pt>
    <dgm:pt modelId="{13A171A2-34EA-48AA-A746-2E6CF7EABE75}" type="pres">
      <dgm:prSet presAssocID="{4FA4BC49-390B-4DB4-BDAC-53F107A1A73E}" presName="composite" presStyleCnt="0"/>
      <dgm:spPr/>
    </dgm:pt>
    <dgm:pt modelId="{87BC93D9-7946-409E-A04A-07D9AFD13245}" type="pres">
      <dgm:prSet presAssocID="{4FA4BC49-390B-4DB4-BDAC-53F107A1A73E}" presName="background" presStyleLbl="node0" presStyleIdx="0" presStyleCnt="1"/>
      <dgm:spPr/>
    </dgm:pt>
    <dgm:pt modelId="{9B1D29DC-80AA-4A09-BBE6-B8F325C915F3}" type="pres">
      <dgm:prSet presAssocID="{4FA4BC49-390B-4DB4-BDAC-53F107A1A73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B66EDAF-92C9-454D-B2C4-FE78FF9D4093}" type="pres">
      <dgm:prSet presAssocID="{4FA4BC49-390B-4DB4-BDAC-53F107A1A73E}" presName="hierChild2" presStyleCnt="0"/>
      <dgm:spPr/>
    </dgm:pt>
    <dgm:pt modelId="{C914E98F-9B1E-4846-A607-D084C631A704}" type="pres">
      <dgm:prSet presAssocID="{E9549850-17BB-4EBA-9711-E8004BB4E39F}" presName="Name10" presStyleLbl="parChTrans1D2" presStyleIdx="0" presStyleCnt="2"/>
      <dgm:spPr/>
      <dgm:t>
        <a:bodyPr/>
        <a:lstStyle/>
        <a:p>
          <a:endParaRPr lang="th-TH"/>
        </a:p>
      </dgm:t>
    </dgm:pt>
    <dgm:pt modelId="{9E3B602D-370D-4BB0-909A-A08FCF7AF540}" type="pres">
      <dgm:prSet presAssocID="{3D49CB77-D5EC-4321-8785-DB0C658FC51D}" presName="hierRoot2" presStyleCnt="0"/>
      <dgm:spPr/>
    </dgm:pt>
    <dgm:pt modelId="{F3988663-7A03-43AC-8368-42624CFFF390}" type="pres">
      <dgm:prSet presAssocID="{3D49CB77-D5EC-4321-8785-DB0C658FC51D}" presName="composite2" presStyleCnt="0"/>
      <dgm:spPr/>
    </dgm:pt>
    <dgm:pt modelId="{AEAC0855-C9F9-4208-83E5-E5FDC978AD75}" type="pres">
      <dgm:prSet presAssocID="{3D49CB77-D5EC-4321-8785-DB0C658FC51D}" presName="background2" presStyleLbl="node2" presStyleIdx="0" presStyleCnt="2"/>
      <dgm:spPr/>
    </dgm:pt>
    <dgm:pt modelId="{F42F8CDA-0C66-4EC0-B7E6-CA1A2138C82B}" type="pres">
      <dgm:prSet presAssocID="{3D49CB77-D5EC-4321-8785-DB0C658FC51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FB66114-4F8E-4365-BF57-E8E87F5AAB72}" type="pres">
      <dgm:prSet presAssocID="{3D49CB77-D5EC-4321-8785-DB0C658FC51D}" presName="hierChild3" presStyleCnt="0"/>
      <dgm:spPr/>
    </dgm:pt>
    <dgm:pt modelId="{7ADDF9E7-62EC-4ED1-B435-F38109B8C163}" type="pres">
      <dgm:prSet presAssocID="{C011657E-6D05-412C-B625-8EFC439879D1}" presName="Name17" presStyleLbl="parChTrans1D3" presStyleIdx="0" presStyleCnt="3"/>
      <dgm:spPr/>
      <dgm:t>
        <a:bodyPr/>
        <a:lstStyle/>
        <a:p>
          <a:endParaRPr lang="th-TH"/>
        </a:p>
      </dgm:t>
    </dgm:pt>
    <dgm:pt modelId="{04523235-3E13-4398-8977-7930312E8666}" type="pres">
      <dgm:prSet presAssocID="{1C4D7A60-3657-4128-B4BC-C69707560DDA}" presName="hierRoot3" presStyleCnt="0"/>
      <dgm:spPr/>
    </dgm:pt>
    <dgm:pt modelId="{2C1ED4DA-D3F0-49D5-B133-0B3BCEDA4C35}" type="pres">
      <dgm:prSet presAssocID="{1C4D7A60-3657-4128-B4BC-C69707560DDA}" presName="composite3" presStyleCnt="0"/>
      <dgm:spPr/>
    </dgm:pt>
    <dgm:pt modelId="{EFBA6875-3256-4B55-8E7D-D63832AA14F8}" type="pres">
      <dgm:prSet presAssocID="{1C4D7A60-3657-4128-B4BC-C69707560DDA}" presName="background3" presStyleLbl="node3" presStyleIdx="0" presStyleCnt="3"/>
      <dgm:spPr/>
    </dgm:pt>
    <dgm:pt modelId="{A8E7F8E9-2C15-4935-ABBD-CD60133FB918}" type="pres">
      <dgm:prSet presAssocID="{1C4D7A60-3657-4128-B4BC-C69707560DD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990B74B-20AE-405D-A4B2-3F72F2BE9F12}" type="pres">
      <dgm:prSet presAssocID="{1C4D7A60-3657-4128-B4BC-C69707560DDA}" presName="hierChild4" presStyleCnt="0"/>
      <dgm:spPr/>
    </dgm:pt>
    <dgm:pt modelId="{26AA595A-7211-4570-90B9-35F2F1ADA045}" type="pres">
      <dgm:prSet presAssocID="{16DC3298-5203-4B25-96FC-D65F16360D5F}" presName="Name17" presStyleLbl="parChTrans1D3" presStyleIdx="1" presStyleCnt="3"/>
      <dgm:spPr/>
      <dgm:t>
        <a:bodyPr/>
        <a:lstStyle/>
        <a:p>
          <a:endParaRPr lang="th-TH"/>
        </a:p>
      </dgm:t>
    </dgm:pt>
    <dgm:pt modelId="{3C9D34E8-92A7-4FBA-9BB0-A52340EA56E2}" type="pres">
      <dgm:prSet presAssocID="{F6CE0242-39C4-4AA2-B52F-A840E044E97F}" presName="hierRoot3" presStyleCnt="0"/>
      <dgm:spPr/>
    </dgm:pt>
    <dgm:pt modelId="{E1FD3961-2D1A-474F-BC2A-9099520E6473}" type="pres">
      <dgm:prSet presAssocID="{F6CE0242-39C4-4AA2-B52F-A840E044E97F}" presName="composite3" presStyleCnt="0"/>
      <dgm:spPr/>
    </dgm:pt>
    <dgm:pt modelId="{F5B09FDF-F80E-4A5B-935A-7115C1C34F4E}" type="pres">
      <dgm:prSet presAssocID="{F6CE0242-39C4-4AA2-B52F-A840E044E97F}" presName="background3" presStyleLbl="node3" presStyleIdx="1" presStyleCnt="3"/>
      <dgm:spPr/>
    </dgm:pt>
    <dgm:pt modelId="{EFC511F2-A7C3-4A77-A3F8-DB83F12589E7}" type="pres">
      <dgm:prSet presAssocID="{F6CE0242-39C4-4AA2-B52F-A840E044E97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345B790-5DE0-4DBB-BCB1-24F9EFAF11A5}" type="pres">
      <dgm:prSet presAssocID="{F6CE0242-39C4-4AA2-B52F-A840E044E97F}" presName="hierChild4" presStyleCnt="0"/>
      <dgm:spPr/>
    </dgm:pt>
    <dgm:pt modelId="{AD1B9D49-8BA2-47DC-BCC3-EA9A25ACD1E4}" type="pres">
      <dgm:prSet presAssocID="{CAFFA07B-C0C0-41F8-82E6-BE6D1B86FC4A}" presName="Name10" presStyleLbl="parChTrans1D2" presStyleIdx="1" presStyleCnt="2"/>
      <dgm:spPr/>
      <dgm:t>
        <a:bodyPr/>
        <a:lstStyle/>
        <a:p>
          <a:endParaRPr lang="th-TH"/>
        </a:p>
      </dgm:t>
    </dgm:pt>
    <dgm:pt modelId="{F04DE9FB-61D5-475F-B830-486518E6C2D3}" type="pres">
      <dgm:prSet presAssocID="{CA03449E-A901-437C-98D7-C22AB64C1D83}" presName="hierRoot2" presStyleCnt="0"/>
      <dgm:spPr/>
    </dgm:pt>
    <dgm:pt modelId="{7CF4AFF4-ED05-4B97-8395-F2F765709601}" type="pres">
      <dgm:prSet presAssocID="{CA03449E-A901-437C-98D7-C22AB64C1D83}" presName="composite2" presStyleCnt="0"/>
      <dgm:spPr/>
    </dgm:pt>
    <dgm:pt modelId="{9BC4904D-A5E3-4157-9C96-C14B8693B63E}" type="pres">
      <dgm:prSet presAssocID="{CA03449E-A901-437C-98D7-C22AB64C1D83}" presName="background2" presStyleLbl="node2" presStyleIdx="1" presStyleCnt="2"/>
      <dgm:spPr/>
    </dgm:pt>
    <dgm:pt modelId="{F68000F1-FAF2-414D-AA5F-1BAA2C526B61}" type="pres">
      <dgm:prSet presAssocID="{CA03449E-A901-437C-98D7-C22AB64C1D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5410655-E49C-427B-96BD-DEDD422F29D0}" type="pres">
      <dgm:prSet presAssocID="{CA03449E-A901-437C-98D7-C22AB64C1D83}" presName="hierChild3" presStyleCnt="0"/>
      <dgm:spPr/>
    </dgm:pt>
    <dgm:pt modelId="{2FE73F24-2E2E-4822-B6A9-838C1DB3974C}" type="pres">
      <dgm:prSet presAssocID="{B2F7BA96-94C5-4A53-A71F-3936C81132CF}" presName="Name17" presStyleLbl="parChTrans1D3" presStyleIdx="2" presStyleCnt="3"/>
      <dgm:spPr/>
      <dgm:t>
        <a:bodyPr/>
        <a:lstStyle/>
        <a:p>
          <a:endParaRPr lang="th-TH"/>
        </a:p>
      </dgm:t>
    </dgm:pt>
    <dgm:pt modelId="{3F5EC151-F497-4C8F-8F73-7C1FB75F74FE}" type="pres">
      <dgm:prSet presAssocID="{8770880A-E5D0-4373-A91D-5F6E2991F25B}" presName="hierRoot3" presStyleCnt="0"/>
      <dgm:spPr/>
    </dgm:pt>
    <dgm:pt modelId="{3B2AA12A-764B-4E61-86AB-916722C38E5A}" type="pres">
      <dgm:prSet presAssocID="{8770880A-E5D0-4373-A91D-5F6E2991F25B}" presName="composite3" presStyleCnt="0"/>
      <dgm:spPr/>
    </dgm:pt>
    <dgm:pt modelId="{2F8089BD-C43D-4D35-8754-65CE95FF6430}" type="pres">
      <dgm:prSet presAssocID="{8770880A-E5D0-4373-A91D-5F6E2991F25B}" presName="background3" presStyleLbl="node3" presStyleIdx="2" presStyleCnt="3"/>
      <dgm:spPr/>
    </dgm:pt>
    <dgm:pt modelId="{B033C94D-7E8F-4859-A65D-18F223877B03}" type="pres">
      <dgm:prSet presAssocID="{8770880A-E5D0-4373-A91D-5F6E2991F25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6B43963-0BC0-42E2-ADD9-C1EA512B7B2F}" type="pres">
      <dgm:prSet presAssocID="{8770880A-E5D0-4373-A91D-5F6E2991F25B}" presName="hierChild4" presStyleCnt="0"/>
      <dgm:spPr/>
    </dgm:pt>
  </dgm:ptLst>
  <dgm:cxnLst>
    <dgm:cxn modelId="{4AEB1426-8CF4-4971-937D-646F3D1118B7}" srcId="{CA03449E-A901-437C-98D7-C22AB64C1D83}" destId="{8770880A-E5D0-4373-A91D-5F6E2991F25B}" srcOrd="0" destOrd="0" parTransId="{B2F7BA96-94C5-4A53-A71F-3936C81132CF}" sibTransId="{215666D6-8A5B-4ECD-B28F-A004762410D9}"/>
    <dgm:cxn modelId="{9DA9014C-6E21-4FC8-A560-96528A39840F}" type="presOf" srcId="{4FA4BC49-390B-4DB4-BDAC-53F107A1A73E}" destId="{9B1D29DC-80AA-4A09-BBE6-B8F325C915F3}" srcOrd="0" destOrd="0" presId="urn:microsoft.com/office/officeart/2005/8/layout/hierarchy1"/>
    <dgm:cxn modelId="{6E27DDC2-6585-402E-8023-A53446DA5554}" type="presOf" srcId="{E9549850-17BB-4EBA-9711-E8004BB4E39F}" destId="{C914E98F-9B1E-4846-A607-D084C631A704}" srcOrd="0" destOrd="0" presId="urn:microsoft.com/office/officeart/2005/8/layout/hierarchy1"/>
    <dgm:cxn modelId="{349FE0B1-5784-4347-B35E-CEF37CFF6C8E}" srcId="{3D49CB77-D5EC-4321-8785-DB0C658FC51D}" destId="{1C4D7A60-3657-4128-B4BC-C69707560DDA}" srcOrd="0" destOrd="0" parTransId="{C011657E-6D05-412C-B625-8EFC439879D1}" sibTransId="{9F128706-FF8B-4131-A3EC-7794BD1C7F9F}"/>
    <dgm:cxn modelId="{C6552609-B3B3-4FC2-B523-91662485D161}" type="presOf" srcId="{F51D4A24-EECD-4E2F-9A35-6155296EC4CE}" destId="{8E71BE8E-D4F8-412B-8B4E-763414924636}" srcOrd="0" destOrd="0" presId="urn:microsoft.com/office/officeart/2005/8/layout/hierarchy1"/>
    <dgm:cxn modelId="{27C3E722-BC36-4007-83F9-0364CCD638D1}" srcId="{4FA4BC49-390B-4DB4-BDAC-53F107A1A73E}" destId="{3D49CB77-D5EC-4321-8785-DB0C658FC51D}" srcOrd="0" destOrd="0" parTransId="{E9549850-17BB-4EBA-9711-E8004BB4E39F}" sibTransId="{13F6877D-D0F4-4432-BEC9-454F2EF88824}"/>
    <dgm:cxn modelId="{DB66C547-EC62-44BD-91EC-374545D7CE7E}" type="presOf" srcId="{F6CE0242-39C4-4AA2-B52F-A840E044E97F}" destId="{EFC511F2-A7C3-4A77-A3F8-DB83F12589E7}" srcOrd="0" destOrd="0" presId="urn:microsoft.com/office/officeart/2005/8/layout/hierarchy1"/>
    <dgm:cxn modelId="{442074F5-DC01-4303-B459-FBC8F7C52B08}" type="presOf" srcId="{8770880A-E5D0-4373-A91D-5F6E2991F25B}" destId="{B033C94D-7E8F-4859-A65D-18F223877B03}" srcOrd="0" destOrd="0" presId="urn:microsoft.com/office/officeart/2005/8/layout/hierarchy1"/>
    <dgm:cxn modelId="{C645B20E-B2EC-4CD6-BF8D-AB9E1C7C1AC7}" type="presOf" srcId="{3D49CB77-D5EC-4321-8785-DB0C658FC51D}" destId="{F42F8CDA-0C66-4EC0-B7E6-CA1A2138C82B}" srcOrd="0" destOrd="0" presId="urn:microsoft.com/office/officeart/2005/8/layout/hierarchy1"/>
    <dgm:cxn modelId="{B8595743-441D-4806-92C1-3C4F146AB329}" type="presOf" srcId="{CA03449E-A901-437C-98D7-C22AB64C1D83}" destId="{F68000F1-FAF2-414D-AA5F-1BAA2C526B61}" srcOrd="0" destOrd="0" presId="urn:microsoft.com/office/officeart/2005/8/layout/hierarchy1"/>
    <dgm:cxn modelId="{0D804BEB-69A2-4BED-9BC5-8F514ED5DDE3}" type="presOf" srcId="{16DC3298-5203-4B25-96FC-D65F16360D5F}" destId="{26AA595A-7211-4570-90B9-35F2F1ADA045}" srcOrd="0" destOrd="0" presId="urn:microsoft.com/office/officeart/2005/8/layout/hierarchy1"/>
    <dgm:cxn modelId="{8F3CBBE0-DA7F-437C-99F7-8547FDEF91DC}" type="presOf" srcId="{C011657E-6D05-412C-B625-8EFC439879D1}" destId="{7ADDF9E7-62EC-4ED1-B435-F38109B8C163}" srcOrd="0" destOrd="0" presId="urn:microsoft.com/office/officeart/2005/8/layout/hierarchy1"/>
    <dgm:cxn modelId="{E0DE81E9-4396-4DD0-9A46-F18DDDDECDF3}" type="presOf" srcId="{B2F7BA96-94C5-4A53-A71F-3936C81132CF}" destId="{2FE73F24-2E2E-4822-B6A9-838C1DB3974C}" srcOrd="0" destOrd="0" presId="urn:microsoft.com/office/officeart/2005/8/layout/hierarchy1"/>
    <dgm:cxn modelId="{13C9C0B1-8D4C-42D2-B5A7-EA215D399D24}" srcId="{4FA4BC49-390B-4DB4-BDAC-53F107A1A73E}" destId="{CA03449E-A901-437C-98D7-C22AB64C1D83}" srcOrd="1" destOrd="0" parTransId="{CAFFA07B-C0C0-41F8-82E6-BE6D1B86FC4A}" sibTransId="{EE070A2D-5B0A-43AA-9FCC-A9288C56CB95}"/>
    <dgm:cxn modelId="{E4AF3479-3845-4B66-A4F2-189F84133B59}" srcId="{3D49CB77-D5EC-4321-8785-DB0C658FC51D}" destId="{F6CE0242-39C4-4AA2-B52F-A840E044E97F}" srcOrd="1" destOrd="0" parTransId="{16DC3298-5203-4B25-96FC-D65F16360D5F}" sibTransId="{3ECA09B8-3533-4197-9D48-55BFD5B34DCF}"/>
    <dgm:cxn modelId="{6035A7DD-2E8F-4D13-A6E8-891311C333AF}" srcId="{F51D4A24-EECD-4E2F-9A35-6155296EC4CE}" destId="{4FA4BC49-390B-4DB4-BDAC-53F107A1A73E}" srcOrd="0" destOrd="0" parTransId="{B62A76A8-459E-41BE-B17D-004195D7F1D3}" sibTransId="{6A6845DE-8AE5-4C12-8C19-7C9CC35E5E40}"/>
    <dgm:cxn modelId="{90F8D657-6050-4C66-ACDD-4A9674A1E9DA}" type="presOf" srcId="{CAFFA07B-C0C0-41F8-82E6-BE6D1B86FC4A}" destId="{AD1B9D49-8BA2-47DC-BCC3-EA9A25ACD1E4}" srcOrd="0" destOrd="0" presId="urn:microsoft.com/office/officeart/2005/8/layout/hierarchy1"/>
    <dgm:cxn modelId="{6B0DB2E5-4FDA-4AA5-8339-95B926B00B26}" type="presOf" srcId="{1C4D7A60-3657-4128-B4BC-C69707560DDA}" destId="{A8E7F8E9-2C15-4935-ABBD-CD60133FB918}" srcOrd="0" destOrd="0" presId="urn:microsoft.com/office/officeart/2005/8/layout/hierarchy1"/>
    <dgm:cxn modelId="{A4D5E056-4D76-43ED-B2ED-486AF9C08EAC}" type="presParOf" srcId="{8E71BE8E-D4F8-412B-8B4E-763414924636}" destId="{2E5F20CC-EB33-405A-8756-1269DA25D2BA}" srcOrd="0" destOrd="0" presId="urn:microsoft.com/office/officeart/2005/8/layout/hierarchy1"/>
    <dgm:cxn modelId="{C0949DC4-8133-4509-A82E-4FE72E7337CC}" type="presParOf" srcId="{2E5F20CC-EB33-405A-8756-1269DA25D2BA}" destId="{13A171A2-34EA-48AA-A746-2E6CF7EABE75}" srcOrd="0" destOrd="0" presId="urn:microsoft.com/office/officeart/2005/8/layout/hierarchy1"/>
    <dgm:cxn modelId="{2AD627BF-184A-45C1-AEA3-6A1130A823CB}" type="presParOf" srcId="{13A171A2-34EA-48AA-A746-2E6CF7EABE75}" destId="{87BC93D9-7946-409E-A04A-07D9AFD13245}" srcOrd="0" destOrd="0" presId="urn:microsoft.com/office/officeart/2005/8/layout/hierarchy1"/>
    <dgm:cxn modelId="{55AA7F31-53D8-42E2-ABBA-27F7F00C9C66}" type="presParOf" srcId="{13A171A2-34EA-48AA-A746-2E6CF7EABE75}" destId="{9B1D29DC-80AA-4A09-BBE6-B8F325C915F3}" srcOrd="1" destOrd="0" presId="urn:microsoft.com/office/officeart/2005/8/layout/hierarchy1"/>
    <dgm:cxn modelId="{26369919-3FCF-44BD-94C5-4B34331A52CE}" type="presParOf" srcId="{2E5F20CC-EB33-405A-8756-1269DA25D2BA}" destId="{3B66EDAF-92C9-454D-B2C4-FE78FF9D4093}" srcOrd="1" destOrd="0" presId="urn:microsoft.com/office/officeart/2005/8/layout/hierarchy1"/>
    <dgm:cxn modelId="{FA4366A2-D358-41DC-B66C-5CE65C290F19}" type="presParOf" srcId="{3B66EDAF-92C9-454D-B2C4-FE78FF9D4093}" destId="{C914E98F-9B1E-4846-A607-D084C631A704}" srcOrd="0" destOrd="0" presId="urn:microsoft.com/office/officeart/2005/8/layout/hierarchy1"/>
    <dgm:cxn modelId="{3190F746-BDC6-4FD3-B4C1-3038FBBEF0BE}" type="presParOf" srcId="{3B66EDAF-92C9-454D-B2C4-FE78FF9D4093}" destId="{9E3B602D-370D-4BB0-909A-A08FCF7AF540}" srcOrd="1" destOrd="0" presId="urn:microsoft.com/office/officeart/2005/8/layout/hierarchy1"/>
    <dgm:cxn modelId="{930555E2-248D-4B33-B840-100415B53885}" type="presParOf" srcId="{9E3B602D-370D-4BB0-909A-A08FCF7AF540}" destId="{F3988663-7A03-43AC-8368-42624CFFF390}" srcOrd="0" destOrd="0" presId="urn:microsoft.com/office/officeart/2005/8/layout/hierarchy1"/>
    <dgm:cxn modelId="{640213CA-A495-4CA0-8D0A-D5E4BA3C47D2}" type="presParOf" srcId="{F3988663-7A03-43AC-8368-42624CFFF390}" destId="{AEAC0855-C9F9-4208-83E5-E5FDC978AD75}" srcOrd="0" destOrd="0" presId="urn:microsoft.com/office/officeart/2005/8/layout/hierarchy1"/>
    <dgm:cxn modelId="{E70AE1DF-AAD9-4E1D-A182-299842F5377E}" type="presParOf" srcId="{F3988663-7A03-43AC-8368-42624CFFF390}" destId="{F42F8CDA-0C66-4EC0-B7E6-CA1A2138C82B}" srcOrd="1" destOrd="0" presId="urn:microsoft.com/office/officeart/2005/8/layout/hierarchy1"/>
    <dgm:cxn modelId="{B105DBB5-6CA5-4056-8599-84CBF5286E53}" type="presParOf" srcId="{9E3B602D-370D-4BB0-909A-A08FCF7AF540}" destId="{1FB66114-4F8E-4365-BF57-E8E87F5AAB72}" srcOrd="1" destOrd="0" presId="urn:microsoft.com/office/officeart/2005/8/layout/hierarchy1"/>
    <dgm:cxn modelId="{FC7B43FB-0ACE-4E4F-BA4F-0F66A945D8D7}" type="presParOf" srcId="{1FB66114-4F8E-4365-BF57-E8E87F5AAB72}" destId="{7ADDF9E7-62EC-4ED1-B435-F38109B8C163}" srcOrd="0" destOrd="0" presId="urn:microsoft.com/office/officeart/2005/8/layout/hierarchy1"/>
    <dgm:cxn modelId="{055CC91A-51D4-425C-A87D-449C9A1D2323}" type="presParOf" srcId="{1FB66114-4F8E-4365-BF57-E8E87F5AAB72}" destId="{04523235-3E13-4398-8977-7930312E8666}" srcOrd="1" destOrd="0" presId="urn:microsoft.com/office/officeart/2005/8/layout/hierarchy1"/>
    <dgm:cxn modelId="{597E968F-873B-48FB-8908-5570D911EA50}" type="presParOf" srcId="{04523235-3E13-4398-8977-7930312E8666}" destId="{2C1ED4DA-D3F0-49D5-B133-0B3BCEDA4C35}" srcOrd="0" destOrd="0" presId="urn:microsoft.com/office/officeart/2005/8/layout/hierarchy1"/>
    <dgm:cxn modelId="{A94CF944-9F36-40E7-83FA-EFCEE1BFAE73}" type="presParOf" srcId="{2C1ED4DA-D3F0-49D5-B133-0B3BCEDA4C35}" destId="{EFBA6875-3256-4B55-8E7D-D63832AA14F8}" srcOrd="0" destOrd="0" presId="urn:microsoft.com/office/officeart/2005/8/layout/hierarchy1"/>
    <dgm:cxn modelId="{D6C72007-71E0-4B95-A69D-0AEF4D9109C5}" type="presParOf" srcId="{2C1ED4DA-D3F0-49D5-B133-0B3BCEDA4C35}" destId="{A8E7F8E9-2C15-4935-ABBD-CD60133FB918}" srcOrd="1" destOrd="0" presId="urn:microsoft.com/office/officeart/2005/8/layout/hierarchy1"/>
    <dgm:cxn modelId="{45E50981-291C-4830-8B06-68104A4739C7}" type="presParOf" srcId="{04523235-3E13-4398-8977-7930312E8666}" destId="{D990B74B-20AE-405D-A4B2-3F72F2BE9F12}" srcOrd="1" destOrd="0" presId="urn:microsoft.com/office/officeart/2005/8/layout/hierarchy1"/>
    <dgm:cxn modelId="{8D205B15-6E6C-4052-92BA-31D15C94B093}" type="presParOf" srcId="{1FB66114-4F8E-4365-BF57-E8E87F5AAB72}" destId="{26AA595A-7211-4570-90B9-35F2F1ADA045}" srcOrd="2" destOrd="0" presId="urn:microsoft.com/office/officeart/2005/8/layout/hierarchy1"/>
    <dgm:cxn modelId="{41731911-D2B6-4115-B31C-AAB20B176464}" type="presParOf" srcId="{1FB66114-4F8E-4365-BF57-E8E87F5AAB72}" destId="{3C9D34E8-92A7-4FBA-9BB0-A52340EA56E2}" srcOrd="3" destOrd="0" presId="urn:microsoft.com/office/officeart/2005/8/layout/hierarchy1"/>
    <dgm:cxn modelId="{65B460D8-7BD9-469C-A9AF-6403D02AC846}" type="presParOf" srcId="{3C9D34E8-92A7-4FBA-9BB0-A52340EA56E2}" destId="{E1FD3961-2D1A-474F-BC2A-9099520E6473}" srcOrd="0" destOrd="0" presId="urn:microsoft.com/office/officeart/2005/8/layout/hierarchy1"/>
    <dgm:cxn modelId="{B76C0AB8-A2EB-425D-B969-27F4F462FC8D}" type="presParOf" srcId="{E1FD3961-2D1A-474F-BC2A-9099520E6473}" destId="{F5B09FDF-F80E-4A5B-935A-7115C1C34F4E}" srcOrd="0" destOrd="0" presId="urn:microsoft.com/office/officeart/2005/8/layout/hierarchy1"/>
    <dgm:cxn modelId="{A2BCEE90-CBCA-4959-B0FA-5AE38344E33B}" type="presParOf" srcId="{E1FD3961-2D1A-474F-BC2A-9099520E6473}" destId="{EFC511F2-A7C3-4A77-A3F8-DB83F12589E7}" srcOrd="1" destOrd="0" presId="urn:microsoft.com/office/officeart/2005/8/layout/hierarchy1"/>
    <dgm:cxn modelId="{5CBE774B-62E5-4103-9AB1-0B8F45FFF740}" type="presParOf" srcId="{3C9D34E8-92A7-4FBA-9BB0-A52340EA56E2}" destId="{F345B790-5DE0-4DBB-BCB1-24F9EFAF11A5}" srcOrd="1" destOrd="0" presId="urn:microsoft.com/office/officeart/2005/8/layout/hierarchy1"/>
    <dgm:cxn modelId="{18B90E35-8A64-4B28-A838-077858487D89}" type="presParOf" srcId="{3B66EDAF-92C9-454D-B2C4-FE78FF9D4093}" destId="{AD1B9D49-8BA2-47DC-BCC3-EA9A25ACD1E4}" srcOrd="2" destOrd="0" presId="urn:microsoft.com/office/officeart/2005/8/layout/hierarchy1"/>
    <dgm:cxn modelId="{7D4D2A9B-2D62-4EC2-B57A-9CA181128448}" type="presParOf" srcId="{3B66EDAF-92C9-454D-B2C4-FE78FF9D4093}" destId="{F04DE9FB-61D5-475F-B830-486518E6C2D3}" srcOrd="3" destOrd="0" presId="urn:microsoft.com/office/officeart/2005/8/layout/hierarchy1"/>
    <dgm:cxn modelId="{71479CE5-1C3C-4C1F-A5A3-05061CB9A367}" type="presParOf" srcId="{F04DE9FB-61D5-475F-B830-486518E6C2D3}" destId="{7CF4AFF4-ED05-4B97-8395-F2F765709601}" srcOrd="0" destOrd="0" presId="urn:microsoft.com/office/officeart/2005/8/layout/hierarchy1"/>
    <dgm:cxn modelId="{8DEE6290-AF42-4CF3-895C-BA99CE7BCF75}" type="presParOf" srcId="{7CF4AFF4-ED05-4B97-8395-F2F765709601}" destId="{9BC4904D-A5E3-4157-9C96-C14B8693B63E}" srcOrd="0" destOrd="0" presId="urn:microsoft.com/office/officeart/2005/8/layout/hierarchy1"/>
    <dgm:cxn modelId="{41A4EEE5-CA46-4C43-82B6-DF878BE55436}" type="presParOf" srcId="{7CF4AFF4-ED05-4B97-8395-F2F765709601}" destId="{F68000F1-FAF2-414D-AA5F-1BAA2C526B61}" srcOrd="1" destOrd="0" presId="urn:microsoft.com/office/officeart/2005/8/layout/hierarchy1"/>
    <dgm:cxn modelId="{E5CEEF3D-4B4D-4AA9-8CCD-6F8465BCC780}" type="presParOf" srcId="{F04DE9FB-61D5-475F-B830-486518E6C2D3}" destId="{05410655-E49C-427B-96BD-DEDD422F29D0}" srcOrd="1" destOrd="0" presId="urn:microsoft.com/office/officeart/2005/8/layout/hierarchy1"/>
    <dgm:cxn modelId="{89EA2542-8ACE-4028-9A00-7F0AEA88505A}" type="presParOf" srcId="{05410655-E49C-427B-96BD-DEDD422F29D0}" destId="{2FE73F24-2E2E-4822-B6A9-838C1DB3974C}" srcOrd="0" destOrd="0" presId="urn:microsoft.com/office/officeart/2005/8/layout/hierarchy1"/>
    <dgm:cxn modelId="{710CD4C5-6DEF-4B83-93B7-E66126767BE1}" type="presParOf" srcId="{05410655-E49C-427B-96BD-DEDD422F29D0}" destId="{3F5EC151-F497-4C8F-8F73-7C1FB75F74FE}" srcOrd="1" destOrd="0" presId="urn:microsoft.com/office/officeart/2005/8/layout/hierarchy1"/>
    <dgm:cxn modelId="{2832C227-D789-4C4C-A25E-97949E4FBB48}" type="presParOf" srcId="{3F5EC151-F497-4C8F-8F73-7C1FB75F74FE}" destId="{3B2AA12A-764B-4E61-86AB-916722C38E5A}" srcOrd="0" destOrd="0" presId="urn:microsoft.com/office/officeart/2005/8/layout/hierarchy1"/>
    <dgm:cxn modelId="{10AC63C5-73A0-4E80-87BE-369445189C34}" type="presParOf" srcId="{3B2AA12A-764B-4E61-86AB-916722C38E5A}" destId="{2F8089BD-C43D-4D35-8754-65CE95FF6430}" srcOrd="0" destOrd="0" presId="urn:microsoft.com/office/officeart/2005/8/layout/hierarchy1"/>
    <dgm:cxn modelId="{AC3B3480-55A2-4A1B-ABFE-71AF658BCA5E}" type="presParOf" srcId="{3B2AA12A-764B-4E61-86AB-916722C38E5A}" destId="{B033C94D-7E8F-4859-A65D-18F223877B03}" srcOrd="1" destOrd="0" presId="urn:microsoft.com/office/officeart/2005/8/layout/hierarchy1"/>
    <dgm:cxn modelId="{F6F108BC-5168-4E0E-BA5D-FE30657B1A16}" type="presParOf" srcId="{3F5EC151-F497-4C8F-8F73-7C1FB75F74FE}" destId="{76B43963-0BC0-42E2-ADD9-C1EA512B7B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4DE3E-154E-46D4-B133-4E6A2469D2A0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9DF2-1B6C-4DA0-AADB-FE4D6FECF3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892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cs typeface="+mj-cs"/>
              </a:rPr>
              <a:t>แผนการ</a:t>
            </a:r>
            <a:r>
              <a:rPr lang="th-TH" sz="1600" b="1" dirty="0">
                <a:cs typeface="+mj-cs"/>
              </a:rPr>
              <a:t>จัดการเรียนรู้ที่ </a:t>
            </a:r>
            <a:r>
              <a:rPr lang="th-TH" sz="1600" b="1" dirty="0" smtClean="0">
                <a:cs typeface="+mj-cs"/>
              </a:rPr>
              <a:t>๒๗ การอ่านเพื่อจับใจความและการเขียนแผนผัง</a:t>
            </a:r>
          </a:p>
          <a:p>
            <a:r>
              <a:rPr lang="th-TH" sz="1600" b="1" dirty="0">
                <a:cs typeface="+mj-cs"/>
              </a:rPr>
              <a:t>	 </a:t>
            </a:r>
            <a:r>
              <a:rPr lang="th-TH" sz="1600" b="1" dirty="0" smtClean="0">
                <a:cs typeface="+mj-cs"/>
              </a:rPr>
              <a:t>                  ความคิดจากการอ่าน</a:t>
            </a:r>
            <a:r>
              <a:rPr lang="th-TH" sz="1600" b="1" dirty="0">
                <a:cs typeface="+mj-cs"/>
              </a:rPr>
              <a:t>	          </a:t>
            </a:r>
            <a:r>
              <a:rPr lang="th-TH" sz="1600" b="1" dirty="0" smtClean="0">
                <a:cs typeface="+mj-cs"/>
              </a:rPr>
              <a:t>	                </a:t>
            </a:r>
            <a:r>
              <a:rPr lang="th-TH" sz="1600" dirty="0" smtClean="0">
                <a:cs typeface="+mj-cs"/>
              </a:rPr>
              <a:t>เวลา </a:t>
            </a:r>
            <a:r>
              <a:rPr lang="th-TH" sz="1600" dirty="0">
                <a:cs typeface="+mj-cs"/>
              </a:rPr>
              <a:t>๒</a:t>
            </a:r>
            <a:r>
              <a:rPr lang="th-TH" sz="1600" dirty="0" smtClean="0">
                <a:cs typeface="+mj-cs"/>
              </a:rPr>
              <a:t> </a:t>
            </a:r>
            <a:r>
              <a:rPr lang="th-TH" sz="1600" dirty="0">
                <a:cs typeface="+mj-cs"/>
              </a:rPr>
              <a:t>ชั่วโมง</a:t>
            </a:r>
          </a:p>
          <a:p>
            <a:r>
              <a:rPr lang="th-TH" sz="1600" dirty="0" smtClean="0">
                <a:cs typeface="+mj-cs"/>
              </a:rPr>
              <a:t>     ๓. การอ่านอย่างมีวิจารณญาณ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๓.๑ การอ่านเพื่อจับใจความ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• การเขียน</a:t>
            </a:r>
            <a:r>
              <a:rPr lang="th-TH" sz="1600" dirty="0" smtClean="0">
                <a:cs typeface="+mj-cs"/>
              </a:rPr>
              <a:t>แผนผังความคิดจากการอ่าน</a:t>
            </a:r>
            <a:endParaRPr lang="th-TH" sz="1600" dirty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จาก</a:t>
            </a:r>
            <a:r>
              <a:rPr lang="th-TH" sz="1600" dirty="0">
                <a:cs typeface="+mj-cs"/>
              </a:rPr>
              <a:t>หนังสือเรียน รายวิชา</a:t>
            </a:r>
            <a:r>
              <a:rPr lang="th-TH" sz="1600" dirty="0" smtClean="0">
                <a:cs typeface="+mj-cs"/>
              </a:rPr>
              <a:t>พื้นฐาน ภาษาไทย ม. ๒ </a:t>
            </a:r>
            <a:r>
              <a:rPr lang="th-TH" sz="1600" dirty="0">
                <a:cs typeface="+mj-cs"/>
              </a:rPr>
              <a:t>เล่ม ๑ ของบริษัท สำนักพิมพ์วัฒนาพานิช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จำกัด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0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๓. การเขียนในโอกาสต่าง ๆ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๓.๒ การเขียนย่อความ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๑) ครูอธิบายการเขียนย่อความ โดยใช้เนื้อหาจากหนังสือเรียน รายวิชาพื้นฐาน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ภาษาไทย ม. ๒ เล่ม ๑ ของบริษัท สำนักพิมพ์วัฒนาพานิช จำกัด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๒) ครูคลิกเพื่อแสดงการเขียนย่อความ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ครูอธิบายโดยใช้เวลาประมาณ ๑๐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4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๓. 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๓.๒ การเขียนย่อความ</a:t>
            </a:r>
          </a:p>
          <a:p>
            <a:r>
              <a:rPr lang="th-TH" sz="1600" dirty="0">
                <a:cs typeface="+mj-cs"/>
              </a:rPr>
              <a:t>              ๑) ครู</a:t>
            </a:r>
            <a:r>
              <a:rPr lang="th-TH" sz="1600" dirty="0" smtClean="0">
                <a:cs typeface="+mj-cs"/>
              </a:rPr>
              <a:t>อธิบายหลักเกณฑ์ทั่วไปของการย่อความ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๒) ครูคลิกเพื่อ</a:t>
            </a:r>
            <a:r>
              <a:rPr lang="th-TH" sz="1600" dirty="0" smtClean="0">
                <a:cs typeface="+mj-cs"/>
              </a:rPr>
              <a:t>แสดงหลักเกณฑ์ทั่วไปของการย่อความ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69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๓. 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๓.๒ การเขียนย่อความ</a:t>
            </a:r>
          </a:p>
          <a:p>
            <a:r>
              <a:rPr lang="th-TH" sz="1600" dirty="0">
                <a:cs typeface="+mj-cs"/>
              </a:rPr>
              <a:t>              ๑) ครูอธิบายหลักเกณฑ์ทั่วไปของ</a:t>
            </a:r>
            <a:r>
              <a:rPr lang="th-TH" sz="1600" dirty="0" smtClean="0">
                <a:cs typeface="+mj-cs"/>
              </a:rPr>
              <a:t>การย่อค</a:t>
            </a:r>
            <a:r>
              <a:rPr lang="th-TH" sz="1600" dirty="0">
                <a:cs typeface="+mj-cs"/>
              </a:rPr>
              <a:t>วาม โดยใช้เนื้อหาจากหนังสือเรียน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๒) ครูคลิกเพื่อแสดงหลักเกณฑ์ทั่วไปของการย่อความ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05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๓. การเขียนในโอกาสต่าง ๆ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๓.๒ การเขียนย่อความ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๑)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ครูแบ่งนักเรียนออกเป็นกลุ่ม ให้แต่ละกลุ่มระดมสมองเขียนคำนำขึ้นต้นการย่อความ 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กลุ่มละ ๑ หัวข้อ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คำนำการย่อนิทาน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คำนำการย่อข่าว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คำนำ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การย่อจดหมาย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  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คำนำ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การย่อประกาศ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                 (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๕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คำนำการ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ย่อปาฐกถา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๒)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อธิบายแบบการขึ้นคำนำย่อความ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โดยใช้เนื้อหาจากหนังสือเรียน รายวิชาพื้นฐาน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ภาษาไทย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ครูคลิกเพื่อ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แสดงแบบการขึ้นคำนำย่อความ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35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๓. 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๓.๒ การเขียนย่อความ</a:t>
            </a:r>
          </a:p>
          <a:p>
            <a:r>
              <a:rPr lang="th-TH" sz="1600" dirty="0">
                <a:cs typeface="+mj-cs"/>
              </a:rPr>
              <a:t>              ๑) </a:t>
            </a:r>
            <a:r>
              <a:rPr lang="th-TH" sz="1600" dirty="0" smtClean="0">
                <a:cs typeface="+mj-cs"/>
              </a:rPr>
              <a:t>ครูให้นักเรียนดูตัวอย่างการย่อบทความเรื่อง วันธรรมสวนะ อย่างสั้นที่สุด โดยใช้</a:t>
            </a:r>
          </a:p>
          <a:p>
            <a:r>
              <a:rPr lang="th-TH" sz="1600" dirty="0" smtClean="0">
                <a:cs typeface="+mj-cs"/>
              </a:rPr>
              <a:t>                  เนื้อหา</a:t>
            </a:r>
            <a:r>
              <a:rPr lang="th-TH" sz="1600" dirty="0">
                <a:cs typeface="+mj-cs"/>
              </a:rPr>
              <a:t>จากหนังสือเรียน รายวิชาพื้นฐาน ภาษาไทย ม. ๒ เล่ม ๑ ของบริษัท </a:t>
            </a:r>
            <a:r>
              <a:rPr lang="th-TH" sz="1600" dirty="0" smtClean="0">
                <a:cs typeface="+mj-cs"/>
              </a:rPr>
              <a:t>สำนักพิมพ์</a:t>
            </a:r>
          </a:p>
          <a:p>
            <a:r>
              <a:rPr lang="th-TH" sz="1600" dirty="0" smtClean="0">
                <a:cs typeface="+mj-cs"/>
              </a:rPr>
              <a:t>                  วัฒนา</a:t>
            </a:r>
            <a:r>
              <a:rPr lang="th-TH" sz="1600" dirty="0">
                <a:cs typeface="+mj-cs"/>
              </a:rPr>
              <a:t>พานิช จำกัด</a:t>
            </a:r>
          </a:p>
          <a:p>
            <a:r>
              <a:rPr lang="th-TH" sz="1600" dirty="0">
                <a:cs typeface="+mj-cs"/>
              </a:rPr>
              <a:t>              ๒) ครูคลิกเพื่อ</a:t>
            </a:r>
            <a:r>
              <a:rPr lang="th-TH" sz="1600" dirty="0" smtClean="0">
                <a:cs typeface="+mj-cs"/>
              </a:rPr>
              <a:t>แสดงการย่อความอย่างสั้นที่สุด</a:t>
            </a:r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9462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๓. 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๓.๒ การเขียนย่อความ</a:t>
            </a:r>
          </a:p>
          <a:p>
            <a:r>
              <a:rPr lang="th-TH" sz="1600" dirty="0">
                <a:cs typeface="+mj-cs"/>
              </a:rPr>
              <a:t>              ๑) </a:t>
            </a:r>
            <a:r>
              <a:rPr lang="th-TH" sz="1600" dirty="0" smtClean="0">
                <a:cs typeface="+mj-cs"/>
              </a:rPr>
              <a:t>ครูอธิบายหลักการเขียนย่อความอย่างธรรมดาให้นักเรียนเข้าใจ โดย</a:t>
            </a:r>
            <a:r>
              <a:rPr lang="th-TH" sz="1600" dirty="0">
                <a:cs typeface="+mj-cs"/>
              </a:rPr>
              <a:t>ใช้เนื้อหา</a:t>
            </a:r>
            <a:r>
              <a:rPr lang="th-TH" sz="1600" dirty="0" smtClean="0">
                <a:cs typeface="+mj-cs"/>
              </a:rPr>
              <a:t>จาก</a:t>
            </a:r>
          </a:p>
          <a:p>
            <a:r>
              <a:rPr lang="th-TH" sz="1600" dirty="0" smtClean="0">
                <a:cs typeface="+mj-cs"/>
              </a:rPr>
              <a:t>                  หนังสือ</a:t>
            </a:r>
            <a:r>
              <a:rPr lang="th-TH" sz="1600" dirty="0">
                <a:cs typeface="+mj-cs"/>
              </a:rPr>
              <a:t>เรียน รายวิชาพื้นฐาน ภาษาไทย ม. ๒ เล่ม ๑ ของบริษัท สำนักพิมพ์วัฒนาพานิช จำกัด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๒) ครูคลิกเพื่อแสดงตัวอย่างการย่อความอย่างธรรมดา</a:t>
            </a:r>
          </a:p>
          <a:p>
            <a:r>
              <a:rPr lang="th-TH" sz="1600" dirty="0"/>
              <a:t> </a:t>
            </a:r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5857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ครูให้นักเรียนร่วมแสดงความคิดเห็นเกี่ยวกับการย่อความ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ครูคลิกเพื่อแสดงคำถาม ให้นักเรียนช่วยกันแสดงความคิดเห็น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ครูคลิกคำตอบและอธิบายเพิ่มเติม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๕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3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สรุป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ความรู้เรื่อง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การเขียนย่อความ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๑.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ครูและนักเรียนร่วมกัน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สรุปความรู้เรื่อง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เขียนย่อความ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๒.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ครูคลิกเพื่อแสดงข้อความสรุปที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ละ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หัวข้อ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๓. ครูสรุปความรู้โดยใช้เวลาประมาณ ๓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52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การอ่านอย่างมีวิจารณญาณ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๓.๑ </a:t>
            </a:r>
            <a:r>
              <a:rPr lang="th-TH" sz="1600" dirty="0">
                <a:cs typeface="+mj-cs"/>
              </a:rPr>
              <a:t>การอ่านเพื่อจับ</a:t>
            </a:r>
            <a:r>
              <a:rPr lang="th-TH" sz="1600" dirty="0" smtClean="0">
                <a:cs typeface="+mj-cs"/>
              </a:rPr>
              <a:t>ใจความ</a:t>
            </a:r>
          </a:p>
          <a:p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+mj-cs"/>
              </a:rPr>
              <a:t>            • </a:t>
            </a:r>
            <a:r>
              <a:rPr lang="th-TH" sz="1600" dirty="0">
                <a:cs typeface="+mj-cs"/>
              </a:rPr>
              <a:t>การเขียนแผนผังความคิดจากการ</a:t>
            </a:r>
            <a:r>
              <a:rPr lang="th-TH" sz="1600" dirty="0" smtClean="0">
                <a:cs typeface="+mj-cs"/>
              </a:rPr>
              <a:t>อ่าน</a:t>
            </a:r>
            <a:endParaRPr lang="th-TH" sz="1600" dirty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อธิบายให้นักเรียนเข้าใจว่า การสรุปความจากเรื่องที่อ่านหรือฟังไม่จำเป็นต้องเขียน</a:t>
            </a:r>
          </a:p>
          <a:p>
            <a:r>
              <a:rPr lang="th-TH" sz="1600" dirty="0" smtClean="0">
                <a:cs typeface="+mj-cs"/>
              </a:rPr>
              <a:t>                  เป็นความเรียงเสมอไป อาจเขียนเป็นแผนผังความคิดก็ได้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๒</a:t>
            </a:r>
            <a:r>
              <a:rPr lang="th-TH" sz="1600" dirty="0">
                <a:cs typeface="+mj-cs"/>
              </a:rPr>
              <a:t>) </a:t>
            </a:r>
            <a:r>
              <a:rPr lang="th-TH" sz="1600" dirty="0" smtClean="0">
                <a:cs typeface="+mj-cs"/>
              </a:rPr>
              <a:t>ครูแบ่งนักเรียนออกเป็นกลุ่ม ให้แต่ละกลุ่มศึกษาเรื่อง การเขียนแผนผังความคิดจาก</a:t>
            </a:r>
          </a:p>
          <a:p>
            <a:r>
              <a:rPr lang="th-TH" sz="1600" dirty="0" smtClean="0">
                <a:cs typeface="+mj-cs"/>
              </a:rPr>
              <a:t>                  การอ่าน โดยใช้เนื้อหาจากหนังสือเรียน รายวิชาพื้นฐาน ภาษาไทย ม. ๒ เล่ม ๑ </a:t>
            </a:r>
          </a:p>
          <a:p>
            <a:r>
              <a:rPr lang="th-TH" sz="1600" dirty="0" smtClean="0">
                <a:cs typeface="+mj-cs"/>
              </a:rPr>
              <a:t>                  ของบริษัท สำนักพิมพ์วัฒนาพานิช จำกัด แล้วร่วมสรุปเป็นความรู้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๓) ครูติดรูปแบบแผนผังความคิด ให้นักเรียนช่วยกันอธิบายเพื่อตรวจสอบความเข้าใจ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๔) ครู</a:t>
            </a:r>
            <a:r>
              <a:rPr lang="th-TH" sz="1600" dirty="0">
                <a:cs typeface="+mj-cs"/>
              </a:rPr>
              <a:t>อธิบาย</a:t>
            </a:r>
            <a:r>
              <a:rPr lang="th-TH" sz="1600" dirty="0" smtClean="0">
                <a:cs typeface="+mj-cs"/>
              </a:rPr>
              <a:t>สรุปโดย</a:t>
            </a:r>
            <a:r>
              <a:rPr lang="th-TH" sz="1600" dirty="0">
                <a:cs typeface="+mj-cs"/>
              </a:rPr>
              <a:t>ใช้เวลาประมาณ </a:t>
            </a:r>
            <a:r>
              <a:rPr lang="th-TH" sz="1600" dirty="0" smtClean="0">
                <a:cs typeface="+mj-cs"/>
              </a:rPr>
              <a:t>๑๒ </a:t>
            </a:r>
            <a:r>
              <a:rPr lang="th-TH" sz="1600" dirty="0">
                <a:cs typeface="+mj-cs"/>
              </a:rPr>
              <a:t>นาที หรือให้ครูใช้</a:t>
            </a:r>
            <a:r>
              <a:rPr lang="th-TH" sz="1600" dirty="0" smtClean="0">
                <a:cs typeface="+mj-cs"/>
              </a:rPr>
              <a:t>เวลาตาม</a:t>
            </a:r>
            <a:r>
              <a:rPr lang="th-TH" sz="1600" dirty="0">
                <a:cs typeface="+mj-cs"/>
              </a:rPr>
              <a:t>ความเหมาะสม</a:t>
            </a:r>
          </a:p>
          <a:p>
            <a:r>
              <a:rPr lang="th-TH" sz="1600" dirty="0" smtClean="0">
                <a:cs typeface="+mj-cs"/>
              </a:rPr>
              <a:t>                          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18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77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19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การอ่านอย่างมีวิจารณญาณ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๓.๑ </a:t>
            </a:r>
            <a:r>
              <a:rPr lang="th-TH" sz="1600" dirty="0">
                <a:cs typeface="+mj-cs"/>
              </a:rPr>
              <a:t>การอ่านเพื่อจับใจความ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 การ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เขียนแผนผังความคิดจากการอ่าน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        </a:t>
            </a:r>
            <a:r>
              <a:rPr lang="th-TH" sz="1600" dirty="0" smtClean="0">
                <a:cs typeface="+mj-cs"/>
              </a:rPr>
              <a:t>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อธิบายสรุปวิธีการ</a:t>
            </a:r>
            <a:r>
              <a:rPr lang="th-TH" sz="1600" dirty="0">
                <a:cs typeface="+mj-cs"/>
              </a:rPr>
              <a:t>เขียนแผนภาพ</a:t>
            </a:r>
            <a:r>
              <a:rPr lang="th-TH" sz="1600" dirty="0" smtClean="0">
                <a:cs typeface="+mj-cs"/>
              </a:rPr>
              <a:t>ความคิด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</a:t>
            </a:r>
            <a:r>
              <a:rPr lang="th-TH" sz="1600" dirty="0" smtClean="0">
                <a:cs typeface="+mj-cs"/>
              </a:rPr>
              <a:t>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แสดงวิธีการ</a:t>
            </a:r>
            <a:r>
              <a:rPr lang="th-TH" sz="1600" dirty="0">
                <a:cs typeface="+mj-cs"/>
              </a:rPr>
              <a:t>เขียนแผนภาพความคิด</a:t>
            </a:r>
          </a:p>
          <a:p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734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ครูให้นักเรียนอ่านโคลงสุภาษิตอิศปปกรณำ เรื่องบิดากับบุตร ภายในเวลาที่กำหนด </a:t>
            </a:r>
          </a:p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ครูคลิกคำถามให้นักเรียนตอบคำถาม</a:t>
            </a:r>
          </a:p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๓) ครูให้อาสาสมัครออกมาสรุปเรื่องที่ครูซักถาม แล้วครูชี้แนะให้เห็นว่าการอ่านที่ดี </a:t>
            </a:r>
          </a:p>
          <a:p>
            <a:pPr marL="182880" indent="-457200"/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ต้องเก็บใจความสำคัญของเรื่องทั้งหมดให้ได้ และบางเรื่องอาจมีข้อคิด คติเตือนใจ </a:t>
            </a:r>
          </a:p>
          <a:p>
            <a:pPr marL="182880" indent="-457200"/>
            <a:r>
              <a:rPr lang="th-TH" sz="1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การอ่านลักษณะนี้เรียกว่า การอ่านจับใจความ</a:t>
            </a:r>
          </a:p>
          <a:p>
            <a:pPr marL="182880" indent="-457200"/>
            <a:r>
              <a:rPr lang="th-TH" sz="1600" dirty="0"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ครูนำเข้าสู่บทเรียนโดยใช้เวลาประมาณ ๘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60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การอ่านอย่างมีวิจารณญาณ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๓.๑ </a:t>
            </a:r>
            <a:r>
              <a:rPr lang="th-TH" sz="1600" dirty="0">
                <a:cs typeface="+mj-cs"/>
              </a:rPr>
              <a:t>การอ่านเพื่อจับ</a:t>
            </a:r>
            <a:r>
              <a:rPr lang="th-TH" sz="1600" dirty="0" smtClean="0">
                <a:cs typeface="+mj-cs"/>
              </a:rPr>
              <a:t>ใจความ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• การเขียนแผนผังความคิดจากการอ่าน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cs typeface="+mj-cs"/>
              </a:rPr>
              <a:t> 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อธิบายสรุปเรื่อง การเขียนแผนผังความคิดจากการอ่านแต่ละรูปแบบ</a:t>
            </a:r>
            <a:endParaRPr lang="th-TH" sz="1600" dirty="0">
              <a:cs typeface="+mj-cs"/>
            </a:endParaRPr>
          </a:p>
          <a:p>
            <a:pPr lvl="0"/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๒) 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ครูแจกบทความให้นักเรียนกลุ่มละ ๑ เรื่อง ให้เขียนแผนผังความคิดสรุปจากเรื่องที่อ่าน </a:t>
            </a:r>
          </a:p>
          <a:p>
            <a:pPr lvl="0"/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                    แล้ว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นำเสนอหน้าชั้นเรียน</a:t>
            </a:r>
          </a:p>
          <a:p>
            <a:pPr lvl="0"/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               ๓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) ครูคลิกที่หัวข้อ เพื่อเชื่อมโยงไปยังเฟรมเนื้อหาที่ต้องการ หรือคลิกที่ปุ่ม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ไป เพื่อ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ข้ามไป</a:t>
            </a:r>
          </a:p>
          <a:p>
            <a:pPr lvl="0"/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                    ยัง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หัวข้อ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ถัดไป</a:t>
            </a:r>
            <a:endParaRPr lang="th-TH" sz="1600" dirty="0" smtClean="0">
              <a:cs typeface="+mj-cs"/>
            </a:endParaRP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๔) คาบเรียนที่ ๒ ครูให้นักเรียนทำกิจกรรมและครูอธิบายสรุปโดยใช้เวลาประมาณ </a:t>
            </a:r>
          </a:p>
          <a:p>
            <a:r>
              <a:rPr lang="th-TH" sz="1600" dirty="0" smtClean="0">
                <a:cs typeface="+mj-cs"/>
              </a:rPr>
              <a:t>                    ๑๕ นาที หรือให้ครูใช้เวลาตามความเหมาะสม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80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การอ่านอย่างมีวิจารณญาณ</a:t>
            </a:r>
          </a:p>
          <a:p>
            <a:r>
              <a:rPr lang="th-TH" sz="1600" dirty="0">
                <a:cs typeface="+mj-cs"/>
              </a:rPr>
              <a:t>      </a:t>
            </a:r>
            <a:r>
              <a:rPr lang="th-TH" sz="1600" dirty="0" smtClean="0">
                <a:cs typeface="+mj-cs"/>
              </a:rPr>
              <a:t>๓.๑ </a:t>
            </a:r>
            <a:r>
              <a:rPr lang="th-TH" sz="1600" dirty="0">
                <a:cs typeface="+mj-cs"/>
              </a:rPr>
              <a:t>การอ่านเพื่อจับใจความ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• </a:t>
            </a:r>
            <a:r>
              <a:rPr lang="th-TH" sz="1600" dirty="0" smtClean="0">
                <a:cs typeface="+mj-cs"/>
              </a:rPr>
              <a:t>การเขียนแผนผังความคิดจากการอ่าน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อธิบายสรุปรูปแบบการเขียนแผนภาพความคิด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แสดงรูปแบบการเขียนแผนภาพความคิด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 ๓) ครูคลิกที่ปุ่มกลับ เพื่อกลับสู่เนื้อหาเฟรมหลัก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การอ่านอย่างมีวิจารณญาณ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๓.๑ </a:t>
            </a:r>
            <a:r>
              <a:rPr lang="th-TH" sz="1600" dirty="0">
                <a:cs typeface="+mj-cs"/>
              </a:rPr>
              <a:t>การอ่านเพื่อจับใจความ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 </a:t>
            </a:r>
            <a:r>
              <a:rPr lang="th-TH" sz="1600" dirty="0" smtClean="0">
                <a:cs typeface="+mj-cs"/>
              </a:rPr>
              <a:t>การ</a:t>
            </a:r>
            <a:r>
              <a:rPr lang="th-TH" sz="1600" dirty="0">
                <a:cs typeface="+mj-cs"/>
              </a:rPr>
              <a:t>เขียนแผนผังความคิดจากการอ่าน</a:t>
            </a:r>
          </a:p>
          <a:p>
            <a:r>
              <a:rPr lang="th-TH" sz="1600" dirty="0">
                <a:cs typeface="+mj-cs"/>
              </a:rPr>
              <a:t>        </a:t>
            </a:r>
            <a:r>
              <a:rPr lang="th-TH" sz="1600" dirty="0" smtClean="0">
                <a:cs typeface="+mj-cs"/>
              </a:rPr>
              <a:t>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อธิบายสรุปองค์ประกอบแผนภาพความคิด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</a:t>
            </a:r>
            <a:r>
              <a:rPr lang="th-TH" sz="1600" dirty="0" smtClean="0">
                <a:cs typeface="+mj-cs"/>
              </a:rPr>
              <a:t> 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แสดงองค์ประกอบแผนภาพความคิด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22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68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23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การอ่านอย่างมีวิจารณญาณ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๓.๑ </a:t>
            </a:r>
            <a:r>
              <a:rPr lang="th-TH" sz="1600" dirty="0">
                <a:cs typeface="+mj-cs"/>
              </a:rPr>
              <a:t>การอ่านเพื่อจับใจความ</a:t>
            </a:r>
          </a:p>
          <a:p>
            <a:r>
              <a:rPr lang="th-TH" sz="1600" dirty="0" smtClean="0">
                <a:cs typeface="+mj-cs"/>
              </a:rPr>
              <a:t>            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 การ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เขียนแผนผังความคิดจากการ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อ่าน</a:t>
            </a:r>
            <a:endParaRPr lang="th-TH" sz="1600" dirty="0" smtClean="0">
              <a:cs typeface="+mj-cs"/>
            </a:endParaRP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อธิบายสรุปรูปแบบการเขียนแผนภาพความคิด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</a:t>
            </a:r>
            <a:r>
              <a:rPr lang="th-TH" sz="1600" baseline="0" dirty="0" smtClean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</a:t>
            </a:r>
            <a:r>
              <a:rPr lang="th-TH" sz="1600" dirty="0" smtClean="0">
                <a:cs typeface="+mj-cs"/>
              </a:rPr>
              <a:t> 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แสดงรูปแบบการเขียนแผนภาพความคิด</a:t>
            </a:r>
            <a:endParaRPr lang="th-TH" sz="1600" dirty="0">
              <a:cs typeface="+mj-cs"/>
            </a:endParaRPr>
          </a:p>
          <a:p>
            <a:pPr lvl="0"/>
            <a:r>
              <a:rPr lang="th-TH" sz="1600" dirty="0" smtClean="0">
                <a:cs typeface="+mj-cs"/>
              </a:rPr>
              <a:t>              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๓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) ครูคลิกที่ปุ่มกลับ เพื่อกลับสู่เนื้อหาเฟรมหลัก</a:t>
            </a:r>
          </a:p>
          <a:p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3942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24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๓. การอ่านอย่างมีวิจารณญาณ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 ๓.๑ การอ่านเพื่อจับใจความ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       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 การ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เขียนแผนผังความคิดจากการอ่าน</a:t>
            </a:r>
            <a:endParaRPr lang="th-TH" sz="1600" dirty="0">
              <a:solidFill>
                <a:prstClr val="black"/>
              </a:solidFill>
              <a:cs typeface="Angsana New"/>
            </a:endParaRP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       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  ๑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) ครู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อธิบายตัวอย่างการ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เขียนแผนภาพความคิด โดยใช้เนื้อหาจากหนังสือเรียน </a:t>
            </a:r>
          </a:p>
          <a:p>
            <a:pPr lvl="0"/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                  รายวิชา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       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  ๒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) ครูคลิกเพื่อ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แสดงตัวอย่างการ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เขียนแผนภาพความคิด</a:t>
            </a:r>
          </a:p>
          <a:p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8983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25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การอ่านอย่างมีวิจารณญาณ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๓.๑ </a:t>
            </a:r>
            <a:r>
              <a:rPr lang="th-TH" sz="1600" dirty="0">
                <a:cs typeface="+mj-cs"/>
              </a:rPr>
              <a:t>การอ่านเพื่อจับใจความ</a:t>
            </a:r>
          </a:p>
          <a:p>
            <a:r>
              <a:rPr lang="th-TH" sz="1600" dirty="0">
                <a:cs typeface="+mj-cs"/>
              </a:rPr>
              <a:t>  </a:t>
            </a:r>
            <a:r>
              <a:rPr lang="th-TH" sz="1600" dirty="0" smtClean="0">
                <a:cs typeface="+mj-cs"/>
              </a:rPr>
              <a:t>          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 การ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เขียนแผนผังความคิดจากการ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อ่าน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        </a:t>
            </a:r>
            <a:r>
              <a:rPr lang="th-TH" sz="1600" dirty="0" smtClean="0">
                <a:cs typeface="+mj-cs"/>
              </a:rPr>
              <a:t>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อธิบายสรุปรูปแบบ</a:t>
            </a:r>
            <a:r>
              <a:rPr lang="th-TH" sz="1600" dirty="0">
                <a:cs typeface="+mj-cs"/>
              </a:rPr>
              <a:t>การเขียนแผนภาพ</a:t>
            </a:r>
            <a:r>
              <a:rPr lang="th-TH" sz="1600" dirty="0" smtClean="0">
                <a:cs typeface="+mj-cs"/>
              </a:rPr>
              <a:t>ความคิด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</a:t>
            </a:r>
            <a:r>
              <a:rPr lang="th-TH" sz="1600" dirty="0" smtClean="0">
                <a:cs typeface="+mj-cs"/>
              </a:rPr>
              <a:t> 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แสดงรูปแบบ</a:t>
            </a:r>
            <a:r>
              <a:rPr lang="th-TH" sz="1600" dirty="0">
                <a:cs typeface="+mj-cs"/>
              </a:rPr>
              <a:t>การเขียนแผนภาพความคิด</a:t>
            </a:r>
          </a:p>
          <a:p>
            <a:r>
              <a:rPr lang="th-TH" sz="1600" dirty="0" smtClean="0">
                <a:cs typeface="+mj-cs"/>
              </a:rPr>
              <a:t>               ๓</a:t>
            </a:r>
            <a:r>
              <a:rPr lang="th-TH" sz="1600" dirty="0">
                <a:cs typeface="+mj-cs"/>
              </a:rPr>
              <a:t>) ครูคลิกที่ปุ่มกลับ เพื่อกลับสู่เนื้อหาเฟรมหลัก</a:t>
            </a:r>
          </a:p>
          <a:p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161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๓. การอ่านอย่างมีวิจารณญาณ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 ๓.๑ การอ่านเพื่อจับใจความ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        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• การ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เขียนแผนผังความคิดจากการ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อ่าน</a:t>
            </a:r>
            <a:endParaRPr lang="th-TH" sz="1600" dirty="0">
              <a:solidFill>
                <a:prstClr val="black"/>
              </a:solidFill>
              <a:cs typeface="Angsana New"/>
            </a:endParaRP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        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  ๑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) ครู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อธิบายสรุปรูปแบบ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การเขียนแผนภาพ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ความคิด โดย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ใช้เนื้อหาจากหนังสือเรียน </a:t>
            </a:r>
            <a:endParaRPr lang="th-TH" sz="1600" dirty="0" smtClean="0">
              <a:solidFill>
                <a:prstClr val="black"/>
              </a:solidFill>
              <a:cs typeface="Angsana New"/>
            </a:endParaRPr>
          </a:p>
          <a:p>
            <a:pPr lvl="0"/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                   รายวิชา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cs typeface="Angsana New"/>
              </a:rPr>
              <a:t>             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  ๒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) ครูคลิกเพื่อแสดงรูปแบบการเขียนแผนภาพความคิด</a:t>
            </a:r>
          </a:p>
          <a:p>
            <a:r>
              <a:rPr lang="th-TH" sz="1600" dirty="0" smtClean="0">
                <a:cs typeface="+mj-cs"/>
              </a:rPr>
              <a:t>               ๓</a:t>
            </a:r>
            <a:r>
              <a:rPr lang="th-TH" sz="1600" dirty="0">
                <a:cs typeface="+mj-cs"/>
              </a:rPr>
              <a:t>) ครูคลิกที่ปุ่มกลับ เพื่อกลับสู่เนื้อหาเฟรมหลัก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6985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เรื่องน่ารู้  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ครูอธิบายเรื่อง รูปแบบการเขียนแผนภาพความคิด </a:t>
            </a: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เพื่อเสริมความรู้ให้แก่นักเรียน</a:t>
            </a:r>
          </a:p>
          <a:p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นอกเหนือจากความรู้ในบทเรียน เพื่อให้นักเรียนมีความ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รู้</a:t>
            </a: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มากยิ่งขึ้น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18C89-896F-4793-B543-ECAB39DE8DF5}" type="slidenum">
              <a:rPr lang="th-TH" smtClean="0">
                <a:solidFill>
                  <a:prstClr val="black"/>
                </a:solidFill>
              </a:rPr>
              <a:pPr/>
              <a:t>27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48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486400" cy="4114800"/>
          </a:xfrm>
        </p:spPr>
        <p:txBody>
          <a:bodyPr/>
          <a:lstStyle/>
          <a:p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เรื่องน่ารู้  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ครูอธิบายเรื่อง โทนี่ </a:t>
            </a:r>
            <a:r>
              <a:rPr lang="th-TH" sz="1600" b="0" dirty="0" err="1" smtClean="0">
                <a:latin typeface="Angsana New" pitchFamily="18" charset="-34"/>
                <a:cs typeface="Angsana New" pitchFamily="18" charset="-34"/>
              </a:rPr>
              <a:t>บู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ซาน </a:t>
            </a: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เพื่อเสริมความรู้ให้แก่นักเรียน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นอกเหนือจากความรู้</a:t>
            </a:r>
          </a:p>
          <a:p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ในบทเรียน เพื่อให้นักเรียนมีความ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รู้</a:t>
            </a: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มากยิ่งขึ้น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18C89-896F-4793-B543-ECAB39DE8DF5}" type="slidenum">
              <a:rPr lang="th-TH" smtClean="0">
                <a:solidFill>
                  <a:prstClr val="black"/>
                </a:solidFill>
              </a:rPr>
              <a:pPr/>
              <a:t>28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15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486400" cy="4114800"/>
          </a:xfrm>
        </p:spPr>
        <p:txBody>
          <a:bodyPr/>
          <a:lstStyle/>
          <a:p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เรื่องน่ารู้  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ครูอธิบายเรื่อง โทนี่ </a:t>
            </a:r>
            <a:r>
              <a:rPr lang="th-TH" sz="1600" b="0" dirty="0" err="1" smtClean="0">
                <a:latin typeface="Angsana New" pitchFamily="18" charset="-34"/>
                <a:cs typeface="Angsana New" pitchFamily="18" charset="-34"/>
              </a:rPr>
              <a:t>บู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ซาน </a:t>
            </a: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เพื่อเสริมความรู้ให้แก่นักเรียน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นอกเหนือจากความรู้</a:t>
            </a:r>
          </a:p>
          <a:p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ในบทเรียน เพื่อให้นักเรียนมีความ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รู้</a:t>
            </a:r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มากยิ่งขึ้น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18C89-896F-4793-B543-ECAB39DE8DF5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1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ครูให้นักเรียนอ่านโคลงสุภาษิต</a:t>
            </a:r>
            <a:r>
              <a:rPr lang="th-TH" sz="1600" dirty="0" err="1" smtClean="0">
                <a:latin typeface="Angsana New" pitchFamily="18" charset="-34"/>
                <a:cs typeface="Angsana New" pitchFamily="18" charset="-34"/>
              </a:rPr>
              <a:t>อิศปปกรณำ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เรื่อง บิดากับบุตร ภายในเวลาที่กำหนด </a:t>
            </a:r>
          </a:p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ครูคลิกคำถามให้นักเรียนตอบคำถาม</a:t>
            </a:r>
          </a:p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๓) ครูให้อาสาสมัครออกมาสรุปเรื่องที่ครูซักถาม แล้วครูชี้แนะให้เห็นว่าการอ่านที่ดีต้องเก็บ</a:t>
            </a:r>
          </a:p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ใจความสำคัญของเรื่องทั้งหมดให้ได้ และบางเรื่องอาจมีข้อคิด คติเตือนใจ การอ่านลักษณะนี้</a:t>
            </a:r>
          </a:p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เรียกว่า การอ่านจับใจความ</a:t>
            </a:r>
          </a:p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๔) ครูคลิกเพื่อแสดงแนวคำตอบ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95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cs typeface="+mj-cs"/>
              </a:rPr>
              <a:t>แผนการ</a:t>
            </a:r>
            <a:r>
              <a:rPr lang="th-TH" sz="1600" b="1" dirty="0">
                <a:cs typeface="+mj-cs"/>
              </a:rPr>
              <a:t>จัดการเรียนรู้ที่ </a:t>
            </a:r>
            <a:r>
              <a:rPr lang="th-TH" sz="1600" b="1" dirty="0" smtClean="0">
                <a:cs typeface="+mj-cs"/>
              </a:rPr>
              <a:t>๒๗ การอ่านเพื่อจับใจความและการเขียนแผนผัง</a:t>
            </a:r>
          </a:p>
          <a:p>
            <a:r>
              <a:rPr lang="th-TH" sz="1600" b="1" dirty="0">
                <a:cs typeface="+mj-cs"/>
              </a:rPr>
              <a:t>	 </a:t>
            </a:r>
            <a:r>
              <a:rPr lang="th-TH" sz="1600" b="1" dirty="0" smtClean="0">
                <a:cs typeface="+mj-cs"/>
              </a:rPr>
              <a:t>                  ความคิดจากการอ่าน</a:t>
            </a:r>
            <a:r>
              <a:rPr lang="th-TH" sz="1600" b="1" dirty="0">
                <a:cs typeface="+mj-cs"/>
              </a:rPr>
              <a:t>	          </a:t>
            </a:r>
            <a:r>
              <a:rPr lang="th-TH" sz="1600" b="1" dirty="0" smtClean="0">
                <a:cs typeface="+mj-cs"/>
              </a:rPr>
              <a:t>	                </a:t>
            </a:r>
            <a:r>
              <a:rPr lang="th-TH" sz="1600" dirty="0" smtClean="0">
                <a:cs typeface="+mj-cs"/>
              </a:rPr>
              <a:t>เวลา </a:t>
            </a:r>
            <a:r>
              <a:rPr lang="th-TH" sz="1600" dirty="0">
                <a:cs typeface="+mj-cs"/>
              </a:rPr>
              <a:t>๒</a:t>
            </a:r>
            <a:r>
              <a:rPr lang="th-TH" sz="1600" dirty="0" smtClean="0">
                <a:cs typeface="+mj-cs"/>
              </a:rPr>
              <a:t> </a:t>
            </a:r>
            <a:r>
              <a:rPr lang="th-TH" sz="1600" dirty="0">
                <a:cs typeface="+mj-cs"/>
              </a:rPr>
              <a:t>ชั่วโมง</a:t>
            </a:r>
          </a:p>
          <a:p>
            <a:r>
              <a:rPr lang="th-TH" sz="1600" dirty="0" smtClean="0">
                <a:cs typeface="+mj-cs"/>
              </a:rPr>
              <a:t>     ๓. การอ่านอย่างมีวิจารณญาณ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๓.๑ การอ่านเพื่อจับใจความ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• การเขียน</a:t>
            </a:r>
            <a:r>
              <a:rPr lang="th-TH" sz="1600" dirty="0" smtClean="0">
                <a:cs typeface="+mj-cs"/>
              </a:rPr>
              <a:t>แผนผังความคิดจากการอ่าน</a:t>
            </a:r>
            <a:endParaRPr lang="th-TH" sz="1600" dirty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จาก</a:t>
            </a:r>
            <a:r>
              <a:rPr lang="th-TH" sz="1600" dirty="0">
                <a:cs typeface="+mj-cs"/>
              </a:rPr>
              <a:t>หนังสือเรียน รายวิชา</a:t>
            </a:r>
            <a:r>
              <a:rPr lang="th-TH" sz="1600" dirty="0" smtClean="0">
                <a:cs typeface="+mj-cs"/>
              </a:rPr>
              <a:t>พื้นฐาน ภาษาไทย ม. ๒ </a:t>
            </a:r>
            <a:r>
              <a:rPr lang="th-TH" sz="1600" dirty="0">
                <a:cs typeface="+mj-cs"/>
              </a:rPr>
              <a:t>เล่ม ๑ ของบริษัท สำนักพิมพ์วัฒนาพานิช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จำกัด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30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4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การอ่านอย่างมีวิจารณญาณ</a:t>
            </a:r>
          </a:p>
          <a:p>
            <a:r>
              <a:rPr lang="th-TH" sz="1600" dirty="0" smtClean="0">
                <a:cs typeface="+mj-cs"/>
              </a:rPr>
              <a:t>     ๓.๑ การอ่านเพื่อจับใจความ</a:t>
            </a:r>
            <a:endParaRPr lang="th-TH" sz="1600" dirty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๑</a:t>
            </a:r>
            <a:r>
              <a:rPr lang="th-TH" sz="1600" dirty="0">
                <a:cs typeface="+mj-cs"/>
              </a:rPr>
              <a:t>) </a:t>
            </a:r>
            <a:r>
              <a:rPr lang="th-TH" sz="1600" dirty="0" smtClean="0">
                <a:cs typeface="+mj-cs"/>
              </a:rPr>
              <a:t>ครูให้นักเรียนอ่านเรื่อง การอ่านเพื่อจับใจความ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๒) ครูสุ่มถามนักเรียนเพื่อตรวจสอบความเข้าใจ และอธิบายถึงประโยชน์ของการอ่าน</a:t>
            </a:r>
          </a:p>
          <a:p>
            <a:r>
              <a:rPr lang="th-TH" sz="1600" dirty="0" smtClean="0">
                <a:cs typeface="+mj-cs"/>
              </a:rPr>
              <a:t>                  เพื่อจับใจความ</a:t>
            </a:r>
          </a:p>
          <a:p>
            <a:r>
              <a:rPr lang="th-TH" sz="1600" dirty="0" smtClean="0">
                <a:cs typeface="+mj-cs"/>
              </a:rPr>
              <a:t>             ๓) </a:t>
            </a:r>
            <a:r>
              <a:rPr lang="th-TH" sz="1600" dirty="0">
                <a:cs typeface="+mj-cs"/>
              </a:rPr>
              <a:t>ครูคลิกเพื่อ</a:t>
            </a:r>
            <a:r>
              <a:rPr lang="th-TH" sz="1600" dirty="0" smtClean="0">
                <a:cs typeface="+mj-cs"/>
              </a:rPr>
              <a:t>แสดงความหมายของการอ่านเพื่อจับใจความ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๔) คาบเรียนที่ ๑ ครูให้นักเรียนทำกิจกรรมและครูอธิบายสรุปโดยใช้เวลาประมาณ </a:t>
            </a:r>
          </a:p>
          <a:p>
            <a:r>
              <a:rPr lang="th-TH" sz="1600" dirty="0" smtClean="0">
                <a:cs typeface="+mj-cs"/>
              </a:rPr>
              <a:t>                  ๑๐ นาที หรือให้ครูใช้เวลาตามความเหมาะสม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2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๓. การอ่านอย่างมีวิจารณญาณ</a:t>
            </a:r>
          </a:p>
          <a:p>
            <a:r>
              <a:rPr lang="th-TH" sz="1600" dirty="0" smtClean="0">
                <a:cs typeface="+mj-cs"/>
              </a:rPr>
              <a:t>     ๓.๑ การอ่านเพื่อจับใจความ</a:t>
            </a:r>
            <a:endParaRPr lang="th-TH" sz="1600" kern="1200" dirty="0" smtClean="0">
              <a:solidFill>
                <a:schemeClr val="tx1"/>
              </a:solidFill>
              <a:cs typeface="+mj-cs"/>
            </a:endParaRPr>
          </a:p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             ๑) ครูอธิบายสรุปหลักการอ่านจับใจความ โดยใช้เนื้อหาจากหนังสือเรียน รายวิชาพื้นฐาน</a:t>
            </a:r>
            <a:r>
              <a:rPr lang="th-TH" sz="1600" kern="1200" baseline="0" dirty="0" smtClean="0">
                <a:solidFill>
                  <a:schemeClr val="tx1"/>
                </a:solidFill>
                <a:cs typeface="+mj-cs"/>
              </a:rPr>
              <a:t> </a:t>
            </a:r>
          </a:p>
          <a:p>
            <a:r>
              <a:rPr lang="th-TH" sz="1600" kern="1200" baseline="0" dirty="0" smtClean="0">
                <a:solidFill>
                  <a:schemeClr val="tx1"/>
                </a:solidFill>
                <a:cs typeface="+mj-cs"/>
              </a:rPr>
              <a:t>                 ภาษาไทย ม. ๒ เล่ม ๑ ของบริษัท สำนักพิมพ์วัฒนาพานิช จำกัด</a:t>
            </a:r>
          </a:p>
          <a:p>
            <a:r>
              <a:rPr lang="th-TH" sz="1600" kern="1200" baseline="0" dirty="0" smtClean="0">
                <a:solidFill>
                  <a:schemeClr val="tx1"/>
                </a:solidFill>
                <a:cs typeface="+mj-cs"/>
              </a:rPr>
              <a:t>             ๒) ครูคลิกเพื่อแสดงหลักการอ่านจับใจความ</a:t>
            </a:r>
            <a:endParaRPr lang="th-TH" sz="1600" kern="1200" dirty="0" smtClean="0">
              <a:solidFill>
                <a:schemeClr val="tx1"/>
              </a:solidFill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5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26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ครูคลิกข้อความให้นักเรียนอ่าน แล้วสรุปใจความสำคัญ</a:t>
            </a:r>
          </a:p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ครูคลิกเพื่อแสดงคำตอบและอธิบายเพิ่มเติม</a:t>
            </a:r>
          </a:p>
          <a:p>
            <a:pPr lvl="0"/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    ครู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สามารถให้นักเรียนทำกิจกรรมทบทวนความรู้เพิ่มเติม 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กิจกรรมที่ </a:t>
            </a: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๔๗ การอ่าน</a:t>
            </a:r>
          </a:p>
          <a:p>
            <a:pPr lvl="0"/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จับใจความ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จากแบบฝึกทักษะ รายวิชาพื้นฐาน ภาษาไทย ม. ๒ เล่ม ๑ ของบริษัท สำนักพิมพ์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วัฒนาพานิช จำกัด</a:t>
            </a:r>
          </a:p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๑๐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25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ครูคลิกข้อความให้นักเรียนอ่าน แล้วสรุปใจความสำคัญ</a:t>
            </a:r>
          </a:p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ครูคลิกเพื่อแสดงคำตอบและอธิบายเพิ่มเติม</a:t>
            </a:r>
          </a:p>
          <a:p>
            <a:pPr lvl="0"/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    ครู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สามารถให้นักเรียนทำกิจกรรมทบทวนความรู้เพิ่มเติม 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กิจกรรมที่ </a:t>
            </a: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๔๗ การอ่าน</a:t>
            </a:r>
          </a:p>
          <a:p>
            <a:pPr lvl="0"/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จับใจความ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จากแบบฝึกทักษะ รายวิชาพื้นฐาน ภาษาไทย ม. ๒ เล่ม ๑ ของบริษัท สำนักพิมพ์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วัฒนาพานิช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จำกัด</a:t>
            </a:r>
            <a:endParaRPr lang="th-TH" sz="1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0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ครูคลิกข้อความให้นักเรียนอ่าน แล้วสรุปใจความสำคัญ</a:t>
            </a:r>
          </a:p>
          <a:p>
            <a:pPr marL="18288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ครูคลิกเพื่อแสดงคำตอบและอธิบายเพิ่มเติม</a:t>
            </a:r>
          </a:p>
          <a:p>
            <a:pPr lvl="0"/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      ครู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สามารถให้นักเรียนทำกิจกรรมทบทวนความรู้เพิ่มเติม 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กิจกรรมที่ </a:t>
            </a: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๔๗ การอ่าน</a:t>
            </a:r>
          </a:p>
          <a:p>
            <a:pPr lvl="0"/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จับใจความ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จากแบบฝึกทักษะ รายวิชาพื้นฐาน ภาษาไทย ม. ๒ เล่ม ๑ ของบริษัท สำนักพิมพ์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วัฒนาพานิช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จำกัด</a:t>
            </a:r>
            <a:endParaRPr lang="th-TH" sz="1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1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cs typeface="+mj-cs"/>
              </a:rPr>
              <a:t>แผนการ</a:t>
            </a:r>
            <a:r>
              <a:rPr lang="th-TH" sz="1600" b="1" dirty="0">
                <a:cs typeface="+mj-cs"/>
              </a:rPr>
              <a:t>จัดการเรียนรู้ที่ </a:t>
            </a:r>
            <a:r>
              <a:rPr lang="th-TH" sz="1600" b="1" dirty="0" smtClean="0">
                <a:cs typeface="+mj-cs"/>
              </a:rPr>
              <a:t>๓๓ การเขียนย่อความ          </a:t>
            </a:r>
            <a:r>
              <a:rPr lang="th-TH" sz="1600" dirty="0" smtClean="0">
                <a:cs typeface="+mj-cs"/>
              </a:rPr>
              <a:t>เวลา ๑ ชั่วโมง</a:t>
            </a:r>
            <a:endParaRPr lang="th-TH" sz="1600" dirty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๓. การเขียนในโอกาสต่าง ๆ </a:t>
            </a:r>
          </a:p>
          <a:p>
            <a:r>
              <a:rPr lang="th-TH" sz="1600" dirty="0" smtClean="0">
                <a:cs typeface="+mj-cs"/>
              </a:rPr>
              <a:t>          ๓.๒ การเขียนย่อความ </a:t>
            </a:r>
          </a:p>
          <a:p>
            <a:r>
              <a:rPr lang="th-TH" sz="1600" dirty="0" smtClean="0">
                <a:cs typeface="+mj-cs"/>
              </a:rPr>
              <a:t>     จาก</a:t>
            </a:r>
            <a:r>
              <a:rPr lang="th-TH" sz="1600" dirty="0">
                <a:cs typeface="+mj-cs"/>
              </a:rPr>
              <a:t>หนังสือเรียน รายวิชา</a:t>
            </a:r>
            <a:r>
              <a:rPr lang="th-TH" sz="1600" dirty="0" smtClean="0">
                <a:cs typeface="+mj-cs"/>
              </a:rPr>
              <a:t>พื้นฐาน ภาษาไทย ม. ๒ </a:t>
            </a:r>
            <a:r>
              <a:rPr lang="th-TH" sz="1600" dirty="0">
                <a:cs typeface="+mj-cs"/>
              </a:rPr>
              <a:t>เล่ม ๑ ของบริษัท สำนักพิมพ์วัฒนาพานิช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จำกัด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114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D46-B97C-4BEB-BB29-6BEE238BCE6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8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E6F-80B2-45D9-A711-144563B2F20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0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B22-F7E8-4084-BBB5-8531718ABC0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8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7C1C-5696-455D-BE41-63470DD55287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1032-9BE4-45BF-8B92-3430376364A1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3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CD31-C957-40F5-A89E-4D453E0EE5A1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6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82A8-9D69-4DB4-B628-1ABD7E0F1283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1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63FC-EDBE-4315-B2E8-251AE2D3DC48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3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0CB-C3F7-4E95-B0C7-2865F501D977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31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4108-4964-4463-BD32-B83C253AECD4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05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BA2-7A09-46CA-B999-0ADD8E637F67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8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12A1-B272-4198-9B48-0175ECF8B88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9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98AC-84EB-4C54-94D5-8BC6B3CE0571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53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9D50-36E3-49F7-A352-5383359D5F7B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5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88A-8154-44D7-BE7B-26289BA71AC6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28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D46-B97C-4BEB-BB29-6BEE238BCE6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0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12A1-B272-4198-9B48-0175ECF8B88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56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CE-0AE6-4892-86B1-99567AFFE8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92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F79-47BE-443D-92B7-55EEC110998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69D-1EEE-4FC1-8CFF-0BC3AE6BDEC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34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E5BD-45EF-4F70-9EA7-5CE229A76F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66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2A08-D836-4431-BFC2-4726CE04E21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2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D0CE-0AE6-4892-86B1-99567AFFE8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72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9CB-90E4-44FE-B97F-AD6DB64FC6C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1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1E5C-503D-41F3-A829-22B9E5F3766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6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E6F-80B2-45D9-A711-144563B2F20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30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B22-F7E8-4084-BBB5-8531718ABC0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0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F79-47BE-443D-92B7-55EEC110998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2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069D-1EEE-4FC1-8CFF-0BC3AE6BDEC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6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E5BD-45EF-4F70-9EA7-5CE229A76F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4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2A08-D836-4431-BFC2-4726CE04E21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9CB-90E4-44FE-B97F-AD6DB64FC6C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5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1E5C-503D-41F3-A829-22B9E5F3766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0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BD84-D313-4711-88C3-6182769C902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4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A2D3-305C-4121-B34D-5915A9D38023}" type="datetime1">
              <a:rPr lang="th-TH" smtClean="0">
                <a:solidFill>
                  <a:srgbClr val="04617B"/>
                </a:solidFill>
              </a:rPr>
              <a:pPr/>
              <a:t>22/06/61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BD84-D313-4711-88C3-6182769C902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22/06/61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9C13FBDB-E3EE-4BF7-AD7A-ECDAC711BECD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1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1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10" Type="http://schemas.openxmlformats.org/officeDocument/2006/relationships/image" Target="../media/image15.jpeg"/><Relationship Id="rId4" Type="http://schemas.openxmlformats.org/officeDocument/2006/relationships/slide" Target="slide12.xml"/><Relationship Id="rId9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1.jpe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1524000" y="908050"/>
            <a:ext cx="9144000" cy="8651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th-TH" sz="40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หน่วยการเรียนรู้ที่ </a:t>
            </a:r>
            <a:r>
              <a:rPr lang="th-TH" sz="40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๓ การเขียนแผนผังความคิด</a:t>
            </a:r>
            <a:endParaRPr lang="th-TH" sz="4000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752600"/>
            <a:ext cx="4577938" cy="510540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1938" y="1752600"/>
            <a:ext cx="4572000" cy="5105400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825" y="3454400"/>
            <a:ext cx="44662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solidFill>
                  <a:srgbClr val="002060"/>
                </a:solidFill>
                <a:cs typeface="Angsana New"/>
              </a:rPr>
              <a:t>การอ่านจับใจความ</a:t>
            </a:r>
            <a:endParaRPr lang="th-TH" sz="6600" b="1" dirty="0">
              <a:solidFill>
                <a:srgbClr val="002060"/>
              </a:solidFill>
              <a:cs typeface="Angsana New"/>
            </a:endParaRPr>
          </a:p>
        </p:txBody>
      </p:sp>
      <p:pic>
        <p:nvPicPr>
          <p:cNvPr id="10" name="Picture 2" descr="C:\Users\sumalee.ADPP\AppData\Local\Microsoft\Windows\Temporary Internet Files\Low\Content.IE5\420U7WTZ\7wMxhNedKo99096_1[2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8"/>
          <a:stretch/>
        </p:blipFill>
        <p:spPr bwMode="auto">
          <a:xfrm>
            <a:off x="1752600" y="2514600"/>
            <a:ext cx="4191000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815673"/>
            <a:ext cx="8521700" cy="974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32000" rtlCol="0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หมายถึง  เนื้อความที่ตัดทอนจากข้อความเดิมให้เหลือเฉพาะสาระสำคัญ</a:t>
            </a:r>
          </a:p>
        </p:txBody>
      </p:sp>
      <p:sp>
        <p:nvSpPr>
          <p:cNvPr id="10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	</a:t>
            </a:r>
            <a:r>
              <a:rPr lang="th-TH" sz="4000" b="1" dirty="0" smtClean="0">
                <a:solidFill>
                  <a:srgbClr val="FFC000"/>
                </a:solidFill>
                <a:cs typeface="Angsana New"/>
              </a:rPr>
              <a:t>การ</a:t>
            </a:r>
            <a:r>
              <a:rPr lang="th-TH" sz="4000" b="1" dirty="0">
                <a:solidFill>
                  <a:srgbClr val="FFC000"/>
                </a:solidFill>
                <a:cs typeface="Angsana New"/>
              </a:rPr>
              <a:t>เขียนย่อความ</a:t>
            </a:r>
          </a:p>
        </p:txBody>
      </p:sp>
      <p:sp>
        <p:nvSpPr>
          <p:cNvPr id="4" name="Oval 3"/>
          <p:cNvSpPr/>
          <p:nvPr/>
        </p:nvSpPr>
        <p:spPr>
          <a:xfrm>
            <a:off x="2209800" y="1447801"/>
            <a:ext cx="1727112" cy="822305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ย่อความ</a:t>
            </a:r>
            <a:r>
              <a:rPr lang="th-TH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31968" y="3503221"/>
            <a:ext cx="6397832" cy="1981200"/>
            <a:chOff x="1600200" y="3686300"/>
            <a:chExt cx="5943600" cy="1981200"/>
          </a:xfrm>
        </p:grpSpPr>
        <p:sp>
          <p:nvSpPr>
            <p:cNvPr id="12" name="Rounded Rectangle 11"/>
            <p:cNvSpPr/>
            <p:nvPr/>
          </p:nvSpPr>
          <p:spPr>
            <a:xfrm>
              <a:off x="1600200" y="3686300"/>
              <a:ext cx="5943600" cy="1981200"/>
            </a:xfrm>
            <a:prstGeom prst="roundRect">
              <a:avLst/>
            </a:prstGeom>
            <a:solidFill>
              <a:srgbClr val="FF99CC"/>
            </a:solidFill>
            <a:ln w="76200">
              <a:solidFill>
                <a:srgbClr val="FF66CC"/>
              </a:solidFill>
              <a:prstDash val="sys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18114" y="3892070"/>
              <a:ext cx="5507772" cy="15696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/>
            <a:p>
              <a:r>
                <a:rPr lang="th-TH" sz="3200" dirty="0">
                  <a:solidFill>
                    <a:srgbClr val="002060"/>
                  </a:solidFill>
                  <a:cs typeface="Angsana New"/>
                </a:rPr>
                <a:t>       การย่อความ มิใช่ตัดเอาเฉพาะประโยคสำคัญมาเขียนต่อกัน แต่เป็นการนำเอาประโยคสำคัญมาเรียบเรียงใหม่</a:t>
              </a:r>
              <a:endParaRPr lang="th-TH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050" name="Picture 2" descr="J:\000 1 A PowerPoint ภาษาไทย\000 ภาพประกอบ PowerPoint\9-1-58 ภาพทำ PPT\56-01-0208 ภาษาไทย ป.1 iPad\shutterstock&amp;dreamstime\dreamstime_15521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0714" y1="57031" x2="57589" y2="97917"/>
                        <a14:foregroundMark x1="89732" y1="91927" x2="37500" y2="80078"/>
                        <a14:foregroundMark x1="37500" y1="86589" x2="37277" y2="63281"/>
                        <a14:foregroundMark x1="68304" y1="96615" x2="91741" y2="94010"/>
                        <a14:foregroundMark x1="77902" y1="65104" x2="83705" y2="78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4263" y="4215280"/>
            <a:ext cx="1524000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78182" y="1421130"/>
            <a:ext cx="4114800" cy="5867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หลักเกณฑ์ทั่วไปของการย่อความ</a:t>
            </a:r>
          </a:p>
        </p:txBody>
      </p:sp>
      <p:sp>
        <p:nvSpPr>
          <p:cNvPr id="18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FFC000"/>
                </a:solidFill>
                <a:cs typeface="Angsana New"/>
              </a:rPr>
              <a:t>      การ</a:t>
            </a:r>
            <a:r>
              <a:rPr lang="th-TH" sz="4000" b="1" dirty="0">
                <a:solidFill>
                  <a:srgbClr val="FFC000"/>
                </a:solidFill>
                <a:cs typeface="Angsana New"/>
              </a:rPr>
              <a:t>เขียนย่อความ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0801" y="2270836"/>
            <a:ext cx="8845468" cy="869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มีแบบการขึ้น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คำนำตามประเภทข้อความ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20801" y="3421614"/>
            <a:ext cx="8845468" cy="869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๒. ต้อง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เปลี่ยน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สรรพนามบุรุษที่ ๑ หรือบุรุษที่ ๒ 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เป็นบุรุษที่ ๓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20801" y="4373652"/>
            <a:ext cx="8883074" cy="11273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๓. ต้องเปลี่ยนสำนวน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ภาษาเป็นของผู้ย่อเอง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ถ้าข้อความเดิมเป็นร้อยกรองให้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เปลี่ยนเป็นร้อยแก้ว แต่ถ้าข้อความเดิมเป็นราชาศัพท์ให้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คงราชาศัพท์นั้นไว้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20802" y="5607240"/>
            <a:ext cx="8871198" cy="869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๔. ใจความที่ย่อแล้วต้องมีชื่อเรื่อง ถ้าข้อความ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เดิมไม่มีชื่อเรื่อง ต้องคิดตั้งเอง</a:t>
            </a:r>
          </a:p>
        </p:txBody>
      </p:sp>
      <p:sp>
        <p:nvSpPr>
          <p:cNvPr id="8" name="Down Arrow 7"/>
          <p:cNvSpPr/>
          <p:nvPr/>
        </p:nvSpPr>
        <p:spPr>
          <a:xfrm>
            <a:off x="9430463" y="2940240"/>
            <a:ext cx="735806" cy="644274"/>
          </a:xfrm>
          <a:prstGeom prst="downArrow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9437391" y="4067545"/>
            <a:ext cx="735806" cy="644274"/>
          </a:xfrm>
          <a:prstGeom prst="downArrow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9456193" y="5150040"/>
            <a:ext cx="735806" cy="644274"/>
          </a:xfrm>
          <a:prstGeom prst="downArrow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82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0" grpId="0" animBg="1"/>
      <p:bldP spid="21" grpId="0" animBg="1"/>
      <p:bldP spid="22" grpId="0" animBg="1"/>
      <p:bldP spid="8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078182" y="1421130"/>
            <a:ext cx="4114800" cy="5867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หลักเกณฑ์ทั่วไปของการย่อความ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68400" y="2261862"/>
            <a:ext cx="9042401" cy="869760"/>
          </a:xfrm>
          <a:prstGeom prst="rect">
            <a:avLst/>
          </a:prstGeom>
          <a:solidFill>
            <a:srgbClr val="FBC5F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๕. ใจความที่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ย่อ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แล้วควร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เขียนติดต่อกันไป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เว้นแต่ข้อความเดิมไม่ได้สัมพันธ์กัน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68400" y="3372946"/>
            <a:ext cx="9035475" cy="869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๖. ต้องอ่านข้อความนั้น ๆ ให้เข้าใจ และ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หาประโยคใจความสำคัญและประโยค</a:t>
            </a:r>
          </a:p>
          <a:p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ประกอบ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ก่อนลงมือย่อความ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68401" y="4333625"/>
            <a:ext cx="9035474" cy="1024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๗. นำ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ประโยคใจความสำคัญ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และประโยคประกอบเด่น ๆ มา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เรียบเรียงให้ได้</a:t>
            </a:r>
          </a:p>
          <a:p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ใจความกลมกลืนกัน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68400" y="5486591"/>
            <a:ext cx="8997869" cy="869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๘. ย่อความมีขนาดต่าง ๆ กันตามความประสงค์ของผู้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ย่อ (สั้นที่สุด / ธรรมดา)</a:t>
            </a:r>
            <a:endParaRPr lang="th-TH" sz="32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9430463" y="2940240"/>
            <a:ext cx="735806" cy="644274"/>
          </a:xfrm>
          <a:prstGeom prst="downArrow">
            <a:avLst/>
          </a:prstGeom>
          <a:solidFill>
            <a:srgbClr val="F67EE5">
              <a:alpha val="9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9437391" y="4067545"/>
            <a:ext cx="735806" cy="644274"/>
          </a:xfrm>
          <a:prstGeom prst="downArrow">
            <a:avLst/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9456193" y="5150040"/>
            <a:ext cx="735806" cy="644274"/>
          </a:xfrm>
          <a:prstGeom prst="downArrow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 </a:t>
            </a:r>
            <a:r>
              <a:rPr lang="th-TH" sz="4000" b="1" dirty="0" smtClean="0">
                <a:solidFill>
                  <a:srgbClr val="FFC000"/>
                </a:solidFill>
                <a:cs typeface="Angsana New"/>
              </a:rPr>
              <a:t>การ</a:t>
            </a:r>
            <a:r>
              <a:rPr lang="th-TH" sz="4000" b="1" dirty="0">
                <a:solidFill>
                  <a:srgbClr val="FFC000"/>
                </a:solidFill>
                <a:cs typeface="Angsana New"/>
              </a:rPr>
              <a:t>เขียนย่อความ</a:t>
            </a:r>
          </a:p>
        </p:txBody>
      </p:sp>
    </p:spTree>
    <p:extLst>
      <p:ext uri="{BB962C8B-B14F-4D97-AF65-F5344CB8AC3E}">
        <p14:creationId xmlns:p14="http://schemas.microsoft.com/office/powerpoint/2010/main" val="34761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479" y="1381971"/>
            <a:ext cx="4151621" cy="6469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+mj-cs"/>
              </a:rPr>
              <a:t>แบบการขึ้นคำนำย่อความ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0300" y="2169350"/>
            <a:ext cx="7391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     </a:t>
            </a:r>
            <a:r>
              <a:rPr lang="th-TH" dirty="0">
                <a:solidFill>
                  <a:srgbClr val="002060"/>
                </a:solidFill>
                <a:cs typeface="+mj-cs"/>
              </a:rPr>
              <a:t>การขึ้นคำนำย่อความ จะต้องบอกรายละเอียดเกี่ยวกับข้อความนั้นว่าเป็นประเภทใด เรื่องอะไร ใครเขียน หรือเกี่ยวข้องกับผู้ใด ในโอกาสใด เมื่อไ</a:t>
            </a:r>
            <a:r>
              <a:rPr lang="th-TH" sz="3200" dirty="0">
                <a:cs typeface="+mj-cs"/>
              </a:rPr>
              <a:t>ร</a:t>
            </a:r>
            <a:r>
              <a:rPr lang="th-TH" dirty="0">
                <a:cs typeface="+mj-cs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3766" y="3419169"/>
            <a:ext cx="8486075" cy="584775"/>
          </a:xfrm>
          <a:prstGeom prst="rect">
            <a:avLst/>
          </a:prstGeom>
          <a:solidFill>
            <a:srgbClr val="FBC5F3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lvl="0"/>
            <a:r>
              <a:rPr lang="th-TH" sz="3200" dirty="0">
                <a:solidFill>
                  <a:srgbClr val="002060"/>
                </a:solidFill>
                <a:cs typeface="Angsana New"/>
              </a:rPr>
              <a:t>นิทานเรื่อง...................................ของ................................................ความว่า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3766" y="4060614"/>
            <a:ext cx="8483600" cy="58477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lvl="0"/>
            <a:r>
              <a:rPr lang="th-TH" sz="3200" dirty="0">
                <a:solidFill>
                  <a:srgbClr val="002060"/>
                </a:solidFill>
                <a:cs typeface="Angsana New"/>
              </a:rPr>
              <a:t>ข่าวเรื่อง.....................................จาก..................................................ความว่า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2963" y="4702835"/>
            <a:ext cx="8486073" cy="584775"/>
          </a:xfrm>
          <a:prstGeom prst="rect">
            <a:avLst/>
          </a:prstGeom>
          <a:solidFill>
            <a:srgbClr val="FBC5F3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lvl="0"/>
            <a:r>
              <a:rPr lang="th-TH" sz="3200" dirty="0">
                <a:solidFill>
                  <a:srgbClr val="002060"/>
                </a:solidFill>
                <a:cs typeface="Angsana New"/>
              </a:rPr>
              <a:t>จดหมาย....................ของ...................ถึง....................ลงวันที่...........ความว่</a:t>
            </a:r>
            <a:r>
              <a:rPr lang="th-TH" dirty="0">
                <a:solidFill>
                  <a:srgbClr val="002060"/>
                </a:solidFill>
                <a:cs typeface="Angsana New"/>
              </a:rPr>
              <a:t>า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41291" y="5287610"/>
            <a:ext cx="8486075" cy="58477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lvl="0"/>
            <a:r>
              <a:rPr lang="th-TH" sz="3200" dirty="0">
                <a:solidFill>
                  <a:srgbClr val="002060"/>
                </a:solidFill>
                <a:cs typeface="Angsana New"/>
              </a:rPr>
              <a:t>ประกาศของ.........................เรื่อง............แก่..................เมื่อ..............ความว่า</a:t>
            </a:r>
          </a:p>
        </p:txBody>
      </p:sp>
      <p:sp>
        <p:nvSpPr>
          <p:cNvPr id="14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   การ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เขียนย่อความ</a:t>
            </a:r>
          </a:p>
        </p:txBody>
      </p:sp>
    </p:spTree>
    <p:extLst>
      <p:ext uri="{BB962C8B-B14F-4D97-AF65-F5344CB8AC3E}">
        <p14:creationId xmlns:p14="http://schemas.microsoft.com/office/powerpoint/2010/main" val="25397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 animBg="1"/>
      <p:bldP spid="4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	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การ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เขียนย่อความ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5700" y="1534180"/>
            <a:ext cx="359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ตัวอย่างย่อความอย่างสั้นที่สุด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0" y="2231571"/>
            <a:ext cx="7696200" cy="4038600"/>
          </a:xfrm>
          <a:prstGeom prst="roundRect">
            <a:avLst/>
          </a:prstGeom>
          <a:solidFill>
            <a:srgbClr val="FBC5F3"/>
          </a:solidFill>
          <a:ln>
            <a:solidFill>
              <a:srgbClr val="F682E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ย่อความเรื่อง วันธรรมสวนะ จากแบบเรียนสังคมศึกษา วิชาศีลธรรม ชั้น ม.ศ. ๒ ของกระทรวงศึกษาธิการ ความว่า</a:t>
            </a:r>
          </a:p>
          <a:p>
            <a:pPr algn="thaiDist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วันธรรมสวนะ คือ วันฟังธรรมของชาวพุทธ วันนี้เกิดขึ้นเนื่องจากพระพุทธเจ้าทรงอนุญาตให้พระสงฆ์ประชุมฟังธรรมกัน ๗ วันต่อครั้ง ปัจจุบันชาวพุทธถือเป็นหน้าที่ที่จะต้องไปวัด ทำทาน ถือศีล ฟังและสนทนาธรรมในวันพระ และเพิ่มวันอาทิตย์เป็นวันฟังธรรมอีกวันหนึ่ง ชาวพุทธควรฟังธรรมในวันดังกล่าว</a:t>
            </a:r>
            <a:endParaRPr lang="th-TH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809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4454" y="1899598"/>
            <a:ext cx="966470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ย่อความเรื่อง วันธรรมสวนะ จากแบบเรียนสังคมศึกษา วิชาศีลธรรม ชั้น ม.ศ. ๒ ของกระทรวงศึกษาธิการ ความว่า</a:t>
            </a:r>
          </a:p>
          <a:p>
            <a:pPr algn="thaiDist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วันธรรมสวนะหรือวันพระ คือ วันฟังธรรมของชาวพุทธ ตรงกับวันขึ้นและแรม </a:t>
            </a:r>
          </a:p>
          <a:p>
            <a:pPr algn="thaiDist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๘ ค่ำ และ ๑๕ ค่ำ หรือแรม ๑๔ ค่ำ ในเดือนขาด มีวันพิเศษเพียง ๓ วัน คือ วันมาฆบูชา วันวิ</a:t>
            </a:r>
            <a:r>
              <a:rPr lang="th-TH" sz="3200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สาขบู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ชา และวันอาสาฬหบูชา วันพระเกิดขึ้นเนื่องจากพระพุทธเจ้าทรงอนุญาตให้พระสงฆ์ฟังธรรมกัน ๗ วันต่อครั้ง ต่อมาชาวบ้านขอฟังด้วย ปัจจุบันชาวพุทธถือเป็น</a:t>
            </a:r>
            <a:r>
              <a:rPr lang="th-TH" sz="3200" spc="-3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หน้าที่ที่จะต้องไปวัด ทำทาน ถือศีล ฟังและสนทนาธรรมในวันพระ และเพิ่มวันอาทิตย์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เป็นวันฟังธรรมและอบรมสั่งสอนเรื่องพระพุทธศาสนาขึ้นอีกวันหนึ่ง เนื่องจากต้องประกอบกิจธุระในวันอื่น ๆ ชาวพุทธควรไปฟังธรรมในวันดังกล่าวแล้วนำมาปฏิบัติ</a:t>
            </a:r>
            <a:endParaRPr lang="th-TH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9255" y="1314823"/>
            <a:ext cx="2528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ย่อความอย่างธรรมดา</a:t>
            </a:r>
          </a:p>
        </p:txBody>
      </p:sp>
      <p:sp>
        <p:nvSpPr>
          <p:cNvPr id="10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     การ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เขียนย่อความ</a:t>
            </a:r>
          </a:p>
        </p:txBody>
      </p:sp>
    </p:spTree>
    <p:extLst>
      <p:ext uri="{BB962C8B-B14F-4D97-AF65-F5344CB8AC3E}">
        <p14:creationId xmlns:p14="http://schemas.microsoft.com/office/powerpoint/2010/main" val="14870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2140466"/>
            <a:ext cx="6572250" cy="584775"/>
          </a:xfrm>
          <a:prstGeom prst="homePlate">
            <a:avLst/>
          </a:prstGeom>
          <a:solidFill>
            <a:srgbClr val="F6903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288000" rtlCol="0">
            <a:spAutoFit/>
          </a:bodyPr>
          <a:lstStyle/>
          <a:p>
            <a:r>
              <a:rPr lang="th-TH" sz="3200" dirty="0">
                <a:solidFill>
                  <a:srgbClr val="002060"/>
                </a:solidFill>
                <a:cs typeface="+mj-cs"/>
              </a:rPr>
              <a:t>การย่อความต่างจากสรุปความอย่างไร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2932" y="3467100"/>
            <a:ext cx="7271242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cs typeface="+mj-cs"/>
              </a:rPr>
              <a:t>        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การย่อความ คือ </a:t>
            </a:r>
            <a:r>
              <a:rPr lang="th-TH" sz="3200" b="1" dirty="0">
                <a:solidFill>
                  <a:srgbClr val="FF0000"/>
                </a:solidFill>
                <a:cs typeface="+mj-cs"/>
              </a:rPr>
              <a:t>ตัดทอน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เนื้อความที่มีใจความสำคัญจาก</a:t>
            </a:r>
            <a:r>
              <a:rPr lang="th-TH" sz="3200" b="1" dirty="0">
                <a:solidFill>
                  <a:srgbClr val="FF0000"/>
                </a:solidFill>
                <a:cs typeface="+mj-cs"/>
              </a:rPr>
              <a:t>เนื้อความเดิม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แล้วนำมา</a:t>
            </a:r>
            <a:r>
              <a:rPr lang="th-TH" sz="3200" b="1" dirty="0">
                <a:solidFill>
                  <a:srgbClr val="FF0000"/>
                </a:solidFill>
                <a:cs typeface="+mj-cs"/>
              </a:rPr>
              <a:t>เรียบเรียงใหม่ </a:t>
            </a:r>
          </a:p>
          <a:p>
            <a:pPr algn="thaiDist"/>
            <a:r>
              <a:rPr lang="th-TH" sz="3200" dirty="0">
                <a:solidFill>
                  <a:srgbClr val="002060"/>
                </a:solidFill>
                <a:cs typeface="+mj-cs"/>
              </a:rPr>
              <a:t>        ส่วนสรุปความ เป็นการ</a:t>
            </a:r>
            <a:r>
              <a:rPr lang="th-TH" sz="3200" b="1" dirty="0">
                <a:solidFill>
                  <a:srgbClr val="FF0000"/>
                </a:solidFill>
                <a:cs typeface="+mj-cs"/>
              </a:rPr>
              <a:t>จับประเด็นสำคัญ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ว่า ใคร ทำอะไร      ที่ไหน เมื่อไหร่ อย่างไร แล้วนำมา</a:t>
            </a:r>
            <a:r>
              <a:rPr lang="th-TH" sz="3200" b="1" dirty="0">
                <a:solidFill>
                  <a:srgbClr val="FF0000"/>
                </a:solidFill>
                <a:cs typeface="+mj-cs"/>
              </a:rPr>
              <a:t>เรียบเรียงเป็นภาษา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ของตนเอง</a:t>
            </a:r>
            <a:endParaRPr lang="th-TH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1" y="15240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7464" y="1209212"/>
            <a:ext cx="9140537" cy="132424"/>
            <a:chOff x="3463" y="1209212"/>
            <a:chExt cx="9140537" cy="132424"/>
          </a:xfrm>
        </p:grpSpPr>
        <p:sp>
          <p:nvSpPr>
            <p:cNvPr id="20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81200" y="505984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สนทนาแสดงความคิดเห็น</a:t>
            </a:r>
          </a:p>
        </p:txBody>
      </p:sp>
    </p:spTree>
    <p:extLst>
      <p:ext uri="{BB962C8B-B14F-4D97-AF65-F5344CB8AC3E}">
        <p14:creationId xmlns:p14="http://schemas.microsoft.com/office/powerpoint/2010/main" val="30222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3414374" y="1608011"/>
            <a:ext cx="7253627" cy="278804"/>
            <a:chOff x="1890373" y="1828800"/>
            <a:chExt cx="6034427" cy="457200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4354315" y="1828800"/>
              <a:ext cx="0" cy="22860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1890374" y="2057400"/>
              <a:ext cx="6034426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1890373" y="2057400"/>
              <a:ext cx="1" cy="22860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5630664" y="2057400"/>
              <a:ext cx="1" cy="19526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7924800" y="2057400"/>
              <a:ext cx="0" cy="19526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Arrow Connector 119"/>
          <p:cNvCxnSpPr/>
          <p:nvPr/>
        </p:nvCxnSpPr>
        <p:spPr>
          <a:xfrm>
            <a:off x="10817777" y="3726270"/>
            <a:ext cx="0" cy="29503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5199738" y="3726271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3008457" y="6349053"/>
            <a:ext cx="1857018" cy="264461"/>
            <a:chOff x="2114414" y="6441041"/>
            <a:chExt cx="1323374" cy="243416"/>
          </a:xfrm>
        </p:grpSpPr>
        <p:cxnSp>
          <p:nvCxnSpPr>
            <p:cNvPr id="110" name="Straight Arrow Connector 109"/>
            <p:cNvCxnSpPr/>
            <p:nvPr/>
          </p:nvCxnSpPr>
          <p:spPr>
            <a:xfrm rot="16200000">
              <a:off x="3316080" y="6562749"/>
              <a:ext cx="243416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2114414" y="6672582"/>
              <a:ext cx="131458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/>
          <p:cNvCxnSpPr/>
          <p:nvPr/>
        </p:nvCxnSpPr>
        <p:spPr>
          <a:xfrm>
            <a:off x="2925055" y="5727810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925055" y="5153471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590800" y="4202793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590800" y="3358861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1286603" y="1923410"/>
            <a:ext cx="4255542" cy="832731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cs typeface="Angsana New"/>
              </a:rPr>
              <a:t>หลักเกณฑ์ทั่วไปในการเขียนย่อความ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6462510" y="1880228"/>
            <a:ext cx="3047267" cy="832731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th-TH" sz="3200" dirty="0">
                <a:solidFill>
                  <a:prstClr val="white"/>
                </a:solidFill>
                <a:cs typeface="Angsana New"/>
              </a:rPr>
              <a:t>แบบการขึ้นคำนำ</a:t>
            </a:r>
          </a:p>
          <a:p>
            <a:pPr algn="ctr"/>
            <a:r>
              <a:rPr lang="th-TH" sz="3200" dirty="0">
                <a:solidFill>
                  <a:prstClr val="white"/>
                </a:solidFill>
                <a:cs typeface="Angsana New"/>
              </a:rPr>
              <a:t>ย่อความ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9646755" y="1854226"/>
            <a:ext cx="2342045" cy="832731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prstClr val="white"/>
                </a:solidFill>
                <a:cs typeface="Angsana New"/>
              </a:rPr>
              <a:t>ขนาดของย่อความ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00201" y="15240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73" name="Flowchart: Alternate Process 72"/>
          <p:cNvSpPr/>
          <p:nvPr/>
        </p:nvSpPr>
        <p:spPr>
          <a:xfrm>
            <a:off x="152399" y="3000173"/>
            <a:ext cx="3144892" cy="457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มีแบบการขึ้นคำนำ</a:t>
            </a:r>
          </a:p>
        </p:txBody>
      </p:sp>
      <p:sp>
        <p:nvSpPr>
          <p:cNvPr id="74" name="Flowchart: Alternate Process 73"/>
          <p:cNvSpPr/>
          <p:nvPr/>
        </p:nvSpPr>
        <p:spPr>
          <a:xfrm>
            <a:off x="54422" y="3495486"/>
            <a:ext cx="3630593" cy="838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เปลี่ยนสรรพนามเป็นบุรุษที่ ๓</a:t>
            </a:r>
          </a:p>
        </p:txBody>
      </p:sp>
      <p:sp>
        <p:nvSpPr>
          <p:cNvPr id="75" name="Flowchart: Alternate Process 74"/>
          <p:cNvSpPr/>
          <p:nvPr/>
        </p:nvSpPr>
        <p:spPr>
          <a:xfrm>
            <a:off x="67122" y="4367291"/>
            <a:ext cx="3325116" cy="838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เปลี่ยนภาษา </a:t>
            </a:r>
            <a:endParaRPr lang="th-TH" sz="3200" dirty="0" smtClean="0">
              <a:solidFill>
                <a:srgbClr val="002060"/>
              </a:solidFill>
              <a:cs typeface="Angsana New"/>
            </a:endParaRPr>
          </a:p>
          <a:p>
            <a:pPr algn="ctr"/>
            <a:r>
              <a:rPr lang="th-TH" sz="3200" dirty="0" smtClean="0">
                <a:solidFill>
                  <a:srgbClr val="002060"/>
                </a:solidFill>
                <a:cs typeface="Angsana New"/>
              </a:rPr>
              <a:t>แต่คำ</a:t>
            </a:r>
            <a:r>
              <a:rPr lang="th-TH" sz="3200" dirty="0">
                <a:solidFill>
                  <a:srgbClr val="002060"/>
                </a:solidFill>
                <a:cs typeface="Angsana New"/>
              </a:rPr>
              <a:t>ราชาศัพท์คงเดิม</a:t>
            </a:r>
          </a:p>
        </p:txBody>
      </p:sp>
      <p:sp>
        <p:nvSpPr>
          <p:cNvPr id="76" name="Flowchart: Alternate Process 75"/>
          <p:cNvSpPr/>
          <p:nvPr/>
        </p:nvSpPr>
        <p:spPr>
          <a:xfrm>
            <a:off x="111555" y="5270610"/>
            <a:ext cx="3053731" cy="457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ต้องมีชื่อเรื่อง</a:t>
            </a:r>
          </a:p>
        </p:txBody>
      </p:sp>
      <p:sp>
        <p:nvSpPr>
          <p:cNvPr id="77" name="Flowchart: Alternate Process 76"/>
          <p:cNvSpPr/>
          <p:nvPr/>
        </p:nvSpPr>
        <p:spPr>
          <a:xfrm>
            <a:off x="3803773" y="2851376"/>
            <a:ext cx="2800350" cy="922161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เก็บใจความสำคัญตามขนาดของย่อความ</a:t>
            </a:r>
          </a:p>
        </p:txBody>
      </p:sp>
      <p:sp>
        <p:nvSpPr>
          <p:cNvPr id="78" name="Flowchart: Alternate Process 77"/>
          <p:cNvSpPr/>
          <p:nvPr/>
        </p:nvSpPr>
        <p:spPr>
          <a:xfrm>
            <a:off x="3744921" y="4899385"/>
            <a:ext cx="2909634" cy="146186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อ่านให้เข้าใจก่อนแล้วหาประโยคใจความสำคัญและประโยคย่อย</a:t>
            </a:r>
          </a:p>
        </p:txBody>
      </p:sp>
      <p:sp>
        <p:nvSpPr>
          <p:cNvPr id="79" name="Flowchart: Alternate Process 78"/>
          <p:cNvSpPr/>
          <p:nvPr/>
        </p:nvSpPr>
        <p:spPr>
          <a:xfrm>
            <a:off x="3936966" y="3900529"/>
            <a:ext cx="2525544" cy="85198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นำใจความสำคัญ</a:t>
            </a:r>
          </a:p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มาเรียบเรียงใหม่</a:t>
            </a:r>
          </a:p>
        </p:txBody>
      </p:sp>
      <p:sp>
        <p:nvSpPr>
          <p:cNvPr id="80" name="Flowchart: Alternate Process 79"/>
          <p:cNvSpPr/>
          <p:nvPr/>
        </p:nvSpPr>
        <p:spPr>
          <a:xfrm>
            <a:off x="67585" y="5865303"/>
            <a:ext cx="3097701" cy="866775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ใจความที่ย่อแล้วควรเขียนติดต่อกันไป</a:t>
            </a:r>
          </a:p>
        </p:txBody>
      </p:sp>
      <p:sp>
        <p:nvSpPr>
          <p:cNvPr id="81" name="Flowchart: Alternate Process 80"/>
          <p:cNvSpPr/>
          <p:nvPr/>
        </p:nvSpPr>
        <p:spPr>
          <a:xfrm>
            <a:off x="7238339" y="2988137"/>
            <a:ext cx="1752598" cy="457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นิทาน</a:t>
            </a:r>
          </a:p>
        </p:txBody>
      </p:sp>
      <p:sp>
        <p:nvSpPr>
          <p:cNvPr id="82" name="Flowchart: Alternate Process 81"/>
          <p:cNvSpPr/>
          <p:nvPr/>
        </p:nvSpPr>
        <p:spPr>
          <a:xfrm>
            <a:off x="7262575" y="3701739"/>
            <a:ext cx="1752598" cy="457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ข่าว</a:t>
            </a:r>
          </a:p>
        </p:txBody>
      </p:sp>
      <p:sp>
        <p:nvSpPr>
          <p:cNvPr id="84" name="Flowchart: Alternate Process 83"/>
          <p:cNvSpPr/>
          <p:nvPr/>
        </p:nvSpPr>
        <p:spPr>
          <a:xfrm>
            <a:off x="7250896" y="4415452"/>
            <a:ext cx="1727485" cy="49053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จดหมาย</a:t>
            </a:r>
          </a:p>
        </p:txBody>
      </p:sp>
      <p:sp>
        <p:nvSpPr>
          <p:cNvPr id="86" name="Flowchart: Alternate Process 85"/>
          <p:cNvSpPr/>
          <p:nvPr/>
        </p:nvSpPr>
        <p:spPr>
          <a:xfrm>
            <a:off x="7234190" y="5165550"/>
            <a:ext cx="1714498" cy="42272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ประกาศ</a:t>
            </a:r>
          </a:p>
        </p:txBody>
      </p:sp>
      <p:sp>
        <p:nvSpPr>
          <p:cNvPr id="88" name="Flowchart: Alternate Process 87"/>
          <p:cNvSpPr/>
          <p:nvPr/>
        </p:nvSpPr>
        <p:spPr>
          <a:xfrm>
            <a:off x="7234191" y="5795549"/>
            <a:ext cx="1714497" cy="47301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ปาฐกถา</a:t>
            </a:r>
          </a:p>
        </p:txBody>
      </p:sp>
      <p:sp>
        <p:nvSpPr>
          <p:cNvPr id="96" name="Flowchart: Alternate Process 95"/>
          <p:cNvSpPr/>
          <p:nvPr/>
        </p:nvSpPr>
        <p:spPr>
          <a:xfrm>
            <a:off x="9796531" y="3042025"/>
            <a:ext cx="2042492" cy="68424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อย่างสั้นที่สุด</a:t>
            </a:r>
          </a:p>
        </p:txBody>
      </p:sp>
      <p:sp>
        <p:nvSpPr>
          <p:cNvPr id="97" name="Flowchart: Alternate Process 96"/>
          <p:cNvSpPr/>
          <p:nvPr/>
        </p:nvSpPr>
        <p:spPr>
          <a:xfrm>
            <a:off x="9796531" y="3974282"/>
            <a:ext cx="2042492" cy="78481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/>
              </a:rPr>
              <a:t>อย่างธรรมดา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33819" y="987271"/>
            <a:ext cx="234230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 algn="ctr"/>
            <a:r>
              <a:rPr lang="th-TH" sz="3600" b="1" dirty="0">
                <a:solidFill>
                  <a:schemeClr val="bg1"/>
                </a:solidFill>
                <a:cs typeface="Angsana New"/>
              </a:rPr>
              <a:t>การเขียนย่อความ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14848" y="2789828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199738" y="4741653"/>
            <a:ext cx="0" cy="22447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8147338" y="3498883"/>
            <a:ext cx="6065" cy="20692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8147338" y="4200005"/>
            <a:ext cx="6494" cy="16668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8147338" y="4912101"/>
            <a:ext cx="6492" cy="20116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8147338" y="5582765"/>
            <a:ext cx="0" cy="21278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0817777" y="2734729"/>
            <a:ext cx="0" cy="23098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8103356" y="2765835"/>
            <a:ext cx="6065" cy="20692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527464" y="858176"/>
            <a:ext cx="9140537" cy="132424"/>
            <a:chOff x="3463" y="1209212"/>
            <a:chExt cx="9140537" cy="132424"/>
          </a:xfrm>
        </p:grpSpPr>
        <p:sp>
          <p:nvSpPr>
            <p:cNvPr id="54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981201" y="152401"/>
            <a:ext cx="1893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  <a:cs typeface="Angsana New"/>
              </a:rPr>
              <a:t>สรุปความรู้</a:t>
            </a:r>
          </a:p>
        </p:txBody>
      </p:sp>
    </p:spTree>
    <p:extLst>
      <p:ext uri="{BB962C8B-B14F-4D97-AF65-F5344CB8AC3E}">
        <p14:creationId xmlns:p14="http://schemas.microsoft.com/office/powerpoint/2010/main" val="4352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6" grpId="0" animBg="1"/>
      <p:bldP spid="88" grpId="0" animBg="1"/>
      <p:bldP spid="96" grpId="0" animBg="1"/>
      <p:bldP spid="97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05499" y="3200399"/>
            <a:ext cx="4762501" cy="31559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คือ รูปจำลองที่แสดงให้เห็นถึงความเชื่อมโยงของภาพความคิดที่เกิดขึ้นในใจ และแสดงโครงสร้างของกระบวนการคิดตั้งแต่ต้นจนจบ ช่วยให้มองเห็นภาพรวม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ของความคิดได้ชัดเจน</a:t>
            </a:r>
          </a:p>
        </p:txBody>
      </p:sp>
      <p:sp>
        <p:nvSpPr>
          <p:cNvPr id="4" name="ตัดมุมสี่เหลี่ยมผืนผ้าด้านเดียวกัน 3"/>
          <p:cNvSpPr/>
          <p:nvPr/>
        </p:nvSpPr>
        <p:spPr>
          <a:xfrm>
            <a:off x="5905498" y="2514600"/>
            <a:ext cx="4762501" cy="685800"/>
          </a:xfrm>
          <a:prstGeom prst="snip2Same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แผนผังความคิด </a:t>
            </a:r>
            <a:endParaRPr lang="th-TH" sz="3200" dirty="0"/>
          </a:p>
        </p:txBody>
      </p:sp>
      <p:sp>
        <p:nvSpPr>
          <p:cNvPr id="12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</a:t>
            </a:r>
            <a:r>
              <a:rPr lang="th-TH" sz="4000" b="1" dirty="0" smtClean="0">
                <a:solidFill>
                  <a:srgbClr val="FFC000"/>
                </a:solidFill>
                <a:cs typeface="Angsana New"/>
              </a:rPr>
              <a:t>การเขียนแผนผังความคิด</a:t>
            </a:r>
            <a:endParaRPr lang="th-TH" sz="4000" b="1" dirty="0">
              <a:solidFill>
                <a:srgbClr val="FFC000"/>
              </a:solidFill>
              <a:cs typeface="Angsana New"/>
            </a:endParaRPr>
          </a:p>
        </p:txBody>
      </p:sp>
      <p:sp>
        <p:nvSpPr>
          <p:cNvPr id="11" name="Pentagon 7"/>
          <p:cNvSpPr/>
          <p:nvPr/>
        </p:nvSpPr>
        <p:spPr>
          <a:xfrm>
            <a:off x="1676401" y="1447800"/>
            <a:ext cx="4410403" cy="609600"/>
          </a:xfrm>
          <a:prstGeom prst="homePlate">
            <a:avLst/>
          </a:prstGeom>
          <a:solidFill>
            <a:srgbClr val="45C77A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การเขียนแผนผังความคิดจากการอ่าน</a:t>
            </a: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/>
          <a:stretch/>
        </p:blipFill>
        <p:spPr>
          <a:xfrm>
            <a:off x="1734660" y="2691962"/>
            <a:ext cx="3925613" cy="3023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95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3048000"/>
            <a:ext cx="8001000" cy="5334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กำหนดความคิดหลัก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3886200"/>
            <a:ext cx="8001000" cy="5334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๒. นึกถึงสิ่งต่าง ๆ ที่เกี่ยวข้องกับความคิดหลัก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7400" y="4724399"/>
            <a:ext cx="8001000" cy="1616075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๓. นำสิ่งต่าง ๆ ที่เกี่ยวข้องกับความคิดหลักมาจัดหมวดหมู่ เมื่อจัดลำดับความคิด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แล้วจึงนำมาเขียนเป็นแผนภาพความคิด</a:t>
            </a:r>
          </a:p>
        </p:txBody>
      </p:sp>
      <p:pic>
        <p:nvPicPr>
          <p:cNvPr id="36" name="Picture 4" descr="http://estock.wpp.co.th/../Document/Public/1726/vfKcqHlGpu94725_1.bigthumbnai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667" y1="49826" x2="11667" y2="49826"/>
                        <a14:foregroundMark x1="36667" y1="88153" x2="76333" y2="85017"/>
                        <a14:foregroundMark x1="36667" y1="93031" x2="54333" y2="92334"/>
                        <a14:foregroundMark x1="70000" y1="76307" x2="70000" y2="76307"/>
                        <a14:foregroundMark x1="70667" y1="68641" x2="70667" y2="68641"/>
                        <a14:foregroundMark x1="70667" y1="68641" x2="70667" y2="68641"/>
                        <a14:foregroundMark x1="75667" y1="84669" x2="71667" y2="62369"/>
                        <a14:foregroundMark x1="36000" y1="69686" x2="71000" y2="37631"/>
                        <a14:foregroundMark x1="49667" y1="67247" x2="73000" y2="46341"/>
                        <a14:foregroundMark x1="19000" y1="65157" x2="71000" y2="21603"/>
                        <a14:foregroundMark x1="16000" y1="56446" x2="74000" y2="13240"/>
                        <a14:foregroundMark x1="10333" y1="49129" x2="60333" y2="17073"/>
                        <a14:foregroundMark x1="14000" y1="39024" x2="63667" y2="11847"/>
                        <a14:foregroundMark x1="44333" y1="61324" x2="44333" y2="61324"/>
                        <a14:foregroundMark x1="48667" y1="53659" x2="48667" y2="53659"/>
                        <a14:foregroundMark x1="49333" y1="55052" x2="49333" y2="55052"/>
                        <a14:foregroundMark x1="44333" y1="55052" x2="44333" y2="55052"/>
                        <a14:foregroundMark x1="75333" y1="18815" x2="75333" y2="18815"/>
                        <a14:foregroundMark x1="78000" y1="22997" x2="78000" y2="22997"/>
                        <a14:foregroundMark x1="12333" y1="61672" x2="11333" y2="28223"/>
                        <a14:foregroundMark x1="13667" y1="30314" x2="45667" y2="10801"/>
                        <a14:foregroundMark x1="10333" y1="21603" x2="10333" y2="21603"/>
                        <a14:foregroundMark x1="36333" y1="61324" x2="36333" y2="61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5372972"/>
            <a:ext cx="1506444" cy="134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การ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อ่านเพื่อจับใจความ</a:t>
            </a:r>
          </a:p>
        </p:txBody>
      </p:sp>
      <p:sp>
        <p:nvSpPr>
          <p:cNvPr id="12" name="Rounded Rectangle 5"/>
          <p:cNvSpPr/>
          <p:nvPr/>
        </p:nvSpPr>
        <p:spPr>
          <a:xfrm>
            <a:off x="1828800" y="2209800"/>
            <a:ext cx="3657600" cy="5334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วิธีการเขียนแผนภาพความคิด</a:t>
            </a:r>
          </a:p>
        </p:txBody>
      </p:sp>
      <p:sp>
        <p:nvSpPr>
          <p:cNvPr id="13" name="Pentagon 7"/>
          <p:cNvSpPr/>
          <p:nvPr/>
        </p:nvSpPr>
        <p:spPr>
          <a:xfrm>
            <a:off x="1676401" y="1447800"/>
            <a:ext cx="4410403" cy="609600"/>
          </a:xfrm>
          <a:prstGeom prst="homePlate">
            <a:avLst/>
          </a:prstGeom>
          <a:solidFill>
            <a:srgbClr val="45C77A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การเขียนแผนผังความคิดจากการอ่าน</a:t>
            </a: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32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 29"/>
          <p:cNvSpPr/>
          <p:nvPr/>
        </p:nvSpPr>
        <p:spPr>
          <a:xfrm>
            <a:off x="1066800" y="920603"/>
            <a:ext cx="8877300" cy="4522439"/>
          </a:xfrm>
          <a:prstGeom prst="rect">
            <a:avLst/>
          </a:prstGeom>
          <a:solidFill>
            <a:srgbClr val="FF7C80">
              <a:alpha val="60000"/>
            </a:srgbClr>
          </a:solidFill>
          <a:ln w="57150">
            <a:solidFill>
              <a:srgbClr val="FF7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บิดากับบุตรทั้งหลาย</a:t>
            </a:r>
          </a:p>
          <a:p>
            <a:pPr algn="thaiDist"/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ชายผู้หนึ่งมีบุตรหลายคน บุตรนั้นวิวาทกันอยู่บ่อยครั้ง บิดาแก้ไขวิวาทโดยตักเตือนสั่งสอนสักเท่าใดบุตรก็มิฟัง อยู่มาวันหนึ่งบิดาจึงสั่งบุตรทั้งหลายให้ไปหาไม้เรียวมัดมาให้กำหนึ่ง ครั้นได้มาแล้ว จึงเรียกบุตรทั้งปวงมาทีละคน ให้หักกำไม้เรียวนั้นเป็นท่อนเล็ก ๆ บุตรทั้งปวงต่างคนต่างหักจนหมดกำลัง ก็ไม่สามารถที่จะหักออกได้ บิดาจึงแก้กำไม้ออกเสีย แล้วเอาไม้เรียวทีละอันส่งให้บุตรหัก ก็หักได้โดยง่าย บิดาว่ากับบุตรทั้งหลายว่า </a:t>
            </a:r>
            <a:r>
              <a:rPr lang="en-US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ลูกเอ๋ย ถ้าเจ้าเป็นใจเดียวกัน เจ้าจะเหมือนไม้ทั้งกำนี้ ศัตรูทั้งหลายจะปองร้ายก็ไม่มีอันตรายอันใดได้ แต่ถ้าเจ้าจะต่างคนต่างแยกกัน ก็จะหักได้โดยง่ายเหมือน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ไม้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เรียวนี้</a:t>
            </a:r>
            <a:r>
              <a:rPr lang="en-US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endParaRPr lang="th-TH" sz="32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1" name="Picture 3" descr="T:\Year 2557\01\57-01-0141 PowerPoint ภาษาไทย ม.4 เล่ม 1\หน่วยการเรียนรู้ที่ ๔\กราฟิก\04ssnk014-015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288" y="4392793"/>
            <a:ext cx="1152825" cy="23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00201" y="15240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7464" y="602937"/>
            <a:ext cx="9140537" cy="132424"/>
            <a:chOff x="3463" y="1209212"/>
            <a:chExt cx="9140537" cy="132424"/>
          </a:xfrm>
        </p:grpSpPr>
        <p:sp>
          <p:nvSpPr>
            <p:cNvPr id="16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7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1" y="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rgbClr val="002060"/>
                </a:solidFill>
                <a:cs typeface="Angsana New" panose="02020603050405020304" pitchFamily="18" charset="-34"/>
              </a:rPr>
              <a:t>อ่านจับใจความ</a:t>
            </a:r>
          </a:p>
        </p:txBody>
      </p:sp>
    </p:spTree>
    <p:extLst>
      <p:ext uri="{BB962C8B-B14F-4D97-AF65-F5344CB8AC3E}">
        <p14:creationId xmlns:p14="http://schemas.microsoft.com/office/powerpoint/2010/main" val="1804642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กลุ่ม 21"/>
          <p:cNvGrpSpPr/>
          <p:nvPr/>
        </p:nvGrpSpPr>
        <p:grpSpPr>
          <a:xfrm>
            <a:off x="3453778" y="2057400"/>
            <a:ext cx="4064000" cy="4064000"/>
            <a:chOff x="1243978" y="2514600"/>
            <a:chExt cx="4064000" cy="4064000"/>
          </a:xfrm>
        </p:grpSpPr>
        <p:sp>
          <p:nvSpPr>
            <p:cNvPr id="8" name="สามเหลี่ยมหน้าจั่ว 7"/>
            <p:cNvSpPr/>
            <p:nvPr/>
          </p:nvSpPr>
          <p:spPr>
            <a:xfrm>
              <a:off x="1243978" y="2514600"/>
              <a:ext cx="4064000" cy="4064000"/>
            </a:xfrm>
            <a:prstGeom prst="triangle">
              <a:avLst/>
            </a:prstGeom>
            <a:solidFill>
              <a:srgbClr val="F09D8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1752600" y="47244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h-TH" sz="3200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2" name="รูปแบบอิสระ 11">
            <a:hlinkClick r:id="rId3" action="ppaction://hlinksldjump"/>
          </p:cNvPr>
          <p:cNvSpPr/>
          <p:nvPr/>
        </p:nvSpPr>
        <p:spPr>
          <a:xfrm>
            <a:off x="5789956" y="2465983"/>
            <a:ext cx="3658222" cy="703461"/>
          </a:xfrm>
          <a:custGeom>
            <a:avLst/>
            <a:gdLst>
              <a:gd name="connsiteX0" fmla="*/ 0 w 2641600"/>
              <a:gd name="connsiteY0" fmla="*/ 160341 h 962025"/>
              <a:gd name="connsiteX1" fmla="*/ 160341 w 2641600"/>
              <a:gd name="connsiteY1" fmla="*/ 0 h 962025"/>
              <a:gd name="connsiteX2" fmla="*/ 2481259 w 2641600"/>
              <a:gd name="connsiteY2" fmla="*/ 0 h 962025"/>
              <a:gd name="connsiteX3" fmla="*/ 2641600 w 2641600"/>
              <a:gd name="connsiteY3" fmla="*/ 160341 h 962025"/>
              <a:gd name="connsiteX4" fmla="*/ 2641600 w 2641600"/>
              <a:gd name="connsiteY4" fmla="*/ 801684 h 962025"/>
              <a:gd name="connsiteX5" fmla="*/ 2481259 w 2641600"/>
              <a:gd name="connsiteY5" fmla="*/ 962025 h 962025"/>
              <a:gd name="connsiteX6" fmla="*/ 160341 w 2641600"/>
              <a:gd name="connsiteY6" fmla="*/ 962025 h 962025"/>
              <a:gd name="connsiteX7" fmla="*/ 0 w 2641600"/>
              <a:gd name="connsiteY7" fmla="*/ 801684 h 962025"/>
              <a:gd name="connsiteX8" fmla="*/ 0 w 2641600"/>
              <a:gd name="connsiteY8" fmla="*/ 16034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600" h="962025">
                <a:moveTo>
                  <a:pt x="0" y="160341"/>
                </a:moveTo>
                <a:cubicBezTo>
                  <a:pt x="0" y="71787"/>
                  <a:pt x="71787" y="0"/>
                  <a:pt x="160341" y="0"/>
                </a:cubicBezTo>
                <a:lnTo>
                  <a:pt x="2481259" y="0"/>
                </a:lnTo>
                <a:cubicBezTo>
                  <a:pt x="2569813" y="0"/>
                  <a:pt x="2641600" y="71787"/>
                  <a:pt x="2641600" y="160341"/>
                </a:cubicBezTo>
                <a:lnTo>
                  <a:pt x="2641600" y="801684"/>
                </a:lnTo>
                <a:cubicBezTo>
                  <a:pt x="2641600" y="890238"/>
                  <a:pt x="2569813" y="962025"/>
                  <a:pt x="2481259" y="962025"/>
                </a:cubicBezTo>
                <a:lnTo>
                  <a:pt x="160341" y="962025"/>
                </a:lnTo>
                <a:cubicBezTo>
                  <a:pt x="71787" y="962025"/>
                  <a:pt x="0" y="890238"/>
                  <a:pt x="0" y="801684"/>
                </a:cubicBezTo>
                <a:lnTo>
                  <a:pt x="0" y="160341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84122" tIns="184122" rIns="184122" bIns="184122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๑. การจัดกลุ่มหรือแผนภาพกิ่ง</a:t>
            </a:r>
          </a:p>
        </p:txBody>
      </p:sp>
      <p:sp>
        <p:nvSpPr>
          <p:cNvPr id="13" name="รูปแบบอิสระ 12">
            <a:hlinkClick r:id="rId4" action="ppaction://hlinksldjump"/>
          </p:cNvPr>
          <p:cNvSpPr/>
          <p:nvPr/>
        </p:nvSpPr>
        <p:spPr>
          <a:xfrm>
            <a:off x="5789956" y="3352801"/>
            <a:ext cx="3658222" cy="703461"/>
          </a:xfrm>
          <a:custGeom>
            <a:avLst/>
            <a:gdLst>
              <a:gd name="connsiteX0" fmla="*/ 0 w 2641600"/>
              <a:gd name="connsiteY0" fmla="*/ 160341 h 962025"/>
              <a:gd name="connsiteX1" fmla="*/ 160341 w 2641600"/>
              <a:gd name="connsiteY1" fmla="*/ 0 h 962025"/>
              <a:gd name="connsiteX2" fmla="*/ 2481259 w 2641600"/>
              <a:gd name="connsiteY2" fmla="*/ 0 h 962025"/>
              <a:gd name="connsiteX3" fmla="*/ 2641600 w 2641600"/>
              <a:gd name="connsiteY3" fmla="*/ 160341 h 962025"/>
              <a:gd name="connsiteX4" fmla="*/ 2641600 w 2641600"/>
              <a:gd name="connsiteY4" fmla="*/ 801684 h 962025"/>
              <a:gd name="connsiteX5" fmla="*/ 2481259 w 2641600"/>
              <a:gd name="connsiteY5" fmla="*/ 962025 h 962025"/>
              <a:gd name="connsiteX6" fmla="*/ 160341 w 2641600"/>
              <a:gd name="connsiteY6" fmla="*/ 962025 h 962025"/>
              <a:gd name="connsiteX7" fmla="*/ 0 w 2641600"/>
              <a:gd name="connsiteY7" fmla="*/ 801684 h 962025"/>
              <a:gd name="connsiteX8" fmla="*/ 0 w 2641600"/>
              <a:gd name="connsiteY8" fmla="*/ 16034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600" h="962025">
                <a:moveTo>
                  <a:pt x="0" y="160341"/>
                </a:moveTo>
                <a:cubicBezTo>
                  <a:pt x="0" y="71787"/>
                  <a:pt x="71787" y="0"/>
                  <a:pt x="160341" y="0"/>
                </a:cubicBezTo>
                <a:lnTo>
                  <a:pt x="2481259" y="0"/>
                </a:lnTo>
                <a:cubicBezTo>
                  <a:pt x="2569813" y="0"/>
                  <a:pt x="2641600" y="71787"/>
                  <a:pt x="2641600" y="160341"/>
                </a:cubicBezTo>
                <a:lnTo>
                  <a:pt x="2641600" y="801684"/>
                </a:lnTo>
                <a:cubicBezTo>
                  <a:pt x="2641600" y="890238"/>
                  <a:pt x="2569813" y="962025"/>
                  <a:pt x="2481259" y="962025"/>
                </a:cubicBezTo>
                <a:lnTo>
                  <a:pt x="160341" y="962025"/>
                </a:lnTo>
                <a:cubicBezTo>
                  <a:pt x="71787" y="962025"/>
                  <a:pt x="0" y="890238"/>
                  <a:pt x="0" y="801684"/>
                </a:cubicBezTo>
                <a:lnTo>
                  <a:pt x="0" y="16034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84122" tIns="184122" rIns="184122" bIns="184122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๒. ความคิดรวบยอด</a:t>
            </a:r>
          </a:p>
        </p:txBody>
      </p:sp>
      <p:sp>
        <p:nvSpPr>
          <p:cNvPr id="14" name="รูปแบบอิสระ 13">
            <a:hlinkClick r:id="rId5" action="ppaction://hlinksldjump"/>
          </p:cNvPr>
          <p:cNvSpPr/>
          <p:nvPr/>
        </p:nvSpPr>
        <p:spPr>
          <a:xfrm>
            <a:off x="5789956" y="4267201"/>
            <a:ext cx="3658222" cy="703461"/>
          </a:xfrm>
          <a:custGeom>
            <a:avLst/>
            <a:gdLst>
              <a:gd name="connsiteX0" fmla="*/ 0 w 2641600"/>
              <a:gd name="connsiteY0" fmla="*/ 160341 h 962025"/>
              <a:gd name="connsiteX1" fmla="*/ 160341 w 2641600"/>
              <a:gd name="connsiteY1" fmla="*/ 0 h 962025"/>
              <a:gd name="connsiteX2" fmla="*/ 2481259 w 2641600"/>
              <a:gd name="connsiteY2" fmla="*/ 0 h 962025"/>
              <a:gd name="connsiteX3" fmla="*/ 2641600 w 2641600"/>
              <a:gd name="connsiteY3" fmla="*/ 160341 h 962025"/>
              <a:gd name="connsiteX4" fmla="*/ 2641600 w 2641600"/>
              <a:gd name="connsiteY4" fmla="*/ 801684 h 962025"/>
              <a:gd name="connsiteX5" fmla="*/ 2481259 w 2641600"/>
              <a:gd name="connsiteY5" fmla="*/ 962025 h 962025"/>
              <a:gd name="connsiteX6" fmla="*/ 160341 w 2641600"/>
              <a:gd name="connsiteY6" fmla="*/ 962025 h 962025"/>
              <a:gd name="connsiteX7" fmla="*/ 0 w 2641600"/>
              <a:gd name="connsiteY7" fmla="*/ 801684 h 962025"/>
              <a:gd name="connsiteX8" fmla="*/ 0 w 2641600"/>
              <a:gd name="connsiteY8" fmla="*/ 16034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600" h="962025">
                <a:moveTo>
                  <a:pt x="0" y="160341"/>
                </a:moveTo>
                <a:cubicBezTo>
                  <a:pt x="0" y="71787"/>
                  <a:pt x="71787" y="0"/>
                  <a:pt x="160341" y="0"/>
                </a:cubicBezTo>
                <a:lnTo>
                  <a:pt x="2481259" y="0"/>
                </a:lnTo>
                <a:cubicBezTo>
                  <a:pt x="2569813" y="0"/>
                  <a:pt x="2641600" y="71787"/>
                  <a:pt x="2641600" y="160341"/>
                </a:cubicBezTo>
                <a:lnTo>
                  <a:pt x="2641600" y="801684"/>
                </a:lnTo>
                <a:cubicBezTo>
                  <a:pt x="2641600" y="890238"/>
                  <a:pt x="2569813" y="962025"/>
                  <a:pt x="2481259" y="962025"/>
                </a:cubicBezTo>
                <a:lnTo>
                  <a:pt x="160341" y="962025"/>
                </a:lnTo>
                <a:cubicBezTo>
                  <a:pt x="71787" y="962025"/>
                  <a:pt x="0" y="890238"/>
                  <a:pt x="0" y="801684"/>
                </a:cubicBezTo>
                <a:lnTo>
                  <a:pt x="0" y="1603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84122" tIns="184122" rIns="184122" bIns="184122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๓. การจัดลำดับ</a:t>
            </a:r>
          </a:p>
        </p:txBody>
      </p:sp>
      <p:sp>
        <p:nvSpPr>
          <p:cNvPr id="15" name="รูปแบบอิสระ 14">
            <a:hlinkClick r:id="rId6" action="ppaction://hlinksldjump"/>
          </p:cNvPr>
          <p:cNvSpPr/>
          <p:nvPr/>
        </p:nvSpPr>
        <p:spPr>
          <a:xfrm>
            <a:off x="5790578" y="5163940"/>
            <a:ext cx="3658222" cy="703461"/>
          </a:xfrm>
          <a:custGeom>
            <a:avLst/>
            <a:gdLst>
              <a:gd name="connsiteX0" fmla="*/ 0 w 2641600"/>
              <a:gd name="connsiteY0" fmla="*/ 160341 h 962025"/>
              <a:gd name="connsiteX1" fmla="*/ 160341 w 2641600"/>
              <a:gd name="connsiteY1" fmla="*/ 0 h 962025"/>
              <a:gd name="connsiteX2" fmla="*/ 2481259 w 2641600"/>
              <a:gd name="connsiteY2" fmla="*/ 0 h 962025"/>
              <a:gd name="connsiteX3" fmla="*/ 2641600 w 2641600"/>
              <a:gd name="connsiteY3" fmla="*/ 160341 h 962025"/>
              <a:gd name="connsiteX4" fmla="*/ 2641600 w 2641600"/>
              <a:gd name="connsiteY4" fmla="*/ 801684 h 962025"/>
              <a:gd name="connsiteX5" fmla="*/ 2481259 w 2641600"/>
              <a:gd name="connsiteY5" fmla="*/ 962025 h 962025"/>
              <a:gd name="connsiteX6" fmla="*/ 160341 w 2641600"/>
              <a:gd name="connsiteY6" fmla="*/ 962025 h 962025"/>
              <a:gd name="connsiteX7" fmla="*/ 0 w 2641600"/>
              <a:gd name="connsiteY7" fmla="*/ 801684 h 962025"/>
              <a:gd name="connsiteX8" fmla="*/ 0 w 2641600"/>
              <a:gd name="connsiteY8" fmla="*/ 16034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600" h="962025">
                <a:moveTo>
                  <a:pt x="0" y="160341"/>
                </a:moveTo>
                <a:cubicBezTo>
                  <a:pt x="0" y="71787"/>
                  <a:pt x="71787" y="0"/>
                  <a:pt x="160341" y="0"/>
                </a:cubicBezTo>
                <a:lnTo>
                  <a:pt x="2481259" y="0"/>
                </a:lnTo>
                <a:cubicBezTo>
                  <a:pt x="2569813" y="0"/>
                  <a:pt x="2641600" y="71787"/>
                  <a:pt x="2641600" y="160341"/>
                </a:cubicBezTo>
                <a:lnTo>
                  <a:pt x="2641600" y="801684"/>
                </a:lnTo>
                <a:cubicBezTo>
                  <a:pt x="2641600" y="890238"/>
                  <a:pt x="2569813" y="962025"/>
                  <a:pt x="2481259" y="962025"/>
                </a:cubicBezTo>
                <a:lnTo>
                  <a:pt x="160341" y="962025"/>
                </a:lnTo>
                <a:cubicBezTo>
                  <a:pt x="71787" y="962025"/>
                  <a:pt x="0" y="890238"/>
                  <a:pt x="0" y="801684"/>
                </a:cubicBezTo>
                <a:lnTo>
                  <a:pt x="0" y="16034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84122" tIns="184122" rIns="184122" bIns="184122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๔. วงกลม</a:t>
            </a:r>
          </a:p>
        </p:txBody>
      </p:sp>
      <p:pic>
        <p:nvPicPr>
          <p:cNvPr id="16" name="Picture 1" descr="C:\Users\tasanee\AppData\Local\Microsoft\Windows\Temporary Internet Files\Low\Content.IE5\TDDP2MJ3\hand_icon_small[1].png">
            <a:hlinkClick r:id="rId5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79" y="2941344"/>
            <a:ext cx="121905" cy="18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" descr="C:\Users\tasanee\AppData\Local\Microsoft\Windows\Temporary Internet Files\Low\Content.IE5\TDDP2MJ3\hand_icon_small[1].png">
            <a:hlinkClick r:id="rId5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74" y="3810001"/>
            <a:ext cx="121905" cy="18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" descr="C:\Users\tasanee\AppData\Local\Microsoft\Windows\Temporary Internet Files\Low\Content.IE5\TDDP2MJ3\hand_icon_small[1].png">
            <a:hlinkClick r:id="rId5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74" y="4724401"/>
            <a:ext cx="121905" cy="18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" descr="C:\Users\tasanee\AppData\Local\Microsoft\Windows\Temporary Internet Files\Low\Content.IE5\TDDP2MJ3\hand_icon_small[1].png">
            <a:hlinkClick r:id="rId5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74" y="5608344"/>
            <a:ext cx="121905" cy="18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J:\000 1 A PowerPoint ภาษาไทย\ตุ๊กตา\ออ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6245" y="4315146"/>
            <a:ext cx="1095555" cy="222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U:\ลูกศรไป กลับ\Picture1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371" y="6096000"/>
            <a:ext cx="1178172" cy="7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การ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อ่านเพื่อจับใจความ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00400" y="6019800"/>
            <a:ext cx="4572000" cy="6096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รูปแบบของแผนผังความคิด</a:t>
            </a:r>
          </a:p>
        </p:txBody>
      </p:sp>
      <p:sp>
        <p:nvSpPr>
          <p:cNvPr id="27" name="Pentagon 7"/>
          <p:cNvSpPr/>
          <p:nvPr/>
        </p:nvSpPr>
        <p:spPr>
          <a:xfrm>
            <a:off x="1676401" y="1447800"/>
            <a:ext cx="4410403" cy="6096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การเขียนแผนผังความคิดจากการอ่าน</a:t>
            </a: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458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1500177"/>
            <a:ext cx="46990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Angsana New" pitchFamily="18" charset="-34"/>
                <a:cs typeface="Angsana New" pitchFamily="18" charset="-34"/>
              </a:rPr>
              <a:t>รูปแบบการเขียนแผนภาพความคิด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0100" y="2304236"/>
            <a:ext cx="6429514" cy="19163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เป็นการนำเสนอข้อมูลจากการเขียน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ความคิดหลักไปสู่ความคิด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รอง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ตามลำดับ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แผนภาพนี้เหมาะ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สำหรับ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แสดง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คุณสมบัติ คุณลักษณะ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เปรียบเทียบ และชี้ความแตกต่าง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85" y="4648201"/>
            <a:ext cx="4001436" cy="207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7"/>
          <p:cNvSpPr/>
          <p:nvPr/>
        </p:nvSpPr>
        <p:spPr>
          <a:xfrm>
            <a:off x="1117600" y="2699858"/>
            <a:ext cx="3492500" cy="1093076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การจัด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กลุ่มหรือ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แผนภาพกิ่ง</a:t>
            </a:r>
          </a:p>
        </p:txBody>
      </p:sp>
      <p:pic>
        <p:nvPicPr>
          <p:cNvPr id="14" name="Picture 3" descr="U:\ลูกศรไป กลับ\Picture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3722"/>
            <a:ext cx="1187072" cy="76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FFC000"/>
                </a:solidFill>
                <a:cs typeface="Angsana New"/>
              </a:rPr>
              <a:t>       การ</a:t>
            </a:r>
            <a:r>
              <a:rPr lang="th-TH" sz="4000" b="1" dirty="0">
                <a:solidFill>
                  <a:srgbClr val="FFC000"/>
                </a:solidFill>
                <a:cs typeface="Angsana New"/>
              </a:rPr>
              <a:t>อ่านเพื่อจับใจความ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0876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2895600" y="264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	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การ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อ่านเพื่อจับใจความ</a:t>
            </a:r>
          </a:p>
        </p:txBody>
      </p:sp>
      <p:sp>
        <p:nvSpPr>
          <p:cNvPr id="9" name="Rounded Rectangle 5"/>
          <p:cNvSpPr/>
          <p:nvPr/>
        </p:nvSpPr>
        <p:spPr>
          <a:xfrm>
            <a:off x="1803400" y="1625600"/>
            <a:ext cx="3657600" cy="533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itchFamily="18" charset="-34"/>
                <a:cs typeface="Angsana New" pitchFamily="18" charset="-34"/>
              </a:rPr>
              <a:t>องค์ประกอบแผนภาพความคิด</a:t>
            </a:r>
          </a:p>
        </p:txBody>
      </p:sp>
    </p:spTree>
    <p:extLst>
      <p:ext uri="{BB962C8B-B14F-4D97-AF65-F5344CB8AC3E}">
        <p14:creationId xmlns:p14="http://schemas.microsoft.com/office/powerpoint/2010/main" val="90691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4086553" y="3729149"/>
            <a:ext cx="4000500" cy="3665226"/>
            <a:chOff x="1905000" y="2745759"/>
            <a:chExt cx="5687682" cy="52513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562600" y="4495800"/>
              <a:ext cx="381000" cy="2286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กลุ่ม 1"/>
            <p:cNvGrpSpPr/>
            <p:nvPr/>
          </p:nvGrpSpPr>
          <p:grpSpPr>
            <a:xfrm>
              <a:off x="1905000" y="2745759"/>
              <a:ext cx="5687682" cy="5251357"/>
              <a:chOff x="1943100" y="2745759"/>
              <a:chExt cx="5687682" cy="5251357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16414">
                <a:off x="1728089" y="3771856"/>
                <a:ext cx="5251357" cy="3199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" name="Straight Connector 5"/>
              <p:cNvCxnSpPr/>
              <p:nvPr/>
            </p:nvCxnSpPr>
            <p:spPr>
              <a:xfrm flipH="1">
                <a:off x="2667000" y="4570675"/>
                <a:ext cx="533400" cy="7620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2667000" y="6170875"/>
                <a:ext cx="457200" cy="7620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1981200" y="4310690"/>
                <a:ext cx="685800" cy="71718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943100" y="5827975"/>
                <a:ext cx="723900" cy="6858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23" name="Straight Connector 22"/>
              <p:cNvCxnSpPr>
                <a:stCxn id="15" idx="6"/>
              </p:cNvCxnSpPr>
              <p:nvPr/>
            </p:nvCxnSpPr>
            <p:spPr>
              <a:xfrm flipV="1">
                <a:off x="6629400" y="4785863"/>
                <a:ext cx="457200" cy="9345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7097382" y="4495800"/>
                <a:ext cx="533400" cy="58012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6286500" y="5147341"/>
                <a:ext cx="0" cy="55424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6019800" y="5701588"/>
                <a:ext cx="533400" cy="5334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43600" y="4536416"/>
                <a:ext cx="685800" cy="6858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2" name="Rounded Rectangle 5"/>
          <p:cNvSpPr/>
          <p:nvPr/>
        </p:nvSpPr>
        <p:spPr>
          <a:xfrm>
            <a:off x="1663700" y="1500177"/>
            <a:ext cx="40894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Angsana New" pitchFamily="18" charset="-34"/>
                <a:cs typeface="Angsana New" pitchFamily="18" charset="-34"/>
              </a:rPr>
              <a:t>รูปแบบการเขียนแผนภาพความคิด</a:t>
            </a:r>
          </a:p>
        </p:txBody>
      </p:sp>
      <p:sp>
        <p:nvSpPr>
          <p:cNvPr id="25" name="Rectangle 7"/>
          <p:cNvSpPr/>
          <p:nvPr/>
        </p:nvSpPr>
        <p:spPr>
          <a:xfrm>
            <a:off x="4783303" y="2501808"/>
            <a:ext cx="6799097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เป็นการนำเสนอข้อมูลจาก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ความคิดหลัก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ซึ่งเขียนอยู่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ตรงกลาง </a:t>
            </a:r>
          </a:p>
          <a:p>
            <a:pPr algn="thaiDist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แล้วลากเส้น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แตกออกไปเป็นความคิดรอง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แผนภาพนี้เหมาะ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สำหรับ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ระดมความคิด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อธิบายคำจำกัดความ</a:t>
            </a:r>
          </a:p>
        </p:txBody>
      </p:sp>
      <p:sp>
        <p:nvSpPr>
          <p:cNvPr id="27" name="Rectangle 7"/>
          <p:cNvSpPr/>
          <p:nvPr/>
        </p:nvSpPr>
        <p:spPr>
          <a:xfrm>
            <a:off x="1907970" y="2757258"/>
            <a:ext cx="2816430" cy="10930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๒. ความคิดรวบยอด</a:t>
            </a:r>
          </a:p>
        </p:txBody>
      </p:sp>
      <p:pic>
        <p:nvPicPr>
          <p:cNvPr id="28" name="Picture 3" descr="U:\ลูกศรไป กลับ\Picture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3722"/>
            <a:ext cx="1187072" cy="76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FFC000"/>
                </a:solidFill>
                <a:cs typeface="Angsana New"/>
              </a:rPr>
              <a:t>       การ</a:t>
            </a:r>
            <a:r>
              <a:rPr lang="th-TH" sz="4000" b="1" dirty="0">
                <a:solidFill>
                  <a:srgbClr val="FFC000"/>
                </a:solidFill>
                <a:cs typeface="Angsana New"/>
              </a:rPr>
              <a:t>อ่านเพื่อจับใจความ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840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402377" y="3673306"/>
            <a:ext cx="926950" cy="10713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น้ำ</a:t>
            </a:r>
          </a:p>
        </p:txBody>
      </p:sp>
      <p:cxnSp>
        <p:nvCxnSpPr>
          <p:cNvPr id="12" name="Straight Connector 11"/>
          <p:cNvCxnSpPr>
            <a:stCxn id="8" idx="6"/>
            <a:endCxn id="13" idx="2"/>
          </p:cNvCxnSpPr>
          <p:nvPr/>
        </p:nvCxnSpPr>
        <p:spPr>
          <a:xfrm flipV="1">
            <a:off x="6329328" y="4164431"/>
            <a:ext cx="198953" cy="4457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528280" y="3673306"/>
            <a:ext cx="1315414" cy="9822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สถานะ</a:t>
            </a:r>
          </a:p>
        </p:txBody>
      </p:sp>
      <p:cxnSp>
        <p:nvCxnSpPr>
          <p:cNvPr id="22" name="Straight Connector 21"/>
          <p:cNvCxnSpPr>
            <a:stCxn id="13" idx="7"/>
          </p:cNvCxnSpPr>
          <p:nvPr/>
        </p:nvCxnSpPr>
        <p:spPr>
          <a:xfrm flipV="1">
            <a:off x="7651056" y="2854197"/>
            <a:ext cx="261088" cy="9629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912144" y="2404633"/>
            <a:ext cx="2451056" cy="7784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น้ำแข็ง (ของแข็ง)</a:t>
            </a:r>
          </a:p>
        </p:txBody>
      </p:sp>
      <p:cxnSp>
        <p:nvCxnSpPr>
          <p:cNvPr id="25" name="Straight Connector 24"/>
          <p:cNvCxnSpPr>
            <a:endCxn id="26" idx="2"/>
          </p:cNvCxnSpPr>
          <p:nvPr/>
        </p:nvCxnSpPr>
        <p:spPr>
          <a:xfrm flipV="1">
            <a:off x="7843694" y="3841829"/>
            <a:ext cx="482748" cy="3114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326442" y="3487779"/>
            <a:ext cx="2036758" cy="7081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ของเหลว</a:t>
            </a:r>
          </a:p>
        </p:txBody>
      </p:sp>
      <p:cxnSp>
        <p:nvCxnSpPr>
          <p:cNvPr id="29" name="Straight Connector 28"/>
          <p:cNvCxnSpPr>
            <a:endCxn id="30" idx="2"/>
          </p:cNvCxnSpPr>
          <p:nvPr/>
        </p:nvCxnSpPr>
        <p:spPr>
          <a:xfrm>
            <a:off x="7764915" y="4370948"/>
            <a:ext cx="331247" cy="3737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096162" y="4388854"/>
            <a:ext cx="2267039" cy="7116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ไอน้ำ (ก๊าซ)</a:t>
            </a:r>
          </a:p>
        </p:txBody>
      </p:sp>
      <p:cxnSp>
        <p:nvCxnSpPr>
          <p:cNvPr id="1025" name="Straight Connector 1024"/>
          <p:cNvCxnSpPr>
            <a:stCxn id="8" idx="4"/>
            <a:endCxn id="1027" idx="0"/>
          </p:cNvCxnSpPr>
          <p:nvPr/>
        </p:nvCxnSpPr>
        <p:spPr>
          <a:xfrm flipH="1">
            <a:off x="5814980" y="4744696"/>
            <a:ext cx="50873" cy="3010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>
            <a:stCxn id="1027" idx="6"/>
            <a:endCxn id="1030" idx="2"/>
          </p:cNvCxnSpPr>
          <p:nvPr/>
        </p:nvCxnSpPr>
        <p:spPr>
          <a:xfrm>
            <a:off x="7015129" y="5274384"/>
            <a:ext cx="555686" cy="3536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Oval 1029"/>
          <p:cNvSpPr/>
          <p:nvPr/>
        </p:nvSpPr>
        <p:spPr>
          <a:xfrm>
            <a:off x="7570815" y="5236236"/>
            <a:ext cx="2262132" cy="783564"/>
          </a:xfrm>
          <a:prstGeom prst="ellipse">
            <a:avLst/>
          </a:prstGeom>
          <a:solidFill>
            <a:srgbClr val="45C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เพาะปลูก</a:t>
            </a:r>
          </a:p>
        </p:txBody>
      </p:sp>
      <p:cxnSp>
        <p:nvCxnSpPr>
          <p:cNvPr id="1036" name="Straight Connector 1035"/>
          <p:cNvCxnSpPr>
            <a:endCxn id="1037" idx="0"/>
          </p:cNvCxnSpPr>
          <p:nvPr/>
        </p:nvCxnSpPr>
        <p:spPr>
          <a:xfrm flipH="1">
            <a:off x="5148229" y="5433992"/>
            <a:ext cx="136866" cy="462342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Oval 1036"/>
          <p:cNvSpPr/>
          <p:nvPr/>
        </p:nvSpPr>
        <p:spPr>
          <a:xfrm>
            <a:off x="4491004" y="5896334"/>
            <a:ext cx="1314450" cy="733066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ดื่มกิน</a:t>
            </a:r>
          </a:p>
        </p:txBody>
      </p:sp>
      <p:cxnSp>
        <p:nvCxnSpPr>
          <p:cNvPr id="1043" name="Straight Connector 1042"/>
          <p:cNvCxnSpPr>
            <a:stCxn id="8" idx="2"/>
            <a:endCxn id="1044" idx="6"/>
          </p:cNvCxnSpPr>
          <p:nvPr/>
        </p:nvCxnSpPr>
        <p:spPr>
          <a:xfrm flipH="1" flipV="1">
            <a:off x="5148229" y="4130507"/>
            <a:ext cx="254148" cy="7849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Oval 1043"/>
          <p:cNvSpPr/>
          <p:nvPr/>
        </p:nvSpPr>
        <p:spPr>
          <a:xfrm>
            <a:off x="4005229" y="3673306"/>
            <a:ext cx="11430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โทษ</a:t>
            </a:r>
          </a:p>
        </p:txBody>
      </p:sp>
      <p:cxnSp>
        <p:nvCxnSpPr>
          <p:cNvPr id="1046" name="Straight Connector 1045"/>
          <p:cNvCxnSpPr>
            <a:stCxn id="1044" idx="1"/>
            <a:endCxn id="1047" idx="6"/>
          </p:cNvCxnSpPr>
          <p:nvPr/>
        </p:nvCxnSpPr>
        <p:spPr>
          <a:xfrm flipH="1" flipV="1">
            <a:off x="3855759" y="3330707"/>
            <a:ext cx="316858" cy="476510"/>
          </a:xfrm>
          <a:prstGeom prst="line">
            <a:avLst/>
          </a:prstGeom>
          <a:ln w="28575">
            <a:solidFill>
              <a:srgbClr val="FF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/>
        </p:nvSpPr>
        <p:spPr>
          <a:xfrm>
            <a:off x="1828801" y="2854197"/>
            <a:ext cx="2026959" cy="953021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อุทกภัย</a:t>
            </a:r>
          </a:p>
        </p:txBody>
      </p:sp>
      <p:cxnSp>
        <p:nvCxnSpPr>
          <p:cNvPr id="1050" name="Straight Connector 1049"/>
          <p:cNvCxnSpPr>
            <a:stCxn id="1044" idx="3"/>
          </p:cNvCxnSpPr>
          <p:nvPr/>
        </p:nvCxnSpPr>
        <p:spPr>
          <a:xfrm flipH="1">
            <a:off x="3776629" y="4453796"/>
            <a:ext cx="395988" cy="133911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Oval 1050"/>
          <p:cNvSpPr/>
          <p:nvPr/>
        </p:nvSpPr>
        <p:spPr>
          <a:xfrm>
            <a:off x="1737201" y="4209002"/>
            <a:ext cx="2415288" cy="102723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แหล่งเพาะเชื้อโรค</a:t>
            </a:r>
          </a:p>
        </p:txBody>
      </p:sp>
      <p:sp>
        <p:nvSpPr>
          <p:cNvPr id="1039" name="Flowchart: Connector 1038"/>
          <p:cNvSpPr/>
          <p:nvPr/>
        </p:nvSpPr>
        <p:spPr>
          <a:xfrm>
            <a:off x="2057401" y="5483091"/>
            <a:ext cx="1998150" cy="779776"/>
          </a:xfrm>
          <a:prstGeom prst="flowChartConnector">
            <a:avLst/>
          </a:prstGeom>
          <a:solidFill>
            <a:srgbClr val="C1A3F7"/>
          </a:solidFill>
          <a:ln>
            <a:solidFill>
              <a:srgbClr val="C1A3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cs typeface="Angsana New"/>
              </a:rPr>
              <a:t>ซักล้าง</a:t>
            </a:r>
          </a:p>
        </p:txBody>
      </p:sp>
      <p:sp>
        <p:nvSpPr>
          <p:cNvPr id="1040" name="Flowchart: Connector 1039"/>
          <p:cNvSpPr/>
          <p:nvPr/>
        </p:nvSpPr>
        <p:spPr>
          <a:xfrm>
            <a:off x="6078617" y="5834423"/>
            <a:ext cx="1492198" cy="794977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cs typeface="Angsana New"/>
              </a:rPr>
              <a:t>ทำประมง</a:t>
            </a:r>
          </a:p>
        </p:txBody>
      </p:sp>
      <p:cxnSp>
        <p:nvCxnSpPr>
          <p:cNvPr id="1049" name="Straight Connector 1048"/>
          <p:cNvCxnSpPr/>
          <p:nvPr/>
        </p:nvCxnSpPr>
        <p:spPr>
          <a:xfrm>
            <a:off x="6329328" y="5466776"/>
            <a:ext cx="298428" cy="41573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Straight Connector 1058"/>
          <p:cNvCxnSpPr>
            <a:stCxn id="1027" idx="2"/>
            <a:endCxn id="1039" idx="6"/>
          </p:cNvCxnSpPr>
          <p:nvPr/>
        </p:nvCxnSpPr>
        <p:spPr>
          <a:xfrm flipH="1">
            <a:off x="4055551" y="5274385"/>
            <a:ext cx="559278" cy="59859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	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การ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อ่านเพื่อจับใจความ</a:t>
            </a:r>
          </a:p>
        </p:txBody>
      </p:sp>
      <p:sp>
        <p:nvSpPr>
          <p:cNvPr id="32" name="Rounded Rectangle 5"/>
          <p:cNvSpPr/>
          <p:nvPr/>
        </p:nvSpPr>
        <p:spPr>
          <a:xfrm>
            <a:off x="1828800" y="2149475"/>
            <a:ext cx="3657600" cy="5334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ตัวอย่างแผนภาพความคิดเรื่อง น้ำ</a:t>
            </a:r>
          </a:p>
        </p:txBody>
      </p:sp>
      <p:sp>
        <p:nvSpPr>
          <p:cNvPr id="1027" name="Oval 1026"/>
          <p:cNvSpPr/>
          <p:nvPr/>
        </p:nvSpPr>
        <p:spPr>
          <a:xfrm>
            <a:off x="4614829" y="5045784"/>
            <a:ext cx="24003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ประโยชน์</a:t>
            </a:r>
          </a:p>
        </p:txBody>
      </p:sp>
      <p:sp>
        <p:nvSpPr>
          <p:cNvPr id="35" name="Pentagon 7"/>
          <p:cNvSpPr/>
          <p:nvPr/>
        </p:nvSpPr>
        <p:spPr>
          <a:xfrm>
            <a:off x="1676401" y="1447800"/>
            <a:ext cx="4410403" cy="609600"/>
          </a:xfrm>
          <a:prstGeom prst="homePlate">
            <a:avLst/>
          </a:prstGeom>
          <a:solidFill>
            <a:srgbClr val="45C77A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การเขียนแผนผังความคิดจากการอ่าน</a:t>
            </a: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41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3" grpId="0" animBg="1"/>
      <p:bldP spid="26" grpId="0" animBg="1"/>
      <p:bldP spid="30" grpId="0" animBg="1"/>
      <p:bldP spid="1030" grpId="0" animBg="1"/>
      <p:bldP spid="1037" grpId="0" animBg="1"/>
      <p:bldP spid="1044" grpId="0" animBg="1"/>
      <p:bldP spid="1047" grpId="0" animBg="1"/>
      <p:bldP spid="1051" grpId="0" animBg="1"/>
      <p:bldP spid="1039" grpId="0" animBg="1"/>
      <p:bldP spid="1040" grpId="0" animBg="1"/>
      <p:bldP spid="32" grpId="0" animBg="1"/>
      <p:bldP spid="1027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04" y="4460396"/>
            <a:ext cx="4368799" cy="289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5"/>
          <p:cNvSpPr/>
          <p:nvPr/>
        </p:nvSpPr>
        <p:spPr>
          <a:xfrm>
            <a:off x="1663700" y="1567259"/>
            <a:ext cx="44069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Angsana New" pitchFamily="18" charset="-34"/>
                <a:cs typeface="Angsana New" pitchFamily="18" charset="-34"/>
              </a:rPr>
              <a:t>รูปแบบการเขียนแผนภาพความคิด</a:t>
            </a:r>
          </a:p>
        </p:txBody>
      </p:sp>
      <p:sp>
        <p:nvSpPr>
          <p:cNvPr id="14" name="Rectangle 7"/>
          <p:cNvSpPr/>
          <p:nvPr/>
        </p:nvSpPr>
        <p:spPr>
          <a:xfrm>
            <a:off x="4305300" y="2311648"/>
            <a:ext cx="6613197" cy="214874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เป็นการนำเสนอข้อมูลจากการเขียน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ความคิดหลัก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แล้วเสนอ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เหตุและผลต่าง ๆ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ที่เกี่ยวข้อง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ตามลำดับก่อนหลัง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แผนภาพนี้เหมาะ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สำหรับกระบวนการ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การลำดับ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บันทึกเหตุการณ์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ที่มาที่ไป เหตุและผล</a:t>
            </a:r>
          </a:p>
        </p:txBody>
      </p:sp>
      <p:sp>
        <p:nvSpPr>
          <p:cNvPr id="15" name="Rectangle 7"/>
          <p:cNvSpPr/>
          <p:nvPr/>
        </p:nvSpPr>
        <p:spPr>
          <a:xfrm>
            <a:off x="1872716" y="2438400"/>
            <a:ext cx="2432584" cy="1093076"/>
          </a:xfrm>
          <a:prstGeom prst="rect">
            <a:avLst/>
          </a:prstGeom>
          <a:solidFill>
            <a:srgbClr val="C1A3F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๓. การจัดลำดับ</a:t>
            </a:r>
          </a:p>
        </p:txBody>
      </p:sp>
      <p:pic>
        <p:nvPicPr>
          <p:cNvPr id="16" name="Picture 3" descr="U:\ลูกศรไป กลับ\Picture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3722"/>
            <a:ext cx="1187072" cy="76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   </a:t>
            </a:r>
            <a:r>
              <a:rPr lang="th-TH" sz="4000" b="1" dirty="0" smtClean="0">
                <a:solidFill>
                  <a:srgbClr val="FFC000"/>
                </a:solidFill>
                <a:cs typeface="Angsana New"/>
              </a:rPr>
              <a:t>การ</a:t>
            </a:r>
            <a:r>
              <a:rPr lang="th-TH" sz="4000" b="1" dirty="0">
                <a:solidFill>
                  <a:srgbClr val="FFC000"/>
                </a:solidFill>
                <a:cs typeface="Angsana New"/>
              </a:rPr>
              <a:t>อ่านเพื่อจับใจความ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100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5141744" y="4648200"/>
            <a:ext cx="1890119" cy="2101008"/>
            <a:chOff x="2540195" y="3309664"/>
            <a:chExt cx="3870170" cy="3489385"/>
          </a:xfrm>
        </p:grpSpPr>
        <p:sp>
          <p:nvSpPr>
            <p:cNvPr id="8" name="Oval 7"/>
            <p:cNvSpPr/>
            <p:nvPr/>
          </p:nvSpPr>
          <p:spPr>
            <a:xfrm>
              <a:off x="5698896" y="4630943"/>
              <a:ext cx="698196" cy="762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Oval 8"/>
            <p:cNvSpPr/>
            <p:nvPr/>
          </p:nvSpPr>
          <p:spPr>
            <a:xfrm>
              <a:off x="5685956" y="6038487"/>
              <a:ext cx="724409" cy="760562"/>
            </a:xfrm>
            <a:prstGeom prst="ellipse">
              <a:avLst/>
            </a:prstGeom>
            <a:solidFill>
              <a:srgbClr val="55B77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Oval 9"/>
            <p:cNvSpPr/>
            <p:nvPr/>
          </p:nvSpPr>
          <p:spPr>
            <a:xfrm>
              <a:off x="4169009" y="6009732"/>
              <a:ext cx="761379" cy="762000"/>
            </a:xfrm>
            <a:prstGeom prst="ellipse">
              <a:avLst/>
            </a:prstGeom>
            <a:solidFill>
              <a:srgbClr val="45C7B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2540195" y="6019796"/>
              <a:ext cx="762000" cy="762000"/>
            </a:xfrm>
            <a:prstGeom prst="ellipse">
              <a:avLst/>
            </a:prstGeom>
            <a:solidFill>
              <a:srgbClr val="3ED63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2543071" y="4687015"/>
              <a:ext cx="762000" cy="762000"/>
            </a:xfrm>
            <a:prstGeom prst="ellipse">
              <a:avLst/>
            </a:prstGeom>
            <a:solidFill>
              <a:srgbClr val="45C7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Oval 12"/>
            <p:cNvSpPr/>
            <p:nvPr/>
          </p:nvSpPr>
          <p:spPr>
            <a:xfrm>
              <a:off x="4090217" y="4662575"/>
              <a:ext cx="730370" cy="762000"/>
            </a:xfrm>
            <a:prstGeom prst="ellipse">
              <a:avLst/>
            </a:prstGeom>
            <a:solidFill>
              <a:srgbClr val="8FE2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Oval 13"/>
            <p:cNvSpPr/>
            <p:nvPr/>
          </p:nvSpPr>
          <p:spPr>
            <a:xfrm>
              <a:off x="2543071" y="3309664"/>
              <a:ext cx="762000" cy="762000"/>
            </a:xfrm>
            <a:prstGeom prst="ellipse">
              <a:avLst/>
            </a:prstGeom>
            <a:solidFill>
              <a:srgbClr val="A3AF5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14"/>
            <p:cNvSpPr/>
            <p:nvPr/>
          </p:nvSpPr>
          <p:spPr>
            <a:xfrm>
              <a:off x="4075077" y="3309664"/>
              <a:ext cx="730370" cy="762000"/>
            </a:xfrm>
            <a:prstGeom prst="ellipse">
              <a:avLst/>
            </a:prstGeom>
            <a:solidFill>
              <a:srgbClr val="99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Oval 15"/>
            <p:cNvSpPr/>
            <p:nvPr/>
          </p:nvSpPr>
          <p:spPr>
            <a:xfrm>
              <a:off x="5652894" y="3316852"/>
              <a:ext cx="708733" cy="762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8" name="Straight Arrow Connector 17"/>
            <p:cNvCxnSpPr>
              <a:stCxn id="14" idx="6"/>
              <a:endCxn id="15" idx="2"/>
            </p:cNvCxnSpPr>
            <p:nvPr/>
          </p:nvCxnSpPr>
          <p:spPr>
            <a:xfrm>
              <a:off x="3305071" y="3690664"/>
              <a:ext cx="770006" cy="0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5" idx="6"/>
            </p:cNvCxnSpPr>
            <p:nvPr/>
          </p:nvCxnSpPr>
          <p:spPr>
            <a:xfrm>
              <a:off x="4805447" y="3690664"/>
              <a:ext cx="847447" cy="0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995863" y="4078852"/>
              <a:ext cx="5269" cy="552091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4"/>
              <a:endCxn id="9" idx="0"/>
            </p:cNvCxnSpPr>
            <p:nvPr/>
          </p:nvCxnSpPr>
          <p:spPr>
            <a:xfrm>
              <a:off x="6047994" y="5392943"/>
              <a:ext cx="167" cy="645544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2"/>
              <a:endCxn id="10" idx="6"/>
            </p:cNvCxnSpPr>
            <p:nvPr/>
          </p:nvCxnSpPr>
          <p:spPr>
            <a:xfrm flipH="1" flipV="1">
              <a:off x="4930388" y="6390732"/>
              <a:ext cx="755568" cy="28036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0" idx="2"/>
              <a:endCxn id="11" idx="6"/>
            </p:cNvCxnSpPr>
            <p:nvPr/>
          </p:nvCxnSpPr>
          <p:spPr>
            <a:xfrm flipH="1">
              <a:off x="3302195" y="6390732"/>
              <a:ext cx="866814" cy="10064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0"/>
              <a:endCxn id="12" idx="4"/>
            </p:cNvCxnSpPr>
            <p:nvPr/>
          </p:nvCxnSpPr>
          <p:spPr>
            <a:xfrm flipV="1">
              <a:off x="2921195" y="5449015"/>
              <a:ext cx="2876" cy="570781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2" idx="0"/>
              <a:endCxn id="14" idx="4"/>
            </p:cNvCxnSpPr>
            <p:nvPr/>
          </p:nvCxnSpPr>
          <p:spPr>
            <a:xfrm flipV="1">
              <a:off x="2924071" y="4071664"/>
              <a:ext cx="0" cy="615351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2" idx="7"/>
              <a:endCxn id="15" idx="3"/>
            </p:cNvCxnSpPr>
            <p:nvPr/>
          </p:nvCxnSpPr>
          <p:spPr>
            <a:xfrm flipV="1">
              <a:off x="3193479" y="3960072"/>
              <a:ext cx="988558" cy="838535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5" idx="5"/>
              <a:endCxn id="8" idx="1"/>
            </p:cNvCxnSpPr>
            <p:nvPr/>
          </p:nvCxnSpPr>
          <p:spPr>
            <a:xfrm>
              <a:off x="4698487" y="3960072"/>
              <a:ext cx="1102657" cy="782463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8" idx="3"/>
              <a:endCxn id="10" idx="7"/>
            </p:cNvCxnSpPr>
            <p:nvPr/>
          </p:nvCxnSpPr>
          <p:spPr>
            <a:xfrm flipH="1">
              <a:off x="4818887" y="5281351"/>
              <a:ext cx="982257" cy="839973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0" idx="1"/>
              <a:endCxn id="12" idx="5"/>
            </p:cNvCxnSpPr>
            <p:nvPr/>
          </p:nvCxnSpPr>
          <p:spPr>
            <a:xfrm flipH="1" flipV="1">
              <a:off x="3193479" y="5337423"/>
              <a:ext cx="1087031" cy="783901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5"/>
          <p:cNvSpPr/>
          <p:nvPr/>
        </p:nvSpPr>
        <p:spPr>
          <a:xfrm>
            <a:off x="1802512" y="1588222"/>
            <a:ext cx="4267189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Angsana New" pitchFamily="18" charset="-34"/>
                <a:cs typeface="Angsana New" pitchFamily="18" charset="-34"/>
              </a:rPr>
              <a:t>รูปแบบการเขียนแผนภาพความคิด</a:t>
            </a:r>
          </a:p>
        </p:txBody>
      </p:sp>
      <p:sp>
        <p:nvSpPr>
          <p:cNvPr id="36" name="Rectangle 7"/>
          <p:cNvSpPr/>
          <p:nvPr/>
        </p:nvSpPr>
        <p:spPr>
          <a:xfrm>
            <a:off x="3596380" y="2865318"/>
            <a:ext cx="7592319" cy="1450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เป็นการนำเสนอข้อมูลที่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แสดงลำดับขั้นตอนต่อเนื่อง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เป็นวงกลมหรือ</a:t>
            </a:r>
          </a:p>
          <a:p>
            <a:pPr algn="thaiDist"/>
            <a:r>
              <a:rPr lang="th-TH" sz="3200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วัฏ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จักร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ไม่แสดงจุดสิ้นสุดหรือจุดเริ่มต้นที่แน่นอน</a:t>
            </a:r>
          </a:p>
        </p:txBody>
      </p:sp>
      <p:sp>
        <p:nvSpPr>
          <p:cNvPr id="37" name="Rectangle 7"/>
          <p:cNvSpPr/>
          <p:nvPr/>
        </p:nvSpPr>
        <p:spPr>
          <a:xfrm>
            <a:off x="1907970" y="3091266"/>
            <a:ext cx="1597231" cy="109307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๔. วงกลม</a:t>
            </a:r>
          </a:p>
        </p:txBody>
      </p:sp>
      <p:pic>
        <p:nvPicPr>
          <p:cNvPr id="38" name="Picture 3" descr="U:\ลูกศรไป กลับ\Picture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3722"/>
            <a:ext cx="1187072" cy="76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	</a:t>
            </a:r>
            <a:r>
              <a:rPr lang="th-TH" sz="4000" b="1" dirty="0" smtClean="0">
                <a:solidFill>
                  <a:srgbClr val="FFC000"/>
                </a:solidFill>
                <a:cs typeface="Angsana New"/>
              </a:rPr>
              <a:t>การ</a:t>
            </a:r>
            <a:r>
              <a:rPr lang="th-TH" sz="4000" b="1" dirty="0">
                <a:solidFill>
                  <a:srgbClr val="FFC000"/>
                </a:solidFill>
                <a:cs typeface="Angsana New"/>
              </a:rPr>
              <a:t>อ่านเพื่อจับใจความ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20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ตัวยึดเนื้อหา 3" descr="20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77" b="65729"/>
          <a:stretch>
            <a:fillRect/>
          </a:stretch>
        </p:blipFill>
        <p:spPr>
          <a:xfrm>
            <a:off x="1695673" y="-4113"/>
            <a:ext cx="2133600" cy="1644061"/>
          </a:xfrm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848362" y="595056"/>
            <a:ext cx="15488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0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เรื่องน่ารู้ </a:t>
            </a:r>
            <a:r>
              <a:rPr lang="en-US" sz="40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0028" y="565740"/>
            <a:ext cx="4823973" cy="646331"/>
          </a:xfrm>
          <a:prstGeom prst="rect">
            <a:avLst/>
          </a:prstGeom>
          <a:solidFill>
            <a:srgbClr val="FF99FF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rgbClr val="002060"/>
                </a:solidFill>
                <a:cs typeface="Angsana New"/>
              </a:rPr>
              <a:t>รูปแบบการเขียนแผนภาพความคิด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72061" y="1511619"/>
            <a:ext cx="9899832" cy="4437661"/>
            <a:chOff x="577866" y="798440"/>
            <a:chExt cx="8374531" cy="4473371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577866" y="798440"/>
              <a:ext cx="8109508" cy="3154317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3399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6937" y="1207493"/>
              <a:ext cx="8035460" cy="4064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dirty="0">
                  <a:solidFill>
                    <a:srgbClr val="002060"/>
                  </a:solidFill>
                  <a:cs typeface="Angsana New"/>
                </a:rPr>
                <a:t>แผนภาพความคิดมีหลายรูปแบบ มีรูปแบบอื่น ๆ ที่นักเรียนควรรู้จัก เช่น </a:t>
              </a:r>
            </a:p>
            <a:p>
              <a:pPr lvl="0"/>
              <a:r>
                <a:rPr lang="th-TH" sz="3200" dirty="0">
                  <a:solidFill>
                    <a:srgbClr val="002060"/>
                  </a:solidFill>
                  <a:latin typeface="Playbill"/>
                  <a:cs typeface="Angsana New"/>
                </a:rPr>
                <a:t>  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• </a:t>
              </a:r>
              <a:r>
                <a:rPr lang="th-TH" sz="3200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แบบก้างปลา </a:t>
              </a:r>
              <a:r>
                <a:rPr lang="th-TH" sz="3200" dirty="0">
                  <a:solidFill>
                    <a:srgbClr val="002060"/>
                  </a:solidFill>
                  <a:cs typeface="Angsana New"/>
                </a:rPr>
                <a:t>เหมาะสำหรับข้อมูลที่มีการวิเคราะห์สาเหตุหรือที่มาที่ไป</a:t>
              </a:r>
            </a:p>
            <a:p>
              <a:pPr lvl="0"/>
              <a:r>
                <a:rPr lang="th-TH" sz="3200" dirty="0">
                  <a:solidFill>
                    <a:srgbClr val="002060"/>
                  </a:solidFill>
                  <a:cs typeface="Angsana New"/>
                </a:rPr>
                <a:t>       ของสิ่งต่าง ๆ ที่เกิดขึ้น </a:t>
              </a:r>
            </a:p>
            <a:p>
              <a:pPr lvl="0"/>
              <a:r>
                <a:rPr lang="th-TH" sz="3200" dirty="0">
                  <a:solidFill>
                    <a:srgbClr val="002060"/>
                  </a:solidFill>
                  <a:latin typeface="Playbill"/>
                  <a:cs typeface="Angsana New"/>
                </a:rPr>
                <a:t>  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• </a:t>
              </a:r>
              <a:r>
                <a:rPr lang="th-TH" sz="3200" b="1" dirty="0">
                  <a:solidFill>
                    <a:srgbClr val="002060"/>
                  </a:solidFill>
                  <a:cs typeface="Angsana New"/>
                </a:rPr>
                <a:t>แบบเปรียบเทียบ </a:t>
              </a:r>
              <a:r>
                <a:rPr lang="th-TH" sz="3200" dirty="0">
                  <a:solidFill>
                    <a:srgbClr val="002060"/>
                  </a:solidFill>
                  <a:cs typeface="Angsana New"/>
                </a:rPr>
                <a:t>เหมาะสำหรับข้อมูลที่มีการเปรียบเทียบทั้งสิ่งที่เหมือนกัน</a:t>
              </a:r>
            </a:p>
            <a:p>
              <a:pPr lvl="0"/>
              <a:r>
                <a:rPr lang="th-TH" sz="3200" dirty="0">
                  <a:solidFill>
                    <a:srgbClr val="002060"/>
                  </a:solidFill>
                  <a:cs typeface="Angsana New"/>
                </a:rPr>
                <a:t>       และที่ต่างกันหรือจัดกลุ่ม</a:t>
              </a:r>
            </a:p>
          </p:txBody>
        </p:sp>
      </p:grpSp>
      <p:pic>
        <p:nvPicPr>
          <p:cNvPr id="2050" name="Picture 2" descr="J:\000 1 A PowerPoint ภาษาไทย\PPT ภาษาไทย ม. ๑ เล่ม ๑\ปรับขน่าดภาพ\ภาพที่ 31+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8004" y="4058007"/>
            <a:ext cx="2628943" cy="11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574" y="4385455"/>
            <a:ext cx="4127131" cy="18048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8998" y="4078137"/>
            <a:ext cx="3812895" cy="24337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510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ตัวยึดเนื้อหา 3" descr="20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77" b="65729"/>
          <a:stretch>
            <a:fillRect/>
          </a:stretch>
        </p:blipFill>
        <p:spPr>
          <a:xfrm>
            <a:off x="1658144" y="32340"/>
            <a:ext cx="2133600" cy="1644061"/>
          </a:xfrm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767094" y="627121"/>
            <a:ext cx="15488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0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เรื่องน่ารู้ </a:t>
            </a:r>
            <a:r>
              <a:rPr lang="en-US" sz="40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5144" y="565740"/>
            <a:ext cx="4209256" cy="646331"/>
          </a:xfrm>
          <a:prstGeom prst="rect">
            <a:avLst/>
          </a:prstGeom>
          <a:solidFill>
            <a:srgbClr val="FF99FF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rgbClr val="002060"/>
                </a:solidFill>
                <a:cs typeface="Angsana New"/>
              </a:rPr>
              <a:t>โทนี่ </a:t>
            </a:r>
            <a:r>
              <a:rPr lang="th-TH" sz="3600" dirty="0" err="1">
                <a:solidFill>
                  <a:srgbClr val="002060"/>
                </a:solidFill>
                <a:cs typeface="Angsana New"/>
              </a:rPr>
              <a:t>บู</a:t>
            </a:r>
            <a:r>
              <a:rPr lang="th-TH" sz="3600" dirty="0">
                <a:solidFill>
                  <a:srgbClr val="002060"/>
                </a:solidFill>
                <a:cs typeface="Angsana New"/>
              </a:rPr>
              <a:t>ซาน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7298" y="1634735"/>
            <a:ext cx="9292357" cy="1676401"/>
            <a:chOff x="577866" y="1484783"/>
            <a:chExt cx="7280464" cy="1689891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577866" y="1484783"/>
              <a:ext cx="7280464" cy="1689891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3399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914" y="1638409"/>
              <a:ext cx="7080229" cy="1085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360000" algn="thaiDist">
                <a:spcBef>
                  <a:spcPct val="0"/>
                </a:spcBef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		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โทนี่ </a:t>
              </a:r>
              <a:r>
                <a:rPr lang="th-TH" sz="3200" dirty="0" err="1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บู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ซาน (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Tony  </a:t>
              </a:r>
              <a:r>
                <a:rPr lang="en-US" sz="3200" dirty="0" err="1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Buzan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) 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ชาวอังกฤษ เป็นผู้ริเริ่มการใช้แผนภาพความคิด </a:t>
              </a:r>
              <a:endPara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marL="180000" indent="-360000" algn="thaiDist">
                <a:spcBef>
                  <a:spcPct val="0"/>
                </a:spcBef>
              </a:pP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และ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นาย</a:t>
              </a:r>
              <a:r>
                <a:rPr lang="th-TH" sz="3200" dirty="0" err="1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ธัญญา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ผลอนันต์ เป็นผู้นำแนวคิดวิธีการนี้เข้ามา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เผยแพร่ใน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ประเทศไทย</a:t>
              </a: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636699" y="3311136"/>
            <a:ext cx="9473554" cy="3682391"/>
            <a:chOff x="577866" y="1254343"/>
            <a:chExt cx="8109508" cy="322513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4" name="Rounded Rectangle 8"/>
            <p:cNvSpPr/>
            <p:nvPr/>
          </p:nvSpPr>
          <p:spPr>
            <a:xfrm>
              <a:off x="577866" y="1254343"/>
              <a:ext cx="8109508" cy="2418477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3399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1914" y="1407970"/>
              <a:ext cx="7849128" cy="3071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360000">
                <a:spcBef>
                  <a:spcPct val="0"/>
                </a:spcBef>
              </a:pP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		</a:t>
              </a:r>
              <a:r>
                <a:rPr lang="th-TH" dirty="0">
                  <a:solidFill>
                    <a:srgbClr val="1F497D">
                      <a:lumMod val="50000"/>
                    </a:srgbClr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โทนี่ </a:t>
              </a:r>
              <a:r>
                <a:rPr lang="th-TH" sz="3200" dirty="0" err="1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บู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ซาน เป็นผู้นำความรู้เรื่องสมองมาปรับใช้ในการเรียนรู้โดยปรับจากการจดบันทึกที่จดด้วยดินสอเป็นบรรทัดมาใช้คำ ภาพ และสัญลักษณ์เชื่อมโยงกันและแผ่เป็นรัศมีออกไปจากศูนย์กลางเหมือนการแตกแขนงของกิ่งไม้ ต่อมาจึงพบว่าวิธีนี้สามารถใช้ได้หลากหลาย เช่น การสรุปบทเรียน    การนำเสนอ การจับประเด็น</a:t>
              </a:r>
            </a:p>
          </p:txBody>
        </p:sp>
      </p:grpSp>
      <p:pic>
        <p:nvPicPr>
          <p:cNvPr id="2050" name="Picture 2" descr="J:\000 1 A PowerPoint ภาษาไทย\PPT ภาษาไทย ม. ๑ เล่ม ๑\ปรับขน่าดภาพ\ภาพที่ 31+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6" y="5410200"/>
            <a:ext cx="2830345" cy="11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937" y="122259"/>
            <a:ext cx="2932121" cy="18081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2615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797605" y="583884"/>
            <a:ext cx="4209256" cy="646331"/>
          </a:xfrm>
          <a:prstGeom prst="rect">
            <a:avLst/>
          </a:prstGeom>
          <a:solidFill>
            <a:srgbClr val="FF99FF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solidFill>
                  <a:srgbClr val="002060"/>
                </a:solidFill>
                <a:cs typeface="Angsana New"/>
              </a:rPr>
              <a:t>แผนผังความคิด</a:t>
            </a:r>
            <a:endParaRPr lang="th-TH" sz="3600" dirty="0">
              <a:solidFill>
                <a:srgbClr val="002060"/>
              </a:solidFill>
              <a:cs typeface="Angsana New"/>
            </a:endParaRPr>
          </a:p>
        </p:txBody>
      </p:sp>
      <p:pic>
        <p:nvPicPr>
          <p:cNvPr id="2050" name="Picture 2" descr="J:\000 1 A PowerPoint ภาษาไทย\PPT ภาษาไทย ม. ๑ เล่ม ๑\ปรับขน่าดภาพ\ภาพที่ 31+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6" y="5410200"/>
            <a:ext cx="2830345" cy="11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937" y="122259"/>
            <a:ext cx="2932121" cy="18081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Rounded Rectangle 3"/>
          <p:cNvSpPr/>
          <p:nvPr/>
        </p:nvSpPr>
        <p:spPr>
          <a:xfrm>
            <a:off x="4911801" y="3291254"/>
            <a:ext cx="1781908" cy="8792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คณสมบัติของวัสดุ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4080" y="1863969"/>
            <a:ext cx="1053460" cy="84406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788746" y="2115415"/>
            <a:ext cx="435334" cy="12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750810" y="1418491"/>
            <a:ext cx="11555" cy="44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277540" y="1982235"/>
            <a:ext cx="517691" cy="123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>
            <a:off x="5711564" y="2813539"/>
            <a:ext cx="198956" cy="304799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Down Arrow 21"/>
          <p:cNvSpPr/>
          <p:nvPr/>
        </p:nvSpPr>
        <p:spPr>
          <a:xfrm>
            <a:off x="5718100" y="4215912"/>
            <a:ext cx="192420" cy="35169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ight Arrow 23"/>
          <p:cNvSpPr/>
          <p:nvPr/>
        </p:nvSpPr>
        <p:spPr>
          <a:xfrm>
            <a:off x="6813954" y="3730869"/>
            <a:ext cx="345999" cy="22273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Left Arrow 24"/>
          <p:cNvSpPr/>
          <p:nvPr/>
        </p:nvSpPr>
        <p:spPr>
          <a:xfrm>
            <a:off x="4384430" y="3771900"/>
            <a:ext cx="328245" cy="254977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ounded Rectangle 25"/>
          <p:cNvSpPr/>
          <p:nvPr/>
        </p:nvSpPr>
        <p:spPr>
          <a:xfrm>
            <a:off x="7230290" y="3477358"/>
            <a:ext cx="1019907" cy="745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Sun 26"/>
          <p:cNvSpPr/>
          <p:nvPr/>
        </p:nvSpPr>
        <p:spPr>
          <a:xfrm>
            <a:off x="2637692" y="3261947"/>
            <a:ext cx="1512276" cy="1614853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gular Pentagon 27"/>
          <p:cNvSpPr/>
          <p:nvPr/>
        </p:nvSpPr>
        <p:spPr>
          <a:xfrm>
            <a:off x="5224080" y="4679963"/>
            <a:ext cx="1173924" cy="1031631"/>
          </a:xfrm>
          <a:prstGeom prst="pen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059" name="Straight Connector 2058"/>
          <p:cNvCxnSpPr>
            <a:stCxn id="27" idx="0"/>
          </p:cNvCxnSpPr>
          <p:nvPr/>
        </p:nvCxnSpPr>
        <p:spPr>
          <a:xfrm flipV="1">
            <a:off x="3393830" y="2813539"/>
            <a:ext cx="0" cy="44840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1" name="Straight Connector 2060"/>
          <p:cNvCxnSpPr>
            <a:stCxn id="27" idx="1"/>
          </p:cNvCxnSpPr>
          <p:nvPr/>
        </p:nvCxnSpPr>
        <p:spPr>
          <a:xfrm flipH="1" flipV="1">
            <a:off x="2168770" y="4026878"/>
            <a:ext cx="468922" cy="424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3" name="Straight Connector 2062"/>
          <p:cNvCxnSpPr>
            <a:stCxn id="27" idx="2"/>
          </p:cNvCxnSpPr>
          <p:nvPr/>
        </p:nvCxnSpPr>
        <p:spPr>
          <a:xfrm>
            <a:off x="3393830" y="4876800"/>
            <a:ext cx="0" cy="53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9" name="Straight Connector 2068"/>
          <p:cNvCxnSpPr>
            <a:stCxn id="28" idx="2"/>
          </p:cNvCxnSpPr>
          <p:nvPr/>
        </p:nvCxnSpPr>
        <p:spPr>
          <a:xfrm flipH="1">
            <a:off x="5224080" y="5711591"/>
            <a:ext cx="224200" cy="28135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71" name="Straight Connector 2070"/>
          <p:cNvCxnSpPr>
            <a:stCxn id="28" idx="3"/>
          </p:cNvCxnSpPr>
          <p:nvPr/>
        </p:nvCxnSpPr>
        <p:spPr>
          <a:xfrm>
            <a:off x="5811042" y="5711594"/>
            <a:ext cx="3268" cy="58369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73" name="Straight Connector 2072"/>
          <p:cNvCxnSpPr>
            <a:stCxn id="28" idx="4"/>
          </p:cNvCxnSpPr>
          <p:nvPr/>
        </p:nvCxnSpPr>
        <p:spPr>
          <a:xfrm>
            <a:off x="6173804" y="5711591"/>
            <a:ext cx="224200" cy="29185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75" name="Straight Connector 2074"/>
          <p:cNvCxnSpPr>
            <a:stCxn id="26" idx="0"/>
          </p:cNvCxnSpPr>
          <p:nvPr/>
        </p:nvCxnSpPr>
        <p:spPr>
          <a:xfrm flipV="1">
            <a:off x="7740244" y="3037743"/>
            <a:ext cx="348679" cy="43961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77" name="Straight Connector 2076"/>
          <p:cNvCxnSpPr>
            <a:stCxn id="26" idx="3"/>
          </p:cNvCxnSpPr>
          <p:nvPr/>
        </p:nvCxnSpPr>
        <p:spPr>
          <a:xfrm flipV="1">
            <a:off x="8250197" y="3842238"/>
            <a:ext cx="675740" cy="806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79" name="Straight Connector 2078"/>
          <p:cNvCxnSpPr>
            <a:stCxn id="26" idx="2"/>
          </p:cNvCxnSpPr>
          <p:nvPr/>
        </p:nvCxnSpPr>
        <p:spPr>
          <a:xfrm>
            <a:off x="7740244" y="4223238"/>
            <a:ext cx="509953" cy="4567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78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190998" y="1484294"/>
            <a:ext cx="6477001" cy="954107"/>
            <a:chOff x="1559971" y="950893"/>
            <a:chExt cx="5374220" cy="954107"/>
          </a:xfrm>
        </p:grpSpPr>
        <p:sp>
          <p:nvSpPr>
            <p:cNvPr id="21" name="Pentagon 20"/>
            <p:cNvSpPr/>
            <p:nvPr/>
          </p:nvSpPr>
          <p:spPr>
            <a:xfrm flipH="1">
              <a:off x="1559971" y="990600"/>
              <a:ext cx="5374220" cy="838200"/>
            </a:xfrm>
            <a:prstGeom prst="homePlate">
              <a:avLst/>
            </a:prstGeom>
            <a:ln>
              <a:solidFill>
                <a:srgbClr val="FF66F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360000" rtlCol="0" anchor="ctr"/>
            <a:lstStyle/>
            <a:p>
              <a:endParaRPr lang="th-TH" dirty="0">
                <a:solidFill>
                  <a:prstClr val="black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00139" y="950893"/>
              <a:ext cx="4807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บิดามีบุตรหลายคน บุตรมักจะทะเลาะกัน จึงคิดอุบาย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ให้บุตรสามัคคีกัน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15384" y="2916000"/>
            <a:ext cx="5586278" cy="866100"/>
            <a:chOff x="2099929" y="1572300"/>
            <a:chExt cx="4681867" cy="866100"/>
          </a:xfrm>
        </p:grpSpPr>
        <p:sp>
          <p:nvSpPr>
            <p:cNvPr id="30" name="Pentagon 29"/>
            <p:cNvSpPr/>
            <p:nvPr/>
          </p:nvSpPr>
          <p:spPr>
            <a:xfrm flipH="1">
              <a:off x="2099929" y="1572300"/>
              <a:ext cx="4681867" cy="866100"/>
            </a:xfrm>
            <a:prstGeom prst="homePlat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rtlCol="0" anchor="ctr"/>
            <a:lstStyle/>
            <a:p>
              <a:endParaRPr lang="th-TH" dirty="0">
                <a:solidFill>
                  <a:prstClr val="black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38605" y="1790680"/>
              <a:ext cx="4087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บิดา บุตร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15386" y="4191001"/>
            <a:ext cx="5628814" cy="954107"/>
            <a:chOff x="2524586" y="2477823"/>
            <a:chExt cx="5628814" cy="954107"/>
          </a:xfrm>
        </p:grpSpPr>
        <p:sp>
          <p:nvSpPr>
            <p:cNvPr id="33" name="Pentagon 32"/>
            <p:cNvSpPr/>
            <p:nvPr/>
          </p:nvSpPr>
          <p:spPr>
            <a:xfrm flipH="1">
              <a:off x="2524586" y="2482249"/>
              <a:ext cx="5552608" cy="909974"/>
            </a:xfrm>
            <a:prstGeom prst="homePlat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360000" rtlCol="0" anchor="ctr"/>
            <a:lstStyle/>
            <a:p>
              <a:endParaRPr lang="th-TH" dirty="0">
                <a:solidFill>
                  <a:prstClr val="black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48001" y="2477823"/>
              <a:ext cx="51053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บิดาให้บุตรหักไม้ที่มัดรวมกัน บุตรหักไม่ได้ และ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ให้บุตรหักไม้เรียวคนละอัน บุตรหักได้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90999" y="5562601"/>
            <a:ext cx="6476990" cy="954107"/>
            <a:chOff x="685808" y="3467338"/>
            <a:chExt cx="6476990" cy="954107"/>
          </a:xfrm>
        </p:grpSpPr>
        <p:sp>
          <p:nvSpPr>
            <p:cNvPr id="36" name="Pentagon 35"/>
            <p:cNvSpPr/>
            <p:nvPr/>
          </p:nvSpPr>
          <p:spPr>
            <a:xfrm flipH="1">
              <a:off x="685808" y="3497009"/>
              <a:ext cx="6476990" cy="844401"/>
            </a:xfrm>
            <a:prstGeom prst="homePlat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0" rtlCol="0" anchor="ctr"/>
            <a:lstStyle/>
            <a:p>
              <a:endParaRPr lang="th-TH" dirty="0">
                <a:solidFill>
                  <a:prstClr val="black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6296" y="3467338"/>
              <a:ext cx="58750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คนเราควรสามัคคีปรองดองกัน  เพราะความสามัคคี 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เป็นพลังที่จะเป็นเกราะป้องกันอันตรายได้</a:t>
              </a:r>
            </a:p>
          </p:txBody>
        </p:sp>
      </p:grpSp>
      <p:sp>
        <p:nvSpPr>
          <p:cNvPr id="41" name="Pentagon 40"/>
          <p:cNvSpPr/>
          <p:nvPr/>
        </p:nvSpPr>
        <p:spPr>
          <a:xfrm flipH="1">
            <a:off x="4191000" y="1524000"/>
            <a:ext cx="6476993" cy="838200"/>
          </a:xfrm>
          <a:prstGeom prst="homePlate">
            <a:avLst/>
          </a:prstGeom>
          <a:solidFill>
            <a:srgbClr val="FFCCFF"/>
          </a:solidFill>
          <a:ln>
            <a:solidFill>
              <a:srgbClr val="FF7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th-TH" sz="3200" b="1" dirty="0">
                <a:solidFill>
                  <a:srgbClr val="002060"/>
                </a:solidFill>
                <a:cs typeface="Angsana New" panose="02020603050405020304" pitchFamily="18" charset="-34"/>
              </a:rPr>
              <a:t>๑. เป็นเรื่องอะไร</a:t>
            </a:r>
          </a:p>
        </p:txBody>
      </p:sp>
      <p:sp>
        <p:nvSpPr>
          <p:cNvPr id="42" name="Pentagon 41"/>
          <p:cNvSpPr/>
          <p:nvPr/>
        </p:nvSpPr>
        <p:spPr>
          <a:xfrm flipH="1">
            <a:off x="5115384" y="2867700"/>
            <a:ext cx="5552606" cy="866100"/>
          </a:xfrm>
          <a:prstGeom prst="homePlate">
            <a:avLst/>
          </a:prstGeom>
          <a:solidFill>
            <a:srgbClr val="CCCCFF"/>
          </a:solidFill>
          <a:ln>
            <a:solidFill>
              <a:srgbClr val="9751C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th-TH" sz="3200" b="1" dirty="0">
                <a:solidFill>
                  <a:srgbClr val="002060"/>
                </a:solidFill>
                <a:cs typeface="Angsana New" panose="02020603050405020304" pitchFamily="18" charset="-34"/>
              </a:rPr>
              <a:t>๒. มีตัวละครใดบ้าง</a:t>
            </a:r>
          </a:p>
        </p:txBody>
      </p:sp>
      <p:sp>
        <p:nvSpPr>
          <p:cNvPr id="43" name="Pentagon 42"/>
          <p:cNvSpPr/>
          <p:nvPr/>
        </p:nvSpPr>
        <p:spPr>
          <a:xfrm flipH="1">
            <a:off x="5115385" y="4175122"/>
            <a:ext cx="5552606" cy="854079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th-TH" sz="3200" b="1" dirty="0">
                <a:solidFill>
                  <a:srgbClr val="002060"/>
                </a:solidFill>
                <a:cs typeface="Angsana New" panose="02020603050405020304" pitchFamily="18" charset="-34"/>
              </a:rPr>
              <a:t>๓. ตัวละครทำอะไร ที่ไหน อย่าง</a:t>
            </a:r>
            <a:r>
              <a:rPr lang="th-TH" b="1" dirty="0">
                <a:solidFill>
                  <a:srgbClr val="002060"/>
                </a:solidFill>
                <a:cs typeface="Angsana New" panose="02020603050405020304" pitchFamily="18" charset="-34"/>
              </a:rPr>
              <a:t>ไร</a:t>
            </a:r>
          </a:p>
        </p:txBody>
      </p:sp>
      <p:sp>
        <p:nvSpPr>
          <p:cNvPr id="44" name="Pentagon 43"/>
          <p:cNvSpPr/>
          <p:nvPr/>
        </p:nvSpPr>
        <p:spPr>
          <a:xfrm flipH="1">
            <a:off x="4190999" y="5562601"/>
            <a:ext cx="6476991" cy="84440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th-TH" sz="3200" b="1" dirty="0">
                <a:solidFill>
                  <a:srgbClr val="002060"/>
                </a:solidFill>
                <a:cs typeface="Angsana New" panose="02020603050405020304" pitchFamily="18" charset="-34"/>
              </a:rPr>
              <a:t>๔. ได้ข้อคิดอะไรจากเรื่อง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1" y="15240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200" y="449760"/>
            <a:ext cx="2840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cs typeface="Angsana New"/>
              </a:rPr>
              <a:t>    </a:t>
            </a:r>
            <a:r>
              <a:rPr lang="th-TH" sz="4400" b="1" dirty="0">
                <a:solidFill>
                  <a:srgbClr val="002060"/>
                </a:solidFill>
                <a:cs typeface="Angsana New"/>
              </a:rPr>
              <a:t>อ่านจับใจความ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27464" y="1209212"/>
            <a:ext cx="9140537" cy="132424"/>
            <a:chOff x="3463" y="1209212"/>
            <a:chExt cx="9140537" cy="132424"/>
          </a:xfrm>
        </p:grpSpPr>
        <p:sp>
          <p:nvSpPr>
            <p:cNvPr id="26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7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http://estock.wpp.co.th/../Document/Public/178/20701025.big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3692236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25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1257300" y="932244"/>
            <a:ext cx="941143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 </a:t>
            </a:r>
            <a:r>
              <a:rPr lang="en-US" sz="54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54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เขียนแผนผังความคิดจากนิทานอาเซียน</a:t>
            </a:r>
            <a:endParaRPr lang="th-TH" sz="54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47700" y="2580807"/>
            <a:ext cx="39370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นิทานอาเซียน</a:t>
            </a:r>
          </a:p>
          <a:p>
            <a:pPr marL="457200" indent="-457200">
              <a:buFontTx/>
              <a:buChar char="-"/>
            </a:pPr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กลิ่นอาหาร</a:t>
            </a:r>
          </a:p>
          <a:p>
            <a:pPr marL="457200" indent="-457200">
              <a:buFontTx/>
              <a:buChar char="-"/>
            </a:pPr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กำเนิดค้างคาว</a:t>
            </a:r>
          </a:p>
          <a:p>
            <a:pPr marL="457200" indent="-457200">
              <a:buFontTx/>
              <a:buChar char="-"/>
            </a:pPr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หนูกัดเหล็ก </a:t>
            </a:r>
          </a:p>
          <a:p>
            <a:pPr marL="457200" indent="-457200">
              <a:buFontTx/>
              <a:buChar char="-"/>
            </a:pPr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ลูกกระจงน้อยกับจระเข้</a:t>
            </a:r>
          </a:p>
          <a:p>
            <a:pPr marL="457200" indent="-457200">
              <a:buFontTx/>
              <a:buChar char="-"/>
            </a:pPr>
            <a:r>
              <a:rPr lang="th-TH" sz="36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ตำนานขนมครก</a:t>
            </a:r>
            <a:endParaRPr lang="th-TH" sz="36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­à¸²à¹à¸à¸µà¸¢à¸ à¸à¸²à¸£à¹à¸à¸¹à¸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57530"/>
            <a:ext cx="6714586" cy="178456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7068">
            <a:off x="9887252" y="406369"/>
            <a:ext cx="1204802" cy="12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14500" y="2414215"/>
            <a:ext cx="5172918" cy="33059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dirty="0">
                <a:solidFill>
                  <a:prstClr val="black"/>
                </a:solidFill>
                <a:cs typeface="Angsana New" panose="02020603050405020304" pitchFamily="18" charset="-34"/>
              </a:rPr>
              <a:t>    </a:t>
            </a:r>
            <a:r>
              <a:rPr lang="th-TH" sz="3200" dirty="0">
                <a:solidFill>
                  <a:srgbClr val="002060"/>
                </a:solidFill>
                <a:cs typeface="Angsana New" panose="02020603050405020304" pitchFamily="18" charset="-34"/>
              </a:rPr>
              <a:t>คือ การจับประเด็นสำคัญของเรื่องที่ผู้เขียนต้องการนำเสนอมายังผู้อ่าน โดยทั่วไปย่อ</a:t>
            </a:r>
            <a:r>
              <a:rPr lang="th-TH" sz="3200" dirty="0" smtClean="0">
                <a:solidFill>
                  <a:srgbClr val="002060"/>
                </a:solidFill>
                <a:cs typeface="Angsana New" panose="02020603050405020304" pitchFamily="18" charset="-34"/>
              </a:rPr>
              <a:t>หน้า ทุก</a:t>
            </a:r>
            <a:r>
              <a:rPr lang="th-TH" sz="3200" dirty="0">
                <a:solidFill>
                  <a:srgbClr val="002060"/>
                </a:solidFill>
                <a:cs typeface="Angsana New" panose="02020603050405020304" pitchFamily="18" charset="-34"/>
              </a:rPr>
              <a:t>ย่อหน้าจะมีใจความสำคัญ บางย่อหน้าไม่มีประโยคใจความสำคัญ ผู้อ่านต้องอ่านทั้งย่อหน้านั้นแล้วสรุปใจความสำคัญเอาเอง</a:t>
            </a:r>
          </a:p>
        </p:txBody>
      </p:sp>
      <p:sp>
        <p:nvSpPr>
          <p:cNvPr id="11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FFC000"/>
                </a:solidFill>
                <a:cs typeface="Angsana New"/>
              </a:rPr>
              <a:t>	</a:t>
            </a:r>
            <a:r>
              <a:rPr lang="th-TH" sz="4000" b="1" dirty="0" smtClean="0">
                <a:solidFill>
                  <a:srgbClr val="FFC000"/>
                </a:solidFill>
                <a:cs typeface="Angsana New"/>
              </a:rPr>
              <a:t>การ</a:t>
            </a:r>
            <a:r>
              <a:rPr lang="th-TH" sz="4000" b="1" dirty="0">
                <a:solidFill>
                  <a:srgbClr val="FFC000"/>
                </a:solidFill>
                <a:cs typeface="Angsana New"/>
              </a:rPr>
              <a:t>อ่านเพื่อจับใจความ</a:t>
            </a:r>
          </a:p>
        </p:txBody>
      </p:sp>
      <p:pic>
        <p:nvPicPr>
          <p:cNvPr id="13" name="Picture 3" descr="Z:\PPT ปรับขนาดภาพ\219+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44" y="2814284"/>
            <a:ext cx="3243356" cy="2295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ounded Rectangle 9"/>
          <p:cNvSpPr/>
          <p:nvPr/>
        </p:nvSpPr>
        <p:spPr>
          <a:xfrm>
            <a:off x="2000684" y="1757759"/>
            <a:ext cx="2782281" cy="65645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การอ่านเพื่อจับใจความ</a:t>
            </a:r>
            <a:endParaRPr lang="th-TH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268991" y="2881388"/>
            <a:ext cx="8173345" cy="639468"/>
          </a:xfrm>
          <a:custGeom>
            <a:avLst/>
            <a:gdLst>
              <a:gd name="connsiteX0" fmla="*/ 0 w 6104540"/>
              <a:gd name="connsiteY0" fmla="*/ 0 h 892770"/>
              <a:gd name="connsiteX1" fmla="*/ 6104540 w 6104540"/>
              <a:gd name="connsiteY1" fmla="*/ 0 h 892770"/>
              <a:gd name="connsiteX2" fmla="*/ 6104540 w 6104540"/>
              <a:gd name="connsiteY2" fmla="*/ 892770 h 892770"/>
              <a:gd name="connsiteX3" fmla="*/ 0 w 6104540"/>
              <a:gd name="connsiteY3" fmla="*/ 892770 h 892770"/>
              <a:gd name="connsiteX4" fmla="*/ 0 w 6104540"/>
              <a:gd name="connsiteY4" fmla="*/ 0 h 89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4540" h="892770">
                <a:moveTo>
                  <a:pt x="0" y="0"/>
                </a:moveTo>
                <a:lnTo>
                  <a:pt x="6104540" y="0"/>
                </a:lnTo>
                <a:lnTo>
                  <a:pt x="6104540" y="892770"/>
                </a:lnTo>
                <a:lnTo>
                  <a:pt x="0" y="8927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อ่านเรื่องอย่างละเอียด จับเรื่องราวให้ได้ว่าเป็นเรื่องของอะไร</a:t>
            </a:r>
          </a:p>
        </p:txBody>
      </p:sp>
      <p:sp>
        <p:nvSpPr>
          <p:cNvPr id="27" name="Freeform 26"/>
          <p:cNvSpPr/>
          <p:nvPr/>
        </p:nvSpPr>
        <p:spPr>
          <a:xfrm>
            <a:off x="2268991" y="4037352"/>
            <a:ext cx="8172037" cy="639468"/>
          </a:xfrm>
          <a:custGeom>
            <a:avLst/>
            <a:gdLst>
              <a:gd name="connsiteX0" fmla="*/ 0 w 6104540"/>
              <a:gd name="connsiteY0" fmla="*/ 0 h 892770"/>
              <a:gd name="connsiteX1" fmla="*/ 6104540 w 6104540"/>
              <a:gd name="connsiteY1" fmla="*/ 0 h 892770"/>
              <a:gd name="connsiteX2" fmla="*/ 6104540 w 6104540"/>
              <a:gd name="connsiteY2" fmla="*/ 892770 h 892770"/>
              <a:gd name="connsiteX3" fmla="*/ 0 w 6104540"/>
              <a:gd name="connsiteY3" fmla="*/ 892770 h 892770"/>
              <a:gd name="connsiteX4" fmla="*/ 0 w 6104540"/>
              <a:gd name="connsiteY4" fmla="*/ 0 h 89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4540" h="892770">
                <a:moveTo>
                  <a:pt x="0" y="0"/>
                </a:moveTo>
                <a:lnTo>
                  <a:pt x="6104540" y="0"/>
                </a:lnTo>
                <a:lnTo>
                  <a:pt x="6104540" y="892770"/>
                </a:lnTo>
                <a:lnTo>
                  <a:pt x="0" y="8927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พิจารณาว่าแต่ละย่อหน้ามีประโยคใจความสำคัญหรือไม่ </a:t>
            </a:r>
          </a:p>
        </p:txBody>
      </p:sp>
      <p:sp>
        <p:nvSpPr>
          <p:cNvPr id="1029" name="Freeform 1028"/>
          <p:cNvSpPr/>
          <p:nvPr/>
        </p:nvSpPr>
        <p:spPr>
          <a:xfrm>
            <a:off x="2343701" y="5209863"/>
            <a:ext cx="8170410" cy="1010347"/>
          </a:xfrm>
          <a:custGeom>
            <a:avLst/>
            <a:gdLst>
              <a:gd name="connsiteX0" fmla="*/ 0 w 6104540"/>
              <a:gd name="connsiteY0" fmla="*/ 0 h 892770"/>
              <a:gd name="connsiteX1" fmla="*/ 6104540 w 6104540"/>
              <a:gd name="connsiteY1" fmla="*/ 0 h 892770"/>
              <a:gd name="connsiteX2" fmla="*/ 6104540 w 6104540"/>
              <a:gd name="connsiteY2" fmla="*/ 892770 h 892770"/>
              <a:gd name="connsiteX3" fmla="*/ 0 w 6104540"/>
              <a:gd name="connsiteY3" fmla="*/ 892770 h 892770"/>
              <a:gd name="connsiteX4" fmla="*/ 0 w 6104540"/>
              <a:gd name="connsiteY4" fmla="*/ 0 h 89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4540" h="892770">
                <a:moveTo>
                  <a:pt x="0" y="0"/>
                </a:moveTo>
                <a:lnTo>
                  <a:pt x="6104540" y="0"/>
                </a:lnTo>
                <a:lnTo>
                  <a:pt x="6104540" y="892770"/>
                </a:lnTo>
                <a:lnTo>
                  <a:pt x="0" y="8927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182880" rIns="58420" bIns="5842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สรุปใจความสำคัญของเรื่องด้วยการเรียบเรียงความคิดจากประโยคใจความสำคัญ</a:t>
            </a:r>
          </a:p>
        </p:txBody>
      </p:sp>
      <p:sp>
        <p:nvSpPr>
          <p:cNvPr id="33" name="สี่เหลี่ยมผืนผ้า 1"/>
          <p:cNvSpPr/>
          <p:nvPr/>
        </p:nvSpPr>
        <p:spPr>
          <a:xfrm>
            <a:off x="1505608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	</a:t>
            </a:r>
            <a:r>
              <a:rPr lang="th-TH" sz="4000" b="1" dirty="0" smtClean="0">
                <a:solidFill>
                  <a:srgbClr val="FFC000"/>
                </a:solidFill>
                <a:cs typeface="Angsana New"/>
              </a:rPr>
              <a:t>การ</a:t>
            </a:r>
            <a:r>
              <a:rPr lang="th-TH" sz="4000" b="1" dirty="0">
                <a:solidFill>
                  <a:srgbClr val="FFC000"/>
                </a:solidFill>
                <a:cs typeface="Angsana New"/>
              </a:rPr>
              <a:t>อ่านเพื่อจับใจความ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3817" y="1676401"/>
            <a:ext cx="3430183" cy="584775"/>
          </a:xfrm>
          <a:prstGeom prst="rect">
            <a:avLst/>
          </a:prstGeom>
          <a:solidFill>
            <a:srgbClr val="8FE2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002060"/>
                </a:solidFill>
                <a:cs typeface="Angsana New" panose="02020603050405020304" pitchFamily="18" charset="-34"/>
              </a:rPr>
              <a:t>หลักการอ่านจับใจความ</a:t>
            </a:r>
          </a:p>
        </p:txBody>
      </p:sp>
      <p:grpSp>
        <p:nvGrpSpPr>
          <p:cNvPr id="6" name="กลุ่ม 5"/>
          <p:cNvGrpSpPr/>
          <p:nvPr/>
        </p:nvGrpSpPr>
        <p:grpSpPr>
          <a:xfrm>
            <a:off x="1932572" y="2799877"/>
            <a:ext cx="692192" cy="712178"/>
            <a:chOff x="3879808" y="2140801"/>
            <a:chExt cx="692192" cy="712178"/>
          </a:xfrm>
        </p:grpSpPr>
        <p:sp>
          <p:nvSpPr>
            <p:cNvPr id="38" name="วงรี 37"/>
            <p:cNvSpPr/>
            <p:nvPr/>
          </p:nvSpPr>
          <p:spPr>
            <a:xfrm>
              <a:off x="3879808" y="2234623"/>
              <a:ext cx="692192" cy="6183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9" name="สี่เหลี่ยมผืนผ้า 38"/>
            <p:cNvSpPr/>
            <p:nvPr/>
          </p:nvSpPr>
          <p:spPr>
            <a:xfrm>
              <a:off x="4031005" y="2140801"/>
              <a:ext cx="46679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Angsana New" panose="02020603050405020304" pitchFamily="18" charset="-34"/>
                </a:rPr>
                <a:t>๑.</a:t>
              </a:r>
            </a:p>
          </p:txBody>
        </p:sp>
      </p:grpSp>
      <p:grpSp>
        <p:nvGrpSpPr>
          <p:cNvPr id="41" name="กลุ่ม 40"/>
          <p:cNvGrpSpPr/>
          <p:nvPr/>
        </p:nvGrpSpPr>
        <p:grpSpPr>
          <a:xfrm>
            <a:off x="1959107" y="3965223"/>
            <a:ext cx="692192" cy="712178"/>
            <a:chOff x="3879808" y="2140801"/>
            <a:chExt cx="692192" cy="712178"/>
          </a:xfrm>
        </p:grpSpPr>
        <p:sp>
          <p:nvSpPr>
            <p:cNvPr id="42" name="วงรี 41"/>
            <p:cNvSpPr/>
            <p:nvPr/>
          </p:nvSpPr>
          <p:spPr>
            <a:xfrm>
              <a:off x="3879808" y="2234623"/>
              <a:ext cx="692192" cy="6183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3" name="สี่เหลี่ยมผืนผ้า 42"/>
            <p:cNvSpPr/>
            <p:nvPr/>
          </p:nvSpPr>
          <p:spPr>
            <a:xfrm>
              <a:off x="3987724" y="2140801"/>
              <a:ext cx="55335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Angsana New" panose="02020603050405020304" pitchFamily="18" charset="-34"/>
                </a:rPr>
                <a:t>๒.</a:t>
              </a:r>
            </a:p>
          </p:txBody>
        </p:sp>
      </p:grpSp>
      <p:grpSp>
        <p:nvGrpSpPr>
          <p:cNvPr id="44" name="กลุ่ม 43"/>
          <p:cNvGrpSpPr/>
          <p:nvPr/>
        </p:nvGrpSpPr>
        <p:grpSpPr>
          <a:xfrm>
            <a:off x="1905174" y="5059154"/>
            <a:ext cx="692192" cy="712178"/>
            <a:chOff x="3879808" y="2140801"/>
            <a:chExt cx="692192" cy="712178"/>
          </a:xfrm>
        </p:grpSpPr>
        <p:sp>
          <p:nvSpPr>
            <p:cNvPr id="45" name="วงรี 44"/>
            <p:cNvSpPr/>
            <p:nvPr/>
          </p:nvSpPr>
          <p:spPr>
            <a:xfrm>
              <a:off x="3879808" y="2234623"/>
              <a:ext cx="692192" cy="6183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6" name="สี่เหลี่ยมผืนผ้า 45"/>
            <p:cNvSpPr/>
            <p:nvPr/>
          </p:nvSpPr>
          <p:spPr>
            <a:xfrm>
              <a:off x="3987724" y="2140801"/>
              <a:ext cx="55335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Angsana New" panose="02020603050405020304" pitchFamily="18" charset="-34"/>
                </a:rPr>
                <a:t>๓.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102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600201" y="15240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889000" y="1379147"/>
            <a:ext cx="9347200" cy="30709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7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หน้าที่ที่สำคัญที่สุดของนักเรียน คือ ตั้งใจเรียนอย่างมีสมาธิ มีจิตใจจดจ่อต่อวิชาที่เรียน เมื่ออยู่นอกห้องเรียนก็ควรศึกษาค้นคว้าสิ่งที่ต้องการรู้เพื่อเพิ่มพูน</a:t>
            </a:r>
          </a:p>
          <a:p>
            <a:pPr algn="thaiDist"/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สติปัญญาของตนให้กว้างขวาง ทันโลก ทันเหตุการณ์ เพื่อเป็นพื้นฐานใน</a:t>
            </a:r>
          </a:p>
          <a:p>
            <a:pPr algn="thaiDist"/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การประกอบอาชีพที่ดีในอนาคต เป็นความหวังของพ่อแม่ ครูอาจารย์ เป็นพลเมือง</a:t>
            </a:r>
          </a:p>
          <a:p>
            <a:pPr algn="thaiDist"/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ที่มีคุณภาพของประเทศ</a:t>
            </a:r>
            <a:endParaRPr lang="th-TH" sz="32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808" y="4487569"/>
            <a:ext cx="5951483" cy="206210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dirty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หน้าที่ที่สำคัญที่สุดของนักเรียน คือ ตั้งใจเรียนหนังสือ </a:t>
            </a:r>
          </a:p>
          <a:p>
            <a:r>
              <a:rPr lang="th-TH" sz="3200" dirty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รู้จักค้นคว้าหาความรู้เพิ่มเติม เพื่อเป็นพื้นฐาน</a:t>
            </a:r>
            <a:endParaRPr lang="en-US" sz="3200" dirty="0">
              <a:solidFill>
                <a:srgbClr val="008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ในการประกอบอาชีพในอนาคต</a:t>
            </a:r>
          </a:p>
        </p:txBody>
      </p:sp>
      <p:pic>
        <p:nvPicPr>
          <p:cNvPr id="1026" name="Picture 2" descr="http://estock.wpp.co.th/../Document/Public/134/10103084.big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817">
            <a:off x="7859802" y="4135652"/>
            <a:ext cx="2505135" cy="1870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2" name="Group 11"/>
          <p:cNvGrpSpPr/>
          <p:nvPr/>
        </p:nvGrpSpPr>
        <p:grpSpPr>
          <a:xfrm>
            <a:off x="1527464" y="1209212"/>
            <a:ext cx="9140537" cy="132424"/>
            <a:chOff x="3463" y="1209212"/>
            <a:chExt cx="9140537" cy="132424"/>
          </a:xfrm>
        </p:grpSpPr>
        <p:sp>
          <p:nvSpPr>
            <p:cNvPr id="13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4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81200" y="51014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cs typeface="Angsana New" panose="02020603050405020304" pitchFamily="18" charset="-34"/>
              </a:rPr>
              <a:t> อ่านสรุปใจความ</a:t>
            </a:r>
          </a:p>
        </p:txBody>
      </p:sp>
    </p:spTree>
    <p:extLst>
      <p:ext uri="{BB962C8B-B14F-4D97-AF65-F5344CB8AC3E}">
        <p14:creationId xmlns:p14="http://schemas.microsoft.com/office/powerpoint/2010/main" val="20777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600201" y="15240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17500" y="1435101"/>
            <a:ext cx="9740900" cy="321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	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หนังสือ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คือ ประทีปแห่งความรู้ หนทางเข้าสู่แหล่งความรู้เช่นนี้คือ การอ่าน   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ซึ่งเป็นทักษะสำคัญทักษะหนึ่งในสี่แห่งทักษะการสื่อสาร ประกอบด้วย ทักษะ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การฟัง การพูด การอ่าน และการเขียน แต่ทักษะการอ่านไม่ใช่สิ่งที่เกิดขึ้นเอง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ตามธรรมชาติ ไม่ใช่พรสวรรค์ที่ติดตัวมาตั้งแต่เกิด แต่เป็นพรแสวงที่เกิด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จาก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การสั่ง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สอนและฝึกฝนจนเกิดเป็นทักษะ และกลายเป็นนิสัยไปในขั้นสูงสุด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ขนาดว่า...ไม่อ่านไม่ได้ในวันหนึ่ง ๆ 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600" y="4913294"/>
            <a:ext cx="68199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3200" dirty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หนังสือเป็นแหล่งความรู้ ซึ่งจะเข้าสู่แหล่งความรู้ได้ </a:t>
            </a:r>
          </a:p>
          <a:p>
            <a:r>
              <a:rPr lang="th-TH" sz="3200" dirty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ต้องอาศัยทักษะการอ่าน</a:t>
            </a:r>
          </a:p>
        </p:txBody>
      </p:sp>
      <p:pic>
        <p:nvPicPr>
          <p:cNvPr id="3074" name="Picture 2" descr="http://estock.wpp.co.th/Image.ashx?Type=1&amp;ID=99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396">
            <a:off x="7577517" y="4061140"/>
            <a:ext cx="2726565" cy="204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2" name="Group 11"/>
          <p:cNvGrpSpPr/>
          <p:nvPr/>
        </p:nvGrpSpPr>
        <p:grpSpPr>
          <a:xfrm>
            <a:off x="1527464" y="1209212"/>
            <a:ext cx="9140537" cy="132424"/>
            <a:chOff x="3463" y="1209212"/>
            <a:chExt cx="9140537" cy="132424"/>
          </a:xfrm>
        </p:grpSpPr>
        <p:sp>
          <p:nvSpPr>
            <p:cNvPr id="13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4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81200" y="510144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rgbClr val="002060"/>
                </a:solidFill>
                <a:cs typeface="Angsana New" panose="02020603050405020304" pitchFamily="18" charset="-34"/>
              </a:rPr>
              <a:t>อ่านสรุปใจความ</a:t>
            </a:r>
          </a:p>
        </p:txBody>
      </p:sp>
    </p:spTree>
    <p:extLst>
      <p:ext uri="{BB962C8B-B14F-4D97-AF65-F5344CB8AC3E}">
        <p14:creationId xmlns:p14="http://schemas.microsoft.com/office/powerpoint/2010/main" val="190997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600201" y="15240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784932" y="1341636"/>
            <a:ext cx="8121068" cy="3878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เกิดมาเป็นคน	หนังสือเป็นต้น	         วิชาหนาเจ้า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ถ้าแม้นไม่รู้	อดสูอายเขา	เพื่อนฝูงเยาะเย้า	     ว่าเง่าว่าโง่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ลางคนเกิดมา	ไม่รู้วิชา		         เคอะอยู่จนโต	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ไปเป็นข้าเขา	เพราะเง่าเพราะโง่	บ้างเป็นคนโซ	    เที่ยวขอก็มี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ถ้ารู้วิชา		ประเสริฐหนักหนา          ชูหน้าราศี</a:t>
            </a:r>
          </a:p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จะไปแห่งใด	มีคนปรานี	ยากไร้ไม่มี	    สวัสดีมงคล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5281751"/>
            <a:ext cx="6858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dirty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การเรียนหนังสือจะทำให้ชีวิตเจริญรุ่งเรือง ซึ่งตรงข้ามกับ</a:t>
            </a:r>
          </a:p>
          <a:p>
            <a:r>
              <a:rPr lang="th-TH" sz="3200" dirty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การไม่เรียนหนังสือ ชีวิตจะตกต่ำ</a:t>
            </a:r>
          </a:p>
        </p:txBody>
      </p:sp>
      <p:pic>
        <p:nvPicPr>
          <p:cNvPr id="14" name="Picture 2" descr="C:\Users\sumalee.ADPP\AppData\Local\Microsoft\Windows\Temporary Internet Files\Low\Content.IE5\420U7WTZ\l7KEFDJrzH99156_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52" y1="87185" x2="25000" y2="90546"/>
                        <a14:foregroundMark x1="90068" y1="81723" x2="96747" y2="7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02" y="4318870"/>
            <a:ext cx="2834768" cy="23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27464" y="1209212"/>
            <a:ext cx="9140537" cy="132424"/>
            <a:chOff x="3463" y="1209212"/>
            <a:chExt cx="9140537" cy="132424"/>
          </a:xfrm>
        </p:grpSpPr>
        <p:sp>
          <p:nvSpPr>
            <p:cNvPr id="13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5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81200" y="510144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rgbClr val="002060"/>
                </a:solidFill>
                <a:cs typeface="Angsana New" panose="02020603050405020304" pitchFamily="18" charset="-34"/>
              </a:rPr>
              <a:t>อ่านสรุปใจความ</a:t>
            </a:r>
          </a:p>
        </p:txBody>
      </p:sp>
    </p:spTree>
    <p:extLst>
      <p:ext uri="{BB962C8B-B14F-4D97-AF65-F5344CB8AC3E}">
        <p14:creationId xmlns:p14="http://schemas.microsoft.com/office/powerpoint/2010/main" val="3302525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8969" y="1219200"/>
            <a:ext cx="4572000" cy="5105400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  <a:cs typeface="+mj-cs"/>
              </a:rPr>
              <a:t>การย่อความ</a:t>
            </a:r>
            <a:endParaRPr lang="th-TH" sz="60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9938" y="354012"/>
            <a:ext cx="9144000" cy="8651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หน่วยการเรียนรู้ที่ </a:t>
            </a:r>
            <a:r>
              <a:rPr 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๓ การเขียนแผนผังความคิด</a:t>
            </a:r>
            <a:endParaRPr lang="th-TH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9938" y="1219200"/>
            <a:ext cx="4577938" cy="510540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20" y="2133599"/>
            <a:ext cx="4122174" cy="297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3445</Words>
  <Application>Microsoft Office PowerPoint</Application>
  <PresentationFormat>Custom</PresentationFormat>
  <Paragraphs>424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Angsana New</vt:lpstr>
      <vt:lpstr>AngsanaUPC</vt:lpstr>
      <vt:lpstr>Playbill</vt:lpstr>
      <vt:lpstr>Cordia New</vt:lpstr>
      <vt:lpstr>Calibri</vt:lpstr>
      <vt:lpstr>ชุดรูปแบบของ Office</vt:lpstr>
      <vt:lpstr>Office Theme</vt:lpstr>
      <vt:lpstr>1_ชุดรูปแบบของ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sujintorn sumransirikul</dc:creator>
  <cp:lastModifiedBy>SD-SSRU</cp:lastModifiedBy>
  <cp:revision>20</cp:revision>
  <dcterms:created xsi:type="dcterms:W3CDTF">2018-06-17T14:11:28Z</dcterms:created>
  <dcterms:modified xsi:type="dcterms:W3CDTF">2018-06-22T07:04:31Z</dcterms:modified>
</cp:coreProperties>
</file>