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91" r:id="rId3"/>
    <p:sldId id="292" r:id="rId4"/>
    <p:sldId id="258" r:id="rId5"/>
    <p:sldId id="259" r:id="rId6"/>
    <p:sldId id="293" r:id="rId7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66"/>
    <a:srgbClr val="FF0066"/>
    <a:srgbClr val="FF99FF"/>
    <a:srgbClr val="CCFFCC"/>
    <a:srgbClr val="CCFF99"/>
    <a:srgbClr val="FFFF9F"/>
    <a:srgbClr val="FF3300"/>
    <a:srgbClr val="99FF66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1" d="100"/>
          <a:sy n="51" d="100"/>
        </p:scale>
        <p:origin x="-1434" y="-5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207FD-AF9E-4238-B485-BF9403ADF45F}" type="datetimeFigureOut">
              <a:rPr lang="th-TH" smtClean="0"/>
              <a:t>10/03/63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DB79F-099A-408F-A1EB-FE5E50755D3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42301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42B24-5628-4EE2-A5C0-B4E095A44801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6837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DB79F-099A-408F-A1EB-FE5E50755D30}" type="slidenum">
              <a:rPr lang="th-TH" smtClean="0"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29733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864D-976B-4B6B-96FD-54711F5703D0}" type="datetimeFigureOut">
              <a:rPr lang="th-TH" smtClean="0"/>
              <a:t>10/03/63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0D0FC-64F2-48C7-8B03-EB26FC98923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11332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864D-976B-4B6B-96FD-54711F5703D0}" type="datetimeFigureOut">
              <a:rPr lang="th-TH" smtClean="0"/>
              <a:t>10/03/63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0D0FC-64F2-48C7-8B03-EB26FC98923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64996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864D-976B-4B6B-96FD-54711F5703D0}" type="datetimeFigureOut">
              <a:rPr lang="th-TH" smtClean="0"/>
              <a:t>10/03/63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0D0FC-64F2-48C7-8B03-EB26FC98923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9692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002-KIMS BUSINESS\007-bizdesign.tv\000-PPT FOR KMONG\PSD\13-05-14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516" y="862365"/>
            <a:ext cx="4560219" cy="3985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894025" y="992872"/>
            <a:ext cx="4195200" cy="259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3733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7" name="Text Placeholder 9">
            <a:extLst>
              <a:ext uri="{FF2B5EF4-FFF2-40B4-BE49-F238E27FC236}">
                <a16:creationId xmlns="" xmlns:a16="http://schemas.microsoft.com/office/drawing/2014/main" id="{120A1E39-4EAE-4670-B341-E8765113888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" y="5604688"/>
            <a:ext cx="12191999" cy="276737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600" b="1" baseline="0">
                <a:solidFill>
                  <a:schemeClr val="tx1"/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 OF YOUR PRESENTATION HERE</a:t>
            </a:r>
            <a:endParaRPr lang="ko-KR" altLang="en-US" dirty="0"/>
          </a:p>
        </p:txBody>
      </p:sp>
      <p:sp>
        <p:nvSpPr>
          <p:cNvPr id="8" name="제목 1">
            <a:extLst>
              <a:ext uri="{FF2B5EF4-FFF2-40B4-BE49-F238E27FC236}">
                <a16:creationId xmlns="" xmlns:a16="http://schemas.microsoft.com/office/drawing/2014/main" id="{3DAC9DBF-2FD4-4775-8F53-02C2F29CA8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4869160"/>
            <a:ext cx="12191997" cy="7200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4800" b="1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FREE PPT TEMPLATES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96082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63552" y="34314"/>
            <a:ext cx="10128448" cy="1035373"/>
          </a:xfrm>
          <a:prstGeom prst="rect">
            <a:avLst/>
          </a:prstGeom>
        </p:spPr>
        <p:txBody>
          <a:bodyPr anchor="ctr"/>
          <a:lstStyle>
            <a:lvl1pPr algn="l">
              <a:defRPr sz="48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6040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8"/>
          <p:cNvSpPr>
            <a:spLocks noGrp="1"/>
          </p:cNvSpPr>
          <p:nvPr>
            <p:ph type="title" hasCustomPrompt="1"/>
          </p:nvPr>
        </p:nvSpPr>
        <p:spPr>
          <a:xfrm>
            <a:off x="4895189" y="2909008"/>
            <a:ext cx="7296811" cy="722771"/>
          </a:xfrm>
          <a:prstGeom prst="rect">
            <a:avLst/>
          </a:prstGeom>
        </p:spPr>
        <p:txBody>
          <a:bodyPr anchor="ctr"/>
          <a:lstStyle>
            <a:lvl1pPr algn="l">
              <a:defRPr sz="4800"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Section Break</a:t>
            </a:r>
            <a:endParaRPr lang="ko-KR" altLang="en-US" dirty="0"/>
          </a:p>
        </p:txBody>
      </p:sp>
      <p:sp>
        <p:nvSpPr>
          <p:cNvPr id="5" name="Text Placeholder 9">
            <a:extLst>
              <a:ext uri="{FF2B5EF4-FFF2-40B4-BE49-F238E27FC236}">
                <a16:creationId xmlns="" xmlns:a16="http://schemas.microsoft.com/office/drawing/2014/main" id="{39315AC1-362C-42C8-AC5D-93231CD5493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895189" y="3645579"/>
            <a:ext cx="7296811" cy="263475"/>
          </a:xfrm>
          <a:prstGeom prst="rect">
            <a:avLst/>
          </a:prstGeom>
        </p:spPr>
        <p:txBody>
          <a:bodyPr lIns="108000" anchor="ctr"/>
          <a:lstStyle>
            <a:lvl1pPr marL="0" indent="0" algn="l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can be replaced with your own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88828050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864D-976B-4B6B-96FD-54711F5703D0}" type="datetimeFigureOut">
              <a:rPr lang="th-TH" smtClean="0"/>
              <a:t>10/03/63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0D0FC-64F2-48C7-8B03-EB26FC98923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4753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864D-976B-4B6B-96FD-54711F5703D0}" type="datetimeFigureOut">
              <a:rPr lang="th-TH" smtClean="0"/>
              <a:t>10/03/63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0D0FC-64F2-48C7-8B03-EB26FC98923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59885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864D-976B-4B6B-96FD-54711F5703D0}" type="datetimeFigureOut">
              <a:rPr lang="th-TH" smtClean="0"/>
              <a:t>10/03/63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0D0FC-64F2-48C7-8B03-EB26FC98923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35366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864D-976B-4B6B-96FD-54711F5703D0}" type="datetimeFigureOut">
              <a:rPr lang="th-TH" smtClean="0"/>
              <a:t>10/03/63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0D0FC-64F2-48C7-8B03-EB26FC98923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3276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864D-976B-4B6B-96FD-54711F5703D0}" type="datetimeFigureOut">
              <a:rPr lang="th-TH" smtClean="0"/>
              <a:t>10/03/63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0D0FC-64F2-48C7-8B03-EB26FC98923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4584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864D-976B-4B6B-96FD-54711F5703D0}" type="datetimeFigureOut">
              <a:rPr lang="th-TH" smtClean="0"/>
              <a:t>10/03/63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0D0FC-64F2-48C7-8B03-EB26FC98923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15330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864D-976B-4B6B-96FD-54711F5703D0}" type="datetimeFigureOut">
              <a:rPr lang="th-TH" smtClean="0"/>
              <a:t>10/03/63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0D0FC-64F2-48C7-8B03-EB26FC98923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69002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864D-976B-4B6B-96FD-54711F5703D0}" type="datetimeFigureOut">
              <a:rPr lang="th-TH" smtClean="0"/>
              <a:t>10/03/63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0D0FC-64F2-48C7-8B03-EB26FC98923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5011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7864D-976B-4B6B-96FD-54711F5703D0}" type="datetimeFigureOut">
              <a:rPr lang="th-TH" smtClean="0"/>
              <a:t>10/03/63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0D0FC-64F2-48C7-8B03-EB26FC98923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40135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กล่องข้อความ 4"/>
          <p:cNvSpPr txBox="1"/>
          <p:nvPr/>
        </p:nvSpPr>
        <p:spPr>
          <a:xfrm>
            <a:off x="4051300" y="1498600"/>
            <a:ext cx="38227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800" dirty="0" smtClean="0">
                <a:solidFill>
                  <a:srgbClr val="FFFF00"/>
                </a:solidFill>
                <a:cs typeface="+mj-cs"/>
              </a:rPr>
              <a:t>หน่วยที่ ๓ </a:t>
            </a:r>
          </a:p>
          <a:p>
            <a:pPr algn="ctr"/>
            <a:r>
              <a:rPr lang="th-TH" sz="4800" dirty="0" smtClean="0">
                <a:solidFill>
                  <a:srgbClr val="FFFF00"/>
                </a:solidFill>
                <a:cs typeface="+mj-cs"/>
              </a:rPr>
              <a:t>การเขียนรายงาน</a:t>
            </a:r>
          </a:p>
        </p:txBody>
      </p:sp>
    </p:spTree>
    <p:extLst>
      <p:ext uri="{BB962C8B-B14F-4D97-AF65-F5344CB8AC3E}">
        <p14:creationId xmlns:p14="http://schemas.microsoft.com/office/powerpoint/2010/main" val="243052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5955849"/>
            <a:ext cx="190120" cy="902151"/>
            <a:chOff x="1" y="1321321"/>
            <a:chExt cx="2051719" cy="2469467"/>
          </a:xfrm>
        </p:grpSpPr>
        <p:sp>
          <p:nvSpPr>
            <p:cNvPr id="7" name="Rectangle 6"/>
            <p:cNvSpPr/>
            <p:nvPr/>
          </p:nvSpPr>
          <p:spPr>
            <a:xfrm>
              <a:off x="1" y="1321321"/>
              <a:ext cx="2051719" cy="504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3733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" y="1976477"/>
              <a:ext cx="2051719" cy="504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3733">
                <a:solidFill>
                  <a:srgbClr val="A0C458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" y="2631633"/>
              <a:ext cx="2051719" cy="504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3733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" y="3286788"/>
              <a:ext cx="2051719" cy="50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3733"/>
            </a:p>
          </p:txBody>
        </p:sp>
      </p:grpSp>
      <p:sp>
        <p:nvSpPr>
          <p:cNvPr id="11" name="กล่องข้อความ 10"/>
          <p:cNvSpPr txBox="1"/>
          <p:nvPr/>
        </p:nvSpPr>
        <p:spPr>
          <a:xfrm>
            <a:off x="2032000" y="152400"/>
            <a:ext cx="9448800" cy="2621994"/>
          </a:xfrm>
          <a:prstGeom prst="roundRect">
            <a:avLst/>
          </a:prstGeom>
          <a:solidFill>
            <a:srgbClr val="CCFF99">
              <a:alpha val="38824"/>
            </a:srgbClr>
          </a:solidFill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7030A0"/>
                </a:solidFill>
                <a:cs typeface="+mj-cs"/>
              </a:rPr>
              <a:t>ความหมายของรายงาน</a:t>
            </a:r>
          </a:p>
          <a:p>
            <a:pPr algn="thaiDist"/>
            <a:r>
              <a:rPr lang="th-TH" dirty="0" smtClean="0">
                <a:cs typeface="+mj-cs"/>
              </a:rPr>
              <a:t>	</a:t>
            </a:r>
            <a:r>
              <a:rPr lang="th-TH" sz="3600" dirty="0" smtClean="0">
                <a:solidFill>
                  <a:srgbClr val="002060"/>
                </a:solidFill>
                <a:cs typeface="+mj-cs"/>
              </a:rPr>
              <a:t>รายงานเป็น</a:t>
            </a:r>
            <a:r>
              <a:rPr lang="th-TH" sz="3600" dirty="0" smtClean="0">
                <a:solidFill>
                  <a:srgbClr val="FF0000"/>
                </a:solidFill>
                <a:cs typeface="+mj-cs"/>
              </a:rPr>
              <a:t>เรื่องราวทางวิชาการ</a:t>
            </a:r>
            <a:r>
              <a:rPr lang="th-TH" sz="3600" dirty="0" smtClean="0">
                <a:solidFill>
                  <a:srgbClr val="002060"/>
                </a:solidFill>
                <a:cs typeface="+mj-cs"/>
              </a:rPr>
              <a:t>ซึ่งเป็น</a:t>
            </a:r>
            <a:r>
              <a:rPr lang="th-TH" sz="3600" dirty="0" smtClean="0">
                <a:solidFill>
                  <a:srgbClr val="FF0000"/>
                </a:solidFill>
                <a:cs typeface="+mj-cs"/>
              </a:rPr>
              <a:t>ผลจากการศึกษา มีการ-วิเคราะห์ และอ้างอิง</a:t>
            </a:r>
            <a:r>
              <a:rPr lang="th-TH" sz="3600" dirty="0" smtClean="0">
                <a:solidFill>
                  <a:srgbClr val="002060"/>
                </a:solidFill>
                <a:cs typeface="+mj-cs"/>
              </a:rPr>
              <a:t>จากนั้นนำมา</a:t>
            </a:r>
            <a:r>
              <a:rPr lang="th-TH" sz="3600" dirty="0" smtClean="0">
                <a:solidFill>
                  <a:srgbClr val="FF0000"/>
                </a:solidFill>
                <a:cs typeface="+mj-cs"/>
              </a:rPr>
              <a:t>เรียบเรียงอย่างมีขั้นตอน และเขียน / พิมพ์</a:t>
            </a:r>
            <a:r>
              <a:rPr lang="th-TH" sz="3600" dirty="0" smtClean="0">
                <a:solidFill>
                  <a:srgbClr val="002060"/>
                </a:solidFill>
                <a:cs typeface="+mj-cs"/>
              </a:rPr>
              <a:t>ตามรูปแบบที่กำหนด</a:t>
            </a:r>
          </a:p>
        </p:txBody>
      </p:sp>
      <p:sp>
        <p:nvSpPr>
          <p:cNvPr id="14" name="กล่องข้อความ 13"/>
          <p:cNvSpPr txBox="1"/>
          <p:nvPr/>
        </p:nvSpPr>
        <p:spPr>
          <a:xfrm>
            <a:off x="2032000" y="2918077"/>
            <a:ext cx="9448800" cy="3847862"/>
          </a:xfrm>
          <a:prstGeom prst="roundRect">
            <a:avLst/>
          </a:prstGeom>
          <a:solidFill>
            <a:srgbClr val="FFFF99">
              <a:alpha val="67059"/>
            </a:srgbClr>
          </a:solidFill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00B050"/>
                </a:solidFill>
                <a:cs typeface="+mj-cs"/>
              </a:rPr>
              <a:t>ประเภทของรายงาน</a:t>
            </a:r>
          </a:p>
          <a:p>
            <a:pPr algn="thaiDist"/>
            <a:r>
              <a:rPr lang="th-TH" dirty="0" smtClean="0">
                <a:cs typeface="+mj-cs"/>
              </a:rPr>
              <a:t>	</a:t>
            </a:r>
            <a:r>
              <a:rPr lang="th-TH" sz="3600" dirty="0" smtClean="0">
                <a:solidFill>
                  <a:srgbClr val="FF0000"/>
                </a:solidFill>
                <a:cs typeface="+mj-cs"/>
              </a:rPr>
              <a:t>แบ่งเป็น ๒ ประเภท</a:t>
            </a:r>
            <a:r>
              <a:rPr lang="th-TH" sz="3600" dirty="0" smtClean="0">
                <a:solidFill>
                  <a:srgbClr val="002060"/>
                </a:solidFill>
                <a:cs typeface="+mj-cs"/>
              </a:rPr>
              <a:t>ใหญ่ ๆ ได้แก่</a:t>
            </a:r>
          </a:p>
          <a:p>
            <a:pPr algn="thaiDist"/>
            <a:r>
              <a:rPr lang="th-TH" sz="3600" dirty="0" smtClean="0">
                <a:solidFill>
                  <a:srgbClr val="FF0000"/>
                </a:solidFill>
                <a:cs typeface="+mj-cs"/>
              </a:rPr>
              <a:t>๑. รายงานทั่วไป </a:t>
            </a:r>
            <a:r>
              <a:rPr lang="th-TH" sz="3600" dirty="0" smtClean="0">
                <a:solidFill>
                  <a:srgbClr val="002060"/>
                </a:solidFill>
                <a:cs typeface="+mj-cs"/>
              </a:rPr>
              <a:t>นำ</a:t>
            </a:r>
            <a:r>
              <a:rPr lang="th-TH" sz="3600" dirty="0" smtClean="0">
                <a:solidFill>
                  <a:srgbClr val="FF0000"/>
                </a:solidFill>
                <a:cs typeface="+mj-cs"/>
              </a:rPr>
              <a:t>เสนอเรื่องราวที่ดำเนินการไปแล้ว</a:t>
            </a:r>
            <a:r>
              <a:rPr lang="th-TH" sz="3600" dirty="0" smtClean="0">
                <a:solidFill>
                  <a:srgbClr val="002060"/>
                </a:solidFill>
                <a:cs typeface="+mj-cs"/>
              </a:rPr>
              <a:t> เช่น รายงานการ-		    ประชุม รายงานข่าว รายงานการไป</a:t>
            </a:r>
            <a:r>
              <a:rPr lang="th-TH" sz="3600" dirty="0" err="1" smtClean="0">
                <a:solidFill>
                  <a:srgbClr val="002060"/>
                </a:solidFill>
                <a:cs typeface="+mj-cs"/>
              </a:rPr>
              <a:t>ทัศน</a:t>
            </a:r>
            <a:r>
              <a:rPr lang="th-TH" sz="3600" dirty="0" smtClean="0">
                <a:solidFill>
                  <a:srgbClr val="002060"/>
                </a:solidFill>
                <a:cs typeface="+mj-cs"/>
              </a:rPr>
              <a:t>ศึกษา</a:t>
            </a:r>
          </a:p>
          <a:p>
            <a:pPr algn="thaiDist"/>
            <a:r>
              <a:rPr lang="th-TH" sz="3600" dirty="0" smtClean="0">
                <a:solidFill>
                  <a:srgbClr val="FF0000"/>
                </a:solidFill>
                <a:cs typeface="+mj-cs"/>
              </a:rPr>
              <a:t>๒. รายงานทางวิชาการ </a:t>
            </a:r>
            <a:r>
              <a:rPr lang="th-TH" sz="3600" dirty="0" smtClean="0">
                <a:solidFill>
                  <a:srgbClr val="002060"/>
                </a:solidFill>
                <a:cs typeface="+mj-cs"/>
              </a:rPr>
              <a:t>รายงาน</a:t>
            </a:r>
            <a:r>
              <a:rPr lang="th-TH" sz="3600" dirty="0" smtClean="0">
                <a:solidFill>
                  <a:srgbClr val="FF0000"/>
                </a:solidFill>
                <a:cs typeface="+mj-cs"/>
              </a:rPr>
              <a:t>ผลการศึกษาค้นคว้าวิจัย</a:t>
            </a:r>
            <a:r>
              <a:rPr lang="th-TH" sz="3600" dirty="0" smtClean="0">
                <a:solidFill>
                  <a:srgbClr val="002060"/>
                </a:solidFill>
                <a:cs typeface="+mj-cs"/>
              </a:rPr>
              <a:t>เรื่องใดเรื่องหนึ่ง	                          </a:t>
            </a:r>
            <a:r>
              <a:rPr lang="th-TH" sz="3600" dirty="0" smtClean="0">
                <a:solidFill>
                  <a:srgbClr val="FF0000"/>
                </a:solidFill>
                <a:cs typeface="+mj-cs"/>
              </a:rPr>
              <a:t>ตามขั้นตอน มีอ้างอิง</a:t>
            </a:r>
          </a:p>
        </p:txBody>
      </p:sp>
    </p:spTree>
    <p:extLst>
      <p:ext uri="{BB962C8B-B14F-4D97-AF65-F5344CB8AC3E}">
        <p14:creationId xmlns:p14="http://schemas.microsoft.com/office/powerpoint/2010/main" val="110893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5955849"/>
            <a:ext cx="190120" cy="902151"/>
            <a:chOff x="1" y="1321321"/>
            <a:chExt cx="2051719" cy="2469467"/>
          </a:xfrm>
        </p:grpSpPr>
        <p:sp>
          <p:nvSpPr>
            <p:cNvPr id="7" name="Rectangle 6"/>
            <p:cNvSpPr/>
            <p:nvPr/>
          </p:nvSpPr>
          <p:spPr>
            <a:xfrm>
              <a:off x="1" y="1321321"/>
              <a:ext cx="2051719" cy="504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3733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" y="1976477"/>
              <a:ext cx="2051719" cy="504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3733">
                <a:solidFill>
                  <a:srgbClr val="A0C458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" y="2631633"/>
              <a:ext cx="2051719" cy="504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3733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" y="3286788"/>
              <a:ext cx="2051719" cy="50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3733"/>
            </a:p>
          </p:txBody>
        </p:sp>
      </p:grpSp>
      <p:sp>
        <p:nvSpPr>
          <p:cNvPr id="11" name="กล่องข้อความ 10"/>
          <p:cNvSpPr txBox="1"/>
          <p:nvPr/>
        </p:nvSpPr>
        <p:spPr>
          <a:xfrm>
            <a:off x="2032000" y="152400"/>
            <a:ext cx="7886700" cy="3234928"/>
          </a:xfrm>
          <a:prstGeom prst="roundRect">
            <a:avLst/>
          </a:prstGeom>
          <a:solidFill>
            <a:srgbClr val="FFFF99">
              <a:alpha val="38824"/>
            </a:srgbClr>
          </a:solidFill>
        </p:spPr>
        <p:txBody>
          <a:bodyPr wrap="square" rtlCol="0">
            <a:spAutoFit/>
          </a:bodyPr>
          <a:lstStyle/>
          <a:p>
            <a:pPr algn="thaiDist"/>
            <a:r>
              <a:rPr lang="th-TH" sz="4000" b="1" dirty="0" smtClean="0">
                <a:solidFill>
                  <a:srgbClr val="00B050"/>
                </a:solidFill>
                <a:cs typeface="+mj-cs"/>
              </a:rPr>
              <a:t>ลักษณะของรายงานที่ดี</a:t>
            </a:r>
          </a:p>
          <a:p>
            <a:pPr algn="thaiDist"/>
            <a:r>
              <a:rPr lang="th-TH" sz="3600" dirty="0" smtClean="0">
                <a:solidFill>
                  <a:srgbClr val="002060"/>
                </a:solidFill>
                <a:cs typeface="+mj-cs"/>
              </a:rPr>
              <a:t>๑. มีการ</a:t>
            </a:r>
            <a:r>
              <a:rPr lang="th-TH" sz="3600" dirty="0" smtClean="0">
                <a:solidFill>
                  <a:srgbClr val="FF0000"/>
                </a:solidFill>
                <a:cs typeface="+mj-cs"/>
              </a:rPr>
              <a:t>นำหลักการ </a:t>
            </a:r>
            <a:r>
              <a:rPr lang="th-TH" sz="3600" dirty="0" smtClean="0">
                <a:solidFill>
                  <a:srgbClr val="002060"/>
                </a:solidFill>
                <a:cs typeface="+mj-cs"/>
              </a:rPr>
              <a:t>/ ทฤษฎี</a:t>
            </a:r>
            <a:r>
              <a:rPr lang="th-TH" sz="3600" dirty="0" smtClean="0">
                <a:solidFill>
                  <a:srgbClr val="FF0000"/>
                </a:solidFill>
                <a:cs typeface="+mj-cs"/>
              </a:rPr>
              <a:t>มาใช้อย่างเหมาะสม </a:t>
            </a:r>
            <a:endParaRPr lang="th-TH" sz="3600" dirty="0">
              <a:solidFill>
                <a:srgbClr val="FF0000"/>
              </a:solidFill>
              <a:cs typeface="+mj-cs"/>
            </a:endParaRPr>
          </a:p>
          <a:p>
            <a:pPr algn="thaiDist"/>
            <a:r>
              <a:rPr lang="th-TH" sz="3600" dirty="0" smtClean="0">
                <a:solidFill>
                  <a:srgbClr val="002060"/>
                </a:solidFill>
                <a:cs typeface="+mj-cs"/>
              </a:rPr>
              <a:t>๒. มีความคิดสร้างสรรค์ เช่น </a:t>
            </a:r>
            <a:r>
              <a:rPr lang="th-TH" sz="3600" dirty="0" smtClean="0">
                <a:solidFill>
                  <a:srgbClr val="FF0000"/>
                </a:solidFill>
                <a:cs typeface="+mj-cs"/>
              </a:rPr>
              <a:t>ทำเรื่องที่ไม่มีใครเคยทำมาก่อน</a:t>
            </a:r>
          </a:p>
          <a:p>
            <a:pPr algn="thaiDist"/>
            <a:r>
              <a:rPr lang="th-TH" sz="3600" dirty="0" smtClean="0">
                <a:solidFill>
                  <a:srgbClr val="002060"/>
                </a:solidFill>
                <a:cs typeface="+mj-cs"/>
              </a:rPr>
              <a:t>๓. มี</a:t>
            </a:r>
            <a:r>
              <a:rPr lang="th-TH" sz="3600" dirty="0" smtClean="0">
                <a:solidFill>
                  <a:srgbClr val="FF0000"/>
                </a:solidFill>
                <a:cs typeface="+mj-cs"/>
              </a:rPr>
              <a:t>เนื้อหาที่ถูกต้อง</a:t>
            </a:r>
          </a:p>
          <a:p>
            <a:pPr algn="thaiDist"/>
            <a:r>
              <a:rPr lang="th-TH" sz="3600" dirty="0" smtClean="0">
                <a:solidFill>
                  <a:srgbClr val="002060"/>
                </a:solidFill>
                <a:cs typeface="+mj-cs"/>
              </a:rPr>
              <a:t>๔. </a:t>
            </a:r>
            <a:r>
              <a:rPr lang="th-TH" sz="3600" dirty="0" smtClean="0">
                <a:solidFill>
                  <a:srgbClr val="FF0000"/>
                </a:solidFill>
                <a:cs typeface="+mj-cs"/>
              </a:rPr>
              <a:t>มีการเรียงลำดับเนื้อหา</a:t>
            </a:r>
            <a:r>
              <a:rPr lang="th-TH" sz="3600" dirty="0" smtClean="0">
                <a:solidFill>
                  <a:srgbClr val="002060"/>
                </a:solidFill>
                <a:cs typeface="+mj-cs"/>
              </a:rPr>
              <a:t>ที่ชัดเจนเป็นลำดับ</a:t>
            </a:r>
            <a:endParaRPr lang="th-TH" sz="3600" dirty="0">
              <a:solidFill>
                <a:srgbClr val="002060"/>
              </a:solidFill>
              <a:cs typeface="+mj-cs"/>
            </a:endParaRPr>
          </a:p>
        </p:txBody>
      </p:sp>
      <p:sp>
        <p:nvSpPr>
          <p:cNvPr id="14" name="กล่องข้อความ 13"/>
          <p:cNvSpPr txBox="1"/>
          <p:nvPr/>
        </p:nvSpPr>
        <p:spPr>
          <a:xfrm>
            <a:off x="2032000" y="3543538"/>
            <a:ext cx="8915400" cy="3234928"/>
          </a:xfrm>
          <a:prstGeom prst="roundRect">
            <a:avLst/>
          </a:prstGeom>
          <a:solidFill>
            <a:srgbClr val="FFFF99">
              <a:alpha val="67059"/>
            </a:srgbClr>
          </a:solidFill>
        </p:spPr>
        <p:txBody>
          <a:bodyPr wrap="square" rtlCol="0">
            <a:spAutoFit/>
          </a:bodyPr>
          <a:lstStyle/>
          <a:p>
            <a:pPr algn="thaiDist"/>
            <a:r>
              <a:rPr lang="th-TH" sz="4000" b="1" dirty="0" smtClean="0">
                <a:solidFill>
                  <a:srgbClr val="7030A0"/>
                </a:solidFill>
                <a:cs typeface="+mj-cs"/>
              </a:rPr>
              <a:t>การใช้ภาษาในการเขียนรายงาน</a:t>
            </a:r>
          </a:p>
          <a:p>
            <a:pPr algn="thaiDist"/>
            <a:r>
              <a:rPr lang="th-TH" sz="3600" dirty="0" smtClean="0">
                <a:solidFill>
                  <a:srgbClr val="002060"/>
                </a:solidFill>
                <a:cs typeface="+mj-cs"/>
              </a:rPr>
              <a:t>๑. ใช้</a:t>
            </a:r>
            <a:r>
              <a:rPr lang="th-TH" sz="3600" dirty="0" smtClean="0">
                <a:solidFill>
                  <a:srgbClr val="FF0000"/>
                </a:solidFill>
                <a:cs typeface="+mj-cs"/>
              </a:rPr>
              <a:t>ประโยคสั้น ๆ ได้ใจความชัดเจน </a:t>
            </a:r>
            <a:r>
              <a:rPr lang="th-TH" sz="3600" dirty="0" smtClean="0">
                <a:solidFill>
                  <a:srgbClr val="002060"/>
                </a:solidFill>
                <a:cs typeface="+mj-cs"/>
              </a:rPr>
              <a:t>ใช้คำที่เข้าใจง่าย</a:t>
            </a:r>
          </a:p>
          <a:p>
            <a:pPr algn="thaiDist"/>
            <a:r>
              <a:rPr lang="th-TH" sz="3600" dirty="0" smtClean="0">
                <a:solidFill>
                  <a:srgbClr val="002060"/>
                </a:solidFill>
                <a:cs typeface="+mj-cs"/>
              </a:rPr>
              <a:t>๒. </a:t>
            </a:r>
            <a:r>
              <a:rPr lang="th-TH" sz="3600" dirty="0" smtClean="0">
                <a:solidFill>
                  <a:srgbClr val="FF0000"/>
                </a:solidFill>
                <a:cs typeface="+mj-cs"/>
              </a:rPr>
              <a:t>สะกดคำให้ถูกต้อง</a:t>
            </a:r>
          </a:p>
          <a:p>
            <a:pPr algn="thaiDist"/>
            <a:r>
              <a:rPr lang="th-TH" sz="3600" dirty="0" smtClean="0">
                <a:solidFill>
                  <a:srgbClr val="002060"/>
                </a:solidFill>
                <a:cs typeface="+mj-cs"/>
              </a:rPr>
              <a:t>๓. </a:t>
            </a:r>
            <a:r>
              <a:rPr lang="th-TH" sz="3600" dirty="0" smtClean="0">
                <a:solidFill>
                  <a:srgbClr val="FF0000"/>
                </a:solidFill>
                <a:cs typeface="+mj-cs"/>
              </a:rPr>
              <a:t>ไม่ฉีกคำ </a:t>
            </a:r>
            <a:r>
              <a:rPr lang="th-TH" sz="3600" dirty="0" smtClean="0">
                <a:solidFill>
                  <a:srgbClr val="002060"/>
                </a:solidFill>
                <a:cs typeface="+mj-cs"/>
              </a:rPr>
              <a:t>เช่น คำว่า </a:t>
            </a:r>
            <a:r>
              <a:rPr lang="en-US" sz="3600" dirty="0" smtClean="0">
                <a:solidFill>
                  <a:srgbClr val="002060"/>
                </a:solidFill>
                <a:cs typeface="+mj-cs"/>
              </a:rPr>
              <a:t>“</a:t>
            </a:r>
            <a:r>
              <a:rPr lang="th-TH" sz="3600" dirty="0" smtClean="0">
                <a:solidFill>
                  <a:srgbClr val="002060"/>
                </a:solidFill>
                <a:cs typeface="+mj-cs"/>
              </a:rPr>
              <a:t>ละเอียด</a:t>
            </a:r>
            <a:r>
              <a:rPr lang="en-US" sz="3600" dirty="0" smtClean="0">
                <a:solidFill>
                  <a:srgbClr val="002060"/>
                </a:solidFill>
                <a:cs typeface="+mj-cs"/>
              </a:rPr>
              <a:t>”</a:t>
            </a:r>
            <a:r>
              <a:rPr lang="th-TH" sz="3600" dirty="0" smtClean="0">
                <a:solidFill>
                  <a:srgbClr val="002060"/>
                </a:solidFill>
                <a:cs typeface="+mj-cs"/>
              </a:rPr>
              <a:t> คำว่า </a:t>
            </a:r>
            <a:r>
              <a:rPr lang="en-US" sz="3600" dirty="0" smtClean="0">
                <a:solidFill>
                  <a:srgbClr val="002060"/>
                </a:solidFill>
                <a:cs typeface="+mj-cs"/>
              </a:rPr>
              <a:t>“</a:t>
            </a:r>
            <a:r>
              <a:rPr lang="th-TH" sz="3600" dirty="0" smtClean="0">
                <a:solidFill>
                  <a:srgbClr val="002060"/>
                </a:solidFill>
                <a:cs typeface="+mj-cs"/>
              </a:rPr>
              <a:t>ละ</a:t>
            </a:r>
            <a:r>
              <a:rPr lang="en-US" sz="3600" dirty="0" smtClean="0">
                <a:solidFill>
                  <a:srgbClr val="002060"/>
                </a:solidFill>
                <a:cs typeface="+mj-cs"/>
              </a:rPr>
              <a:t>”</a:t>
            </a:r>
            <a:r>
              <a:rPr lang="th-TH" sz="3600" dirty="0" smtClean="0">
                <a:solidFill>
                  <a:srgbClr val="002060"/>
                </a:solidFill>
                <a:cs typeface="+mj-cs"/>
              </a:rPr>
              <a:t> กับ คำว่า </a:t>
            </a:r>
            <a:r>
              <a:rPr lang="en-US" sz="3600" dirty="0" smtClean="0">
                <a:solidFill>
                  <a:srgbClr val="002060"/>
                </a:solidFill>
                <a:cs typeface="+mj-cs"/>
              </a:rPr>
              <a:t>“</a:t>
            </a:r>
            <a:r>
              <a:rPr lang="th-TH" sz="3600" dirty="0" smtClean="0">
                <a:solidFill>
                  <a:srgbClr val="002060"/>
                </a:solidFill>
                <a:cs typeface="+mj-cs"/>
              </a:rPr>
              <a:t>เอียด</a:t>
            </a:r>
            <a:r>
              <a:rPr lang="en-US" sz="3600" dirty="0" smtClean="0">
                <a:solidFill>
                  <a:srgbClr val="002060"/>
                </a:solidFill>
                <a:cs typeface="+mj-cs"/>
              </a:rPr>
              <a:t>”</a:t>
            </a:r>
            <a:r>
              <a:rPr lang="th-TH" sz="3600" dirty="0" smtClean="0">
                <a:solidFill>
                  <a:srgbClr val="002060"/>
                </a:solidFill>
                <a:cs typeface="+mj-cs"/>
              </a:rPr>
              <a:t> คนละบรรทัด </a:t>
            </a:r>
            <a:r>
              <a:rPr lang="th-TH" dirty="0" smtClean="0">
                <a:cs typeface="+mj-cs"/>
              </a:rPr>
              <a:t>	</a:t>
            </a:r>
            <a:endParaRPr lang="th-TH" sz="3600" dirty="0" smtClean="0">
              <a:solidFill>
                <a:srgbClr val="FF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2156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004628" y="1021785"/>
            <a:ext cx="9360000" cy="864000"/>
          </a:xfrm>
          <a:prstGeom prst="rect">
            <a:avLst/>
          </a:prstGeom>
          <a:solidFill>
            <a:srgbClr val="0099FF"/>
          </a:solidFill>
          <a:ln>
            <a:noFill/>
          </a:ln>
          <a:effectLst>
            <a:outerShdw blurRad="50800" dist="50800" dir="54000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733"/>
          </a:p>
        </p:txBody>
      </p:sp>
      <p:sp>
        <p:nvSpPr>
          <p:cNvPr id="11" name="Rectangle 10"/>
          <p:cNvSpPr/>
          <p:nvPr/>
        </p:nvSpPr>
        <p:spPr>
          <a:xfrm>
            <a:off x="3102854" y="1091423"/>
            <a:ext cx="8154708" cy="672000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733"/>
          </a:p>
        </p:txBody>
      </p:sp>
      <p:sp>
        <p:nvSpPr>
          <p:cNvPr id="10" name="Rectangle 9"/>
          <p:cNvSpPr/>
          <p:nvPr/>
        </p:nvSpPr>
        <p:spPr>
          <a:xfrm>
            <a:off x="2159340" y="1131101"/>
            <a:ext cx="816000" cy="6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733"/>
          </a:p>
        </p:txBody>
      </p:sp>
      <p:sp>
        <p:nvSpPr>
          <p:cNvPr id="15" name="TextBox 14"/>
          <p:cNvSpPr txBox="1"/>
          <p:nvPr/>
        </p:nvSpPr>
        <p:spPr>
          <a:xfrm>
            <a:off x="2168299" y="919595"/>
            <a:ext cx="807043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h-TH" altLang="ko-KR" sz="6000" b="1" dirty="0" smtClean="0">
                <a:solidFill>
                  <a:schemeClr val="accent1"/>
                </a:solidFill>
                <a:latin typeface="Arial" pitchFamily="34" charset="0"/>
                <a:cs typeface="+mj-cs"/>
              </a:rPr>
              <a:t>๑</a:t>
            </a:r>
            <a:endParaRPr lang="ko-KR" altLang="en-US" sz="6000" b="1" dirty="0">
              <a:solidFill>
                <a:schemeClr val="accent1"/>
              </a:solidFill>
              <a:latin typeface="Arial" pitchFamily="34" charset="0"/>
              <a:cs typeface="+mj-cs"/>
            </a:endParaRPr>
          </a:p>
        </p:txBody>
      </p:sp>
      <p:sp>
        <p:nvSpPr>
          <p:cNvPr id="19" name="TextBox 12"/>
          <p:cNvSpPr txBox="1"/>
          <p:nvPr/>
        </p:nvSpPr>
        <p:spPr bwMode="auto">
          <a:xfrm>
            <a:off x="3321210" y="1091423"/>
            <a:ext cx="6417399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th-TH" altLang="ko-KR" sz="4000" dirty="0" smtClean="0">
                <a:solidFill>
                  <a:srgbClr val="002060"/>
                </a:solidFill>
                <a:latin typeface="Arial" pitchFamily="34" charset="0"/>
                <a:cs typeface="+mj-cs"/>
              </a:rPr>
              <a:t>เลือกหัวข้อเรื่อง</a:t>
            </a:r>
            <a:endParaRPr lang="ko-KR" altLang="en-US" sz="4000" dirty="0">
              <a:solidFill>
                <a:srgbClr val="002060"/>
              </a:solidFill>
              <a:latin typeface="Arial" pitchFamily="34" charset="0"/>
              <a:cs typeface="+mj-c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12526" y="2181268"/>
            <a:ext cx="9360000" cy="864000"/>
          </a:xfrm>
          <a:prstGeom prst="rect">
            <a:avLst/>
          </a:prstGeom>
          <a:solidFill>
            <a:srgbClr val="0099FF"/>
          </a:solidFill>
          <a:ln>
            <a:noFill/>
          </a:ln>
          <a:effectLst>
            <a:outerShdw blurRad="50800" dist="50800" dir="54000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733"/>
          </a:p>
        </p:txBody>
      </p:sp>
      <p:sp>
        <p:nvSpPr>
          <p:cNvPr id="28" name="Rectangle 27"/>
          <p:cNvSpPr/>
          <p:nvPr/>
        </p:nvSpPr>
        <p:spPr>
          <a:xfrm>
            <a:off x="3102854" y="2300422"/>
            <a:ext cx="8154708" cy="672000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733">
              <a:solidFill>
                <a:srgbClr val="A0C458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168299" y="2298780"/>
            <a:ext cx="816000" cy="6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733"/>
          </a:p>
        </p:txBody>
      </p:sp>
      <p:sp>
        <p:nvSpPr>
          <p:cNvPr id="30" name="TextBox 29"/>
          <p:cNvSpPr txBox="1"/>
          <p:nvPr/>
        </p:nvSpPr>
        <p:spPr>
          <a:xfrm>
            <a:off x="2168299" y="2128592"/>
            <a:ext cx="807043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h-TH" altLang="ko-KR" sz="6000" b="1" dirty="0">
                <a:solidFill>
                  <a:schemeClr val="accent2"/>
                </a:solidFill>
                <a:latin typeface="Arial" pitchFamily="34" charset="0"/>
                <a:cs typeface="+mj-cs"/>
              </a:rPr>
              <a:t>๒</a:t>
            </a:r>
            <a:endParaRPr lang="ko-KR" altLang="en-US" sz="6000" b="1" dirty="0">
              <a:solidFill>
                <a:schemeClr val="accent2"/>
              </a:solidFill>
              <a:latin typeface="Arial" pitchFamily="34" charset="0"/>
              <a:cs typeface="+mj-cs"/>
            </a:endParaRPr>
          </a:p>
        </p:txBody>
      </p:sp>
      <p:sp>
        <p:nvSpPr>
          <p:cNvPr id="31" name="TextBox 12"/>
          <p:cNvSpPr txBox="1"/>
          <p:nvPr/>
        </p:nvSpPr>
        <p:spPr bwMode="auto">
          <a:xfrm>
            <a:off x="3321209" y="2275094"/>
            <a:ext cx="6417399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th-TH" altLang="ko-KR" sz="4000" dirty="0" smtClean="0">
                <a:solidFill>
                  <a:srgbClr val="002060"/>
                </a:solidFill>
                <a:latin typeface="Arial" pitchFamily="34" charset="0"/>
                <a:cs typeface="+mj-cs"/>
              </a:rPr>
              <a:t>กำหนดจุดมุ่งหมาย / ขอบเขตของเรื่อง</a:t>
            </a:r>
            <a:endParaRPr lang="ko-KR" altLang="en-US" sz="4000" dirty="0">
              <a:solidFill>
                <a:srgbClr val="002060"/>
              </a:solidFill>
              <a:latin typeface="Arial" pitchFamily="34" charset="0"/>
              <a:cs typeface="+mj-cs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020424" y="3340751"/>
            <a:ext cx="9360000" cy="864000"/>
          </a:xfrm>
          <a:prstGeom prst="rect">
            <a:avLst/>
          </a:prstGeom>
          <a:solidFill>
            <a:srgbClr val="0099FF"/>
          </a:solidFill>
          <a:ln>
            <a:noFill/>
          </a:ln>
          <a:effectLst>
            <a:outerShdw blurRad="50800" dist="50800" dir="54000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733"/>
          </a:p>
        </p:txBody>
      </p:sp>
      <p:sp>
        <p:nvSpPr>
          <p:cNvPr id="35" name="Rectangle 34"/>
          <p:cNvSpPr/>
          <p:nvPr/>
        </p:nvSpPr>
        <p:spPr>
          <a:xfrm>
            <a:off x="3090336" y="3431142"/>
            <a:ext cx="8154708" cy="6720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733"/>
          </a:p>
        </p:txBody>
      </p:sp>
      <p:sp>
        <p:nvSpPr>
          <p:cNvPr id="36" name="Rectangle 35"/>
          <p:cNvSpPr/>
          <p:nvPr/>
        </p:nvSpPr>
        <p:spPr>
          <a:xfrm>
            <a:off x="2170689" y="3445086"/>
            <a:ext cx="816000" cy="6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733"/>
          </a:p>
        </p:txBody>
      </p:sp>
      <p:sp>
        <p:nvSpPr>
          <p:cNvPr id="37" name="TextBox 36"/>
          <p:cNvSpPr txBox="1"/>
          <p:nvPr/>
        </p:nvSpPr>
        <p:spPr>
          <a:xfrm>
            <a:off x="2158118" y="3146801"/>
            <a:ext cx="807043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h-TH" altLang="ko-KR" sz="6000" b="1" dirty="0">
                <a:solidFill>
                  <a:srgbClr val="FF0066"/>
                </a:solidFill>
                <a:latin typeface="Arial" pitchFamily="34" charset="0"/>
                <a:cs typeface="+mj-cs"/>
              </a:rPr>
              <a:t>๓</a:t>
            </a:r>
            <a:endParaRPr lang="ko-KR" altLang="en-US" sz="6000" b="1" dirty="0">
              <a:solidFill>
                <a:srgbClr val="FF0066"/>
              </a:solidFill>
              <a:latin typeface="Arial" pitchFamily="34" charset="0"/>
              <a:cs typeface="+mj-cs"/>
            </a:endParaRPr>
          </a:p>
        </p:txBody>
      </p:sp>
      <p:sp>
        <p:nvSpPr>
          <p:cNvPr id="38" name="TextBox 12"/>
          <p:cNvSpPr txBox="1"/>
          <p:nvPr/>
        </p:nvSpPr>
        <p:spPr bwMode="auto">
          <a:xfrm>
            <a:off x="3321206" y="3403434"/>
            <a:ext cx="6417399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th-TH" altLang="ko-KR" sz="4000" dirty="0" smtClean="0">
                <a:solidFill>
                  <a:srgbClr val="002060"/>
                </a:solidFill>
                <a:latin typeface="Arial" pitchFamily="34" charset="0"/>
                <a:cs typeface="+mj-cs"/>
              </a:rPr>
              <a:t>รวบรวมข้อมูล</a:t>
            </a:r>
            <a:endParaRPr lang="ko-KR" altLang="en-US" sz="4000" dirty="0">
              <a:solidFill>
                <a:srgbClr val="002060"/>
              </a:solidFill>
              <a:latin typeface="Arial" pitchFamily="34" charset="0"/>
              <a:cs typeface="+mj-cs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028322" y="4500234"/>
            <a:ext cx="9360000" cy="864000"/>
          </a:xfrm>
          <a:prstGeom prst="rect">
            <a:avLst/>
          </a:prstGeom>
          <a:solidFill>
            <a:srgbClr val="0099FF"/>
          </a:solidFill>
          <a:ln>
            <a:noFill/>
          </a:ln>
          <a:effectLst>
            <a:outerShdw blurRad="50800" dist="50800" dir="54000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733"/>
          </a:p>
        </p:txBody>
      </p:sp>
      <p:sp>
        <p:nvSpPr>
          <p:cNvPr id="41" name="Rectangle 40"/>
          <p:cNvSpPr/>
          <p:nvPr/>
        </p:nvSpPr>
        <p:spPr>
          <a:xfrm>
            <a:off x="3089503" y="4612690"/>
            <a:ext cx="8154708" cy="672000"/>
          </a:xfrm>
          <a:prstGeom prst="rect">
            <a:avLst/>
          </a:prstGeom>
          <a:solidFill>
            <a:srgbClr val="FFFF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733"/>
          </a:p>
        </p:txBody>
      </p:sp>
      <p:sp>
        <p:nvSpPr>
          <p:cNvPr id="42" name="Rectangle 41"/>
          <p:cNvSpPr/>
          <p:nvPr/>
        </p:nvSpPr>
        <p:spPr>
          <a:xfrm>
            <a:off x="2159340" y="4626496"/>
            <a:ext cx="816000" cy="6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733"/>
          </a:p>
        </p:txBody>
      </p:sp>
      <p:sp>
        <p:nvSpPr>
          <p:cNvPr id="43" name="TextBox 42"/>
          <p:cNvSpPr txBox="1"/>
          <p:nvPr/>
        </p:nvSpPr>
        <p:spPr>
          <a:xfrm>
            <a:off x="2159340" y="4424402"/>
            <a:ext cx="807043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h-TH" altLang="ko-KR" sz="6000" b="1" dirty="0">
                <a:solidFill>
                  <a:schemeClr val="accent4"/>
                </a:solidFill>
                <a:latin typeface="Arial" pitchFamily="34" charset="0"/>
                <a:cs typeface="+mj-cs"/>
              </a:rPr>
              <a:t>๔</a:t>
            </a:r>
            <a:endParaRPr lang="ko-KR" altLang="en-US" sz="6000" b="1" dirty="0">
              <a:solidFill>
                <a:schemeClr val="accent4"/>
              </a:solidFill>
              <a:latin typeface="Arial" pitchFamily="34" charset="0"/>
              <a:cs typeface="+mj-cs"/>
            </a:endParaRPr>
          </a:p>
        </p:txBody>
      </p:sp>
      <p:sp>
        <p:nvSpPr>
          <p:cNvPr id="44" name="TextBox 12"/>
          <p:cNvSpPr txBox="1"/>
          <p:nvPr/>
        </p:nvSpPr>
        <p:spPr bwMode="auto">
          <a:xfrm>
            <a:off x="3496015" y="5486418"/>
            <a:ext cx="6417399" cy="338554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Get a modern PowerPoint  Presentation that is beautifully designed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กล่องข้อความ 3"/>
          <p:cNvSpPr txBox="1"/>
          <p:nvPr/>
        </p:nvSpPr>
        <p:spPr>
          <a:xfrm>
            <a:off x="4461215" y="140737"/>
            <a:ext cx="35651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FF0066"/>
                </a:solidFill>
                <a:cs typeface="+mj-cs"/>
              </a:rPr>
              <a:t>ขั้นตอนการเขียนรายงาน</a:t>
            </a:r>
          </a:p>
        </p:txBody>
      </p:sp>
      <p:sp>
        <p:nvSpPr>
          <p:cNvPr id="32" name="TextBox 12"/>
          <p:cNvSpPr txBox="1"/>
          <p:nvPr/>
        </p:nvSpPr>
        <p:spPr bwMode="auto">
          <a:xfrm>
            <a:off x="3321206" y="4608553"/>
            <a:ext cx="6417399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th-TH" altLang="ko-KR" sz="4000" dirty="0" smtClean="0">
                <a:solidFill>
                  <a:srgbClr val="002060"/>
                </a:solidFill>
                <a:latin typeface="Arial" pitchFamily="34" charset="0"/>
                <a:cs typeface="+mj-cs"/>
              </a:rPr>
              <a:t>วางโครงเรื่อง</a:t>
            </a:r>
            <a:endParaRPr lang="ko-KR" altLang="en-US" sz="4000" dirty="0">
              <a:solidFill>
                <a:srgbClr val="002060"/>
              </a:solidFill>
              <a:latin typeface="Arial" pitchFamily="34" charset="0"/>
              <a:cs typeface="+mj-cs"/>
            </a:endParaRPr>
          </a:p>
        </p:txBody>
      </p:sp>
      <p:sp>
        <p:nvSpPr>
          <p:cNvPr id="33" name="Rectangle 39"/>
          <p:cNvSpPr/>
          <p:nvPr/>
        </p:nvSpPr>
        <p:spPr>
          <a:xfrm>
            <a:off x="2036220" y="5659718"/>
            <a:ext cx="9360000" cy="864000"/>
          </a:xfrm>
          <a:prstGeom prst="rect">
            <a:avLst/>
          </a:prstGeom>
          <a:solidFill>
            <a:srgbClr val="0099FF"/>
          </a:solidFill>
          <a:ln>
            <a:noFill/>
          </a:ln>
          <a:effectLst>
            <a:outerShdw blurRad="50800" dist="50800" dir="54000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733"/>
          </a:p>
        </p:txBody>
      </p:sp>
      <p:sp>
        <p:nvSpPr>
          <p:cNvPr id="47" name="Rectangle 41"/>
          <p:cNvSpPr/>
          <p:nvPr/>
        </p:nvSpPr>
        <p:spPr>
          <a:xfrm>
            <a:off x="2159340" y="5755717"/>
            <a:ext cx="816000" cy="6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733"/>
          </a:p>
        </p:txBody>
      </p:sp>
      <p:sp>
        <p:nvSpPr>
          <p:cNvPr id="39" name="TextBox 42"/>
          <p:cNvSpPr txBox="1"/>
          <p:nvPr/>
        </p:nvSpPr>
        <p:spPr>
          <a:xfrm>
            <a:off x="2158118" y="5583885"/>
            <a:ext cx="807043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h-TH" altLang="ko-KR" sz="6000" b="1" dirty="0" smtClean="0">
                <a:solidFill>
                  <a:srgbClr val="92D050"/>
                </a:solidFill>
                <a:latin typeface="Arial" pitchFamily="34" charset="0"/>
                <a:cs typeface="+mj-cs"/>
              </a:rPr>
              <a:t>๕</a:t>
            </a:r>
            <a:endParaRPr lang="ko-KR" altLang="en-US" sz="6000" b="1" dirty="0">
              <a:solidFill>
                <a:srgbClr val="92D050"/>
              </a:solidFill>
              <a:latin typeface="Arial" pitchFamily="34" charset="0"/>
              <a:cs typeface="+mj-cs"/>
            </a:endParaRPr>
          </a:p>
        </p:txBody>
      </p:sp>
      <p:sp>
        <p:nvSpPr>
          <p:cNvPr id="48" name="Rectangle 40"/>
          <p:cNvSpPr/>
          <p:nvPr/>
        </p:nvSpPr>
        <p:spPr>
          <a:xfrm>
            <a:off x="3089503" y="5763689"/>
            <a:ext cx="8154708" cy="672000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733"/>
          </a:p>
        </p:txBody>
      </p:sp>
      <p:sp>
        <p:nvSpPr>
          <p:cNvPr id="49" name="TextBox 12"/>
          <p:cNvSpPr txBox="1"/>
          <p:nvPr/>
        </p:nvSpPr>
        <p:spPr bwMode="auto">
          <a:xfrm>
            <a:off x="3321205" y="5763689"/>
            <a:ext cx="6417399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th-TH" altLang="ko-KR" sz="4000" dirty="0" smtClean="0">
                <a:solidFill>
                  <a:srgbClr val="002060"/>
                </a:solidFill>
                <a:latin typeface="Arial" pitchFamily="34" charset="0"/>
                <a:cs typeface="+mj-cs"/>
              </a:rPr>
              <a:t>เรียบเรียงเนื้อหาและตรวจสอบความถูกต้อง</a:t>
            </a:r>
            <a:endParaRPr lang="ko-KR" altLang="en-US" sz="4000" dirty="0">
              <a:solidFill>
                <a:srgbClr val="002060"/>
              </a:solidFill>
              <a:latin typeface="Arial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3291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กล่องข้อความ 10"/>
          <p:cNvSpPr txBox="1"/>
          <p:nvPr/>
        </p:nvSpPr>
        <p:spPr>
          <a:xfrm>
            <a:off x="4309649" y="100208"/>
            <a:ext cx="7690285" cy="6640116"/>
          </a:xfrm>
          <a:prstGeom prst="roundRect">
            <a:avLst/>
          </a:prstGeom>
          <a:solidFill>
            <a:srgbClr val="FFFF9F"/>
          </a:solidFill>
        </p:spPr>
        <p:txBody>
          <a:bodyPr wrap="square" rtlCol="0">
            <a:spAutoFit/>
          </a:bodyPr>
          <a:lstStyle/>
          <a:p>
            <a:r>
              <a:rPr lang="th-TH" sz="3200" dirty="0" smtClean="0">
                <a:solidFill>
                  <a:srgbClr val="002060"/>
                </a:solidFill>
                <a:cs typeface="+mj-cs"/>
              </a:rPr>
              <a:t>๑. ส่วนประกอบตอนต้น ประกอบด้วย</a:t>
            </a:r>
          </a:p>
          <a:p>
            <a:r>
              <a:rPr lang="th-TH" sz="3200" dirty="0" smtClean="0">
                <a:solidFill>
                  <a:srgbClr val="002060"/>
                </a:solidFill>
                <a:cs typeface="+mj-cs"/>
              </a:rPr>
              <a:t>	๑.๑ ปกนอก</a:t>
            </a:r>
          </a:p>
          <a:p>
            <a:r>
              <a:rPr lang="th-TH" sz="3200" dirty="0">
                <a:solidFill>
                  <a:srgbClr val="002060"/>
                </a:solidFill>
                <a:cs typeface="+mj-cs"/>
              </a:rPr>
              <a:t>	</a:t>
            </a:r>
            <a:r>
              <a:rPr lang="th-TH" sz="3200" dirty="0" smtClean="0">
                <a:solidFill>
                  <a:srgbClr val="002060"/>
                </a:solidFill>
                <a:cs typeface="+mj-cs"/>
              </a:rPr>
              <a:t>๑.๒ รองปก (กระดาษสีขาวธรรมดาไม่มีตัวหนังสือ)</a:t>
            </a:r>
          </a:p>
          <a:p>
            <a:r>
              <a:rPr lang="th-TH" sz="3200" dirty="0">
                <a:solidFill>
                  <a:srgbClr val="002060"/>
                </a:solidFill>
                <a:cs typeface="+mj-cs"/>
              </a:rPr>
              <a:t>	</a:t>
            </a:r>
            <a:r>
              <a:rPr lang="th-TH" sz="3200" dirty="0" smtClean="0">
                <a:solidFill>
                  <a:srgbClr val="002060"/>
                </a:solidFill>
                <a:cs typeface="+mj-cs"/>
              </a:rPr>
              <a:t>๑.๓ ปกใน (กระดาษสีขาวแต่ข้อความเดียวกับปกนอก)</a:t>
            </a:r>
          </a:p>
          <a:p>
            <a:r>
              <a:rPr lang="th-TH" sz="3200" dirty="0">
                <a:solidFill>
                  <a:srgbClr val="002060"/>
                </a:solidFill>
                <a:cs typeface="+mj-cs"/>
              </a:rPr>
              <a:t>	</a:t>
            </a:r>
            <a:r>
              <a:rPr lang="th-TH" sz="3200" dirty="0" smtClean="0">
                <a:solidFill>
                  <a:srgbClr val="002060"/>
                </a:solidFill>
                <a:cs typeface="+mj-cs"/>
              </a:rPr>
              <a:t>๑.๔ คำนำ</a:t>
            </a:r>
          </a:p>
          <a:p>
            <a:r>
              <a:rPr lang="th-TH" sz="3200" dirty="0">
                <a:solidFill>
                  <a:srgbClr val="002060"/>
                </a:solidFill>
                <a:cs typeface="+mj-cs"/>
              </a:rPr>
              <a:t>	</a:t>
            </a:r>
            <a:r>
              <a:rPr lang="th-TH" sz="3200" dirty="0" smtClean="0">
                <a:solidFill>
                  <a:srgbClr val="002060"/>
                </a:solidFill>
                <a:cs typeface="+mj-cs"/>
              </a:rPr>
              <a:t>๑.๕ สารบัญ (สารบัญตาราง / สารบัญภาพ)</a:t>
            </a:r>
          </a:p>
          <a:p>
            <a:r>
              <a:rPr lang="th-TH" sz="3200" dirty="0" smtClean="0">
                <a:solidFill>
                  <a:srgbClr val="002060"/>
                </a:solidFill>
                <a:cs typeface="+mj-cs"/>
              </a:rPr>
              <a:t>๒. ส่วนเนื้อหา</a:t>
            </a:r>
          </a:p>
          <a:p>
            <a:r>
              <a:rPr lang="th-TH" sz="3200" dirty="0" smtClean="0">
                <a:solidFill>
                  <a:srgbClr val="002060"/>
                </a:solidFill>
                <a:cs typeface="+mj-cs"/>
              </a:rPr>
              <a:t>๓. ส่วนประกอบตอนท้าย</a:t>
            </a:r>
          </a:p>
          <a:p>
            <a:r>
              <a:rPr lang="th-TH" sz="3200" dirty="0">
                <a:solidFill>
                  <a:srgbClr val="002060"/>
                </a:solidFill>
                <a:cs typeface="+mj-cs"/>
              </a:rPr>
              <a:t>	</a:t>
            </a:r>
            <a:r>
              <a:rPr lang="th-TH" sz="3200" dirty="0" smtClean="0">
                <a:solidFill>
                  <a:srgbClr val="002060"/>
                </a:solidFill>
                <a:cs typeface="+mj-cs"/>
              </a:rPr>
              <a:t>๓.๑ บรรณานุกรม</a:t>
            </a:r>
          </a:p>
          <a:p>
            <a:r>
              <a:rPr lang="th-TH" sz="3200" dirty="0">
                <a:solidFill>
                  <a:srgbClr val="002060"/>
                </a:solidFill>
                <a:cs typeface="+mj-cs"/>
              </a:rPr>
              <a:t>	</a:t>
            </a:r>
            <a:r>
              <a:rPr lang="th-TH" sz="3200" dirty="0" smtClean="0">
                <a:solidFill>
                  <a:srgbClr val="002060"/>
                </a:solidFill>
                <a:cs typeface="+mj-cs"/>
              </a:rPr>
              <a:t>๓.๒ ภาคผนวก</a:t>
            </a:r>
          </a:p>
          <a:p>
            <a:r>
              <a:rPr lang="th-TH" sz="3200" dirty="0" smtClean="0">
                <a:solidFill>
                  <a:srgbClr val="002060"/>
                </a:solidFill>
                <a:cs typeface="+mj-cs"/>
              </a:rPr>
              <a:t>	๓.๓ รองปก</a:t>
            </a:r>
          </a:p>
          <a:p>
            <a:r>
              <a:rPr lang="th-TH" sz="3200" dirty="0" smtClean="0">
                <a:solidFill>
                  <a:srgbClr val="002060"/>
                </a:solidFill>
                <a:cs typeface="+mj-cs"/>
              </a:rPr>
              <a:t>	๓.๔ ปกหลัง </a:t>
            </a:r>
          </a:p>
        </p:txBody>
      </p:sp>
      <p:sp>
        <p:nvSpPr>
          <p:cNvPr id="13" name="กล่องข้อความ 12"/>
          <p:cNvSpPr txBox="1"/>
          <p:nvPr/>
        </p:nvSpPr>
        <p:spPr>
          <a:xfrm>
            <a:off x="452155" y="100208"/>
            <a:ext cx="3418388" cy="646986"/>
          </a:xfrm>
          <a:prstGeom prst="round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rgbClr val="FF0066"/>
                </a:solidFill>
                <a:cs typeface="+mj-cs"/>
              </a:rPr>
              <a:t>ส่วนประกอบของรายงาน</a:t>
            </a:r>
            <a:endParaRPr lang="th-TH" sz="3200" b="1" dirty="0">
              <a:solidFill>
                <a:srgbClr val="FF0066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4006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กล่องข้อความ 1"/>
          <p:cNvSpPr txBox="1"/>
          <p:nvPr/>
        </p:nvSpPr>
        <p:spPr>
          <a:xfrm>
            <a:off x="88900" y="127000"/>
            <a:ext cx="4902200" cy="646986"/>
          </a:xfrm>
          <a:prstGeom prst="round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rgbClr val="002060"/>
                </a:solidFill>
                <a:cs typeface="+mj-cs"/>
              </a:rPr>
              <a:t>การตั้งค่าหน้ากระดาษในการทำรายงาน</a:t>
            </a:r>
            <a:endParaRPr lang="th-TH" sz="3200" b="1" dirty="0">
              <a:solidFill>
                <a:srgbClr val="002060"/>
              </a:solidFill>
              <a:cs typeface="+mj-cs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6470532" y="256854"/>
            <a:ext cx="5299177" cy="616611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กล่องข้อความ 3"/>
          <p:cNvSpPr txBox="1"/>
          <p:nvPr/>
        </p:nvSpPr>
        <p:spPr>
          <a:xfrm>
            <a:off x="88900" y="6133525"/>
            <a:ext cx="3136900" cy="578882"/>
          </a:xfrm>
          <a:prstGeom prst="round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solidFill>
                  <a:srgbClr val="002060"/>
                </a:solidFill>
                <a:cs typeface="+mj-cs"/>
              </a:rPr>
              <a:t>หมายเหตุ</a:t>
            </a:r>
            <a:r>
              <a:rPr lang="en-US" dirty="0" smtClean="0">
                <a:solidFill>
                  <a:srgbClr val="002060"/>
                </a:solidFill>
                <a:cs typeface="+mj-cs"/>
              </a:rPr>
              <a:t>: </a:t>
            </a:r>
            <a:r>
              <a:rPr lang="th-TH" dirty="0" smtClean="0">
                <a:solidFill>
                  <a:srgbClr val="002060"/>
                </a:solidFill>
                <a:cs typeface="+mj-cs"/>
              </a:rPr>
              <a:t>กระดาษขนาด </a:t>
            </a:r>
            <a:r>
              <a:rPr lang="en-US" dirty="0" smtClean="0">
                <a:solidFill>
                  <a:srgbClr val="002060"/>
                </a:solidFill>
                <a:cs typeface="+mj-cs"/>
              </a:rPr>
              <a:t>A4</a:t>
            </a:r>
            <a:endParaRPr lang="th-TH" dirty="0">
              <a:solidFill>
                <a:srgbClr val="002060"/>
              </a:solidFill>
              <a:cs typeface="+mj-cs"/>
            </a:endParaRPr>
          </a:p>
        </p:txBody>
      </p:sp>
      <p:cxnSp>
        <p:nvCxnSpPr>
          <p:cNvPr id="8" name="ตัวเชื่อมต่อตรง 7"/>
          <p:cNvCxnSpPr/>
          <p:nvPr/>
        </p:nvCxnSpPr>
        <p:spPr>
          <a:xfrm>
            <a:off x="7923830" y="256854"/>
            <a:ext cx="0" cy="6145542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กล่องข้อความ 8"/>
          <p:cNvSpPr txBox="1"/>
          <p:nvPr/>
        </p:nvSpPr>
        <p:spPr>
          <a:xfrm>
            <a:off x="6355262" y="2869093"/>
            <a:ext cx="17403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cs typeface="+mj-cs"/>
              </a:rPr>
              <a:t>-- </a:t>
            </a:r>
            <a:r>
              <a:rPr lang="th-TH" sz="3600" dirty="0" smtClean="0">
                <a:cs typeface="+mj-cs"/>
              </a:rPr>
              <a:t>๑.๕</a:t>
            </a:r>
            <a:r>
              <a:rPr lang="en-US" sz="3600" dirty="0" smtClean="0">
                <a:cs typeface="+mj-cs"/>
              </a:rPr>
              <a:t>”--</a:t>
            </a:r>
            <a:endParaRPr lang="th-TH" sz="3600" dirty="0">
              <a:cs typeface="+mj-cs"/>
            </a:endParaRPr>
          </a:p>
        </p:txBody>
      </p:sp>
      <p:cxnSp>
        <p:nvCxnSpPr>
          <p:cNvPr id="12" name="ตัวเชื่อมต่อตรง 11"/>
          <p:cNvCxnSpPr/>
          <p:nvPr/>
        </p:nvCxnSpPr>
        <p:spPr>
          <a:xfrm>
            <a:off x="6470532" y="1664775"/>
            <a:ext cx="5299177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กล่องข้อความ 12"/>
          <p:cNvSpPr txBox="1"/>
          <p:nvPr/>
        </p:nvSpPr>
        <p:spPr>
          <a:xfrm rot="5400000">
            <a:off x="8653448" y="673990"/>
            <a:ext cx="17403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cs typeface="+mj-cs"/>
              </a:rPr>
              <a:t>-- </a:t>
            </a:r>
            <a:r>
              <a:rPr lang="th-TH" sz="3600" dirty="0" smtClean="0">
                <a:cs typeface="+mj-cs"/>
              </a:rPr>
              <a:t>๑.๕</a:t>
            </a:r>
            <a:r>
              <a:rPr lang="en-US" sz="3600" dirty="0" smtClean="0">
                <a:cs typeface="+mj-cs"/>
              </a:rPr>
              <a:t>”--</a:t>
            </a:r>
            <a:endParaRPr lang="th-TH" sz="3600" dirty="0">
              <a:cs typeface="+mj-cs"/>
            </a:endParaRPr>
          </a:p>
        </p:txBody>
      </p:sp>
      <p:cxnSp>
        <p:nvCxnSpPr>
          <p:cNvPr id="17" name="ตัวเชื่อมต่อตรง 16"/>
          <p:cNvCxnSpPr/>
          <p:nvPr/>
        </p:nvCxnSpPr>
        <p:spPr>
          <a:xfrm>
            <a:off x="10737236" y="277424"/>
            <a:ext cx="0" cy="6145542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กล่องข้อความ 17"/>
          <p:cNvSpPr txBox="1"/>
          <p:nvPr/>
        </p:nvSpPr>
        <p:spPr>
          <a:xfrm>
            <a:off x="10627828" y="2900618"/>
            <a:ext cx="17403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cs typeface="+mj-cs"/>
              </a:rPr>
              <a:t>-- </a:t>
            </a:r>
            <a:r>
              <a:rPr lang="th-TH" sz="3600" dirty="0" smtClean="0">
                <a:cs typeface="+mj-cs"/>
              </a:rPr>
              <a:t>๑</a:t>
            </a:r>
            <a:r>
              <a:rPr lang="en-US" sz="3600" dirty="0" smtClean="0">
                <a:cs typeface="+mj-cs"/>
              </a:rPr>
              <a:t>”--</a:t>
            </a:r>
            <a:endParaRPr lang="th-TH" sz="3600" dirty="0">
              <a:cs typeface="+mj-cs"/>
            </a:endParaRPr>
          </a:p>
        </p:txBody>
      </p:sp>
      <p:cxnSp>
        <p:nvCxnSpPr>
          <p:cNvPr id="19" name="ตัวเชื่อมต่อตรง 18"/>
          <p:cNvCxnSpPr/>
          <p:nvPr/>
        </p:nvCxnSpPr>
        <p:spPr>
          <a:xfrm>
            <a:off x="6470532" y="5355145"/>
            <a:ext cx="5299177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กล่องข้อความ 20"/>
          <p:cNvSpPr txBox="1"/>
          <p:nvPr/>
        </p:nvSpPr>
        <p:spPr>
          <a:xfrm rot="5400000">
            <a:off x="8653448" y="5810360"/>
            <a:ext cx="17403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cs typeface="+mj-cs"/>
              </a:rPr>
              <a:t>-- </a:t>
            </a:r>
            <a:r>
              <a:rPr lang="th-TH" sz="3600" dirty="0" smtClean="0">
                <a:cs typeface="+mj-cs"/>
              </a:rPr>
              <a:t>๑</a:t>
            </a:r>
            <a:r>
              <a:rPr lang="en-US" sz="3600" dirty="0" smtClean="0">
                <a:cs typeface="+mj-cs"/>
              </a:rPr>
              <a:t>”--</a:t>
            </a:r>
            <a:endParaRPr lang="th-TH" sz="3600" dirty="0">
              <a:cs typeface="+mj-cs"/>
            </a:endParaRPr>
          </a:p>
        </p:txBody>
      </p:sp>
      <p:sp>
        <p:nvSpPr>
          <p:cNvPr id="22" name="กล่องข้อความ 21"/>
          <p:cNvSpPr txBox="1"/>
          <p:nvPr/>
        </p:nvSpPr>
        <p:spPr>
          <a:xfrm>
            <a:off x="2248580" y="2176810"/>
            <a:ext cx="3482236" cy="2553891"/>
          </a:xfrm>
          <a:prstGeom prst="round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th-TH" sz="3600" dirty="0" smtClean="0">
                <a:solidFill>
                  <a:srgbClr val="002060"/>
                </a:solidFill>
                <a:cs typeface="+mj-cs"/>
              </a:rPr>
              <a:t>บน	๑.๕</a:t>
            </a:r>
            <a:r>
              <a:rPr lang="en-US" sz="3600" dirty="0" smtClean="0">
                <a:solidFill>
                  <a:srgbClr val="002060"/>
                </a:solidFill>
                <a:cs typeface="+mj-cs"/>
              </a:rPr>
              <a:t>”</a:t>
            </a:r>
            <a:r>
              <a:rPr lang="th-TH" sz="3600" dirty="0">
                <a:solidFill>
                  <a:srgbClr val="002060"/>
                </a:solidFill>
                <a:cs typeface="+mj-cs"/>
              </a:rPr>
              <a:t>	</a:t>
            </a:r>
            <a:r>
              <a:rPr lang="th-TH" sz="3600" dirty="0" smtClean="0">
                <a:solidFill>
                  <a:srgbClr val="002060"/>
                </a:solidFill>
                <a:cs typeface="+mj-cs"/>
              </a:rPr>
              <a:t>(๑.๕ นิ้ว)</a:t>
            </a:r>
          </a:p>
          <a:p>
            <a:r>
              <a:rPr lang="th-TH" sz="3600" dirty="0" smtClean="0">
                <a:solidFill>
                  <a:srgbClr val="002060"/>
                </a:solidFill>
                <a:cs typeface="+mj-cs"/>
              </a:rPr>
              <a:t>ล่าง	๑</a:t>
            </a:r>
            <a:r>
              <a:rPr lang="en-US" sz="3600" dirty="0" smtClean="0">
                <a:solidFill>
                  <a:srgbClr val="002060"/>
                </a:solidFill>
                <a:cs typeface="+mj-cs"/>
              </a:rPr>
              <a:t>”</a:t>
            </a:r>
            <a:r>
              <a:rPr lang="th-TH" sz="3600" dirty="0" smtClean="0">
                <a:solidFill>
                  <a:srgbClr val="002060"/>
                </a:solidFill>
                <a:cs typeface="+mj-cs"/>
              </a:rPr>
              <a:t>	(๑ นิ้ว)</a:t>
            </a:r>
          </a:p>
          <a:p>
            <a:r>
              <a:rPr lang="th-TH" sz="3600" dirty="0" smtClean="0">
                <a:solidFill>
                  <a:srgbClr val="002060"/>
                </a:solidFill>
                <a:cs typeface="+mj-cs"/>
              </a:rPr>
              <a:t>ซ้าย	๑.๕</a:t>
            </a:r>
            <a:r>
              <a:rPr lang="en-US" sz="3600" dirty="0" smtClean="0">
                <a:solidFill>
                  <a:srgbClr val="002060"/>
                </a:solidFill>
                <a:cs typeface="+mj-cs"/>
              </a:rPr>
              <a:t>” </a:t>
            </a:r>
            <a:r>
              <a:rPr lang="th-TH" sz="3600" dirty="0" smtClean="0">
                <a:solidFill>
                  <a:srgbClr val="002060"/>
                </a:solidFill>
                <a:cs typeface="+mj-cs"/>
              </a:rPr>
              <a:t>	(๑.๕ นิ้ว)</a:t>
            </a:r>
          </a:p>
          <a:p>
            <a:r>
              <a:rPr lang="th-TH" sz="3600" dirty="0" smtClean="0">
                <a:solidFill>
                  <a:srgbClr val="002060"/>
                </a:solidFill>
                <a:cs typeface="+mj-cs"/>
              </a:rPr>
              <a:t>ขวา	๑</a:t>
            </a:r>
            <a:r>
              <a:rPr lang="en-US" sz="3600" dirty="0" smtClean="0">
                <a:solidFill>
                  <a:srgbClr val="002060"/>
                </a:solidFill>
                <a:cs typeface="+mj-cs"/>
              </a:rPr>
              <a:t>” </a:t>
            </a:r>
            <a:r>
              <a:rPr lang="th-TH" sz="3600" dirty="0" smtClean="0">
                <a:solidFill>
                  <a:srgbClr val="002060"/>
                </a:solidFill>
                <a:cs typeface="+mj-cs"/>
              </a:rPr>
              <a:t>	(๑ นิ้ว)</a:t>
            </a:r>
          </a:p>
        </p:txBody>
      </p:sp>
    </p:spTree>
    <p:extLst>
      <p:ext uri="{BB962C8B-B14F-4D97-AF65-F5344CB8AC3E}">
        <p14:creationId xmlns:p14="http://schemas.microsoft.com/office/powerpoint/2010/main" val="305562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181</Words>
  <Application>Microsoft Office PowerPoint</Application>
  <PresentationFormat>Custom</PresentationFormat>
  <Paragraphs>54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ธีมของ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sujintorn sumransirikul</dc:creator>
  <cp:lastModifiedBy>SD-SSRU</cp:lastModifiedBy>
  <cp:revision>18</cp:revision>
  <dcterms:created xsi:type="dcterms:W3CDTF">2018-11-27T02:13:53Z</dcterms:created>
  <dcterms:modified xsi:type="dcterms:W3CDTF">2020-03-10T08:32:53Z</dcterms:modified>
</cp:coreProperties>
</file>