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Angsana New" pitchFamily="18" charset="-34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arlow" charset="0"/>
      <p:regular r:id="rId23"/>
      <p:bold r:id="rId24"/>
      <p:italic r:id="rId25"/>
      <p:boldItalic r:id="rId26"/>
    </p:embeddedFont>
    <p:embeddedFont>
      <p:font typeface="JasmineUPC" pitchFamily="18" charset="-34"/>
      <p:regular r:id="rId27"/>
      <p:bold r:id="rId28"/>
      <p:italic r:id="rId29"/>
      <p:boldItalic r:id="rId30"/>
    </p:embeddedFont>
    <p:embeddedFont>
      <p:font typeface="Barlow Light" charset="0"/>
      <p:regular r:id="rId31"/>
      <p:bold r:id="rId32"/>
      <p:italic r:id="rId33"/>
      <p:boldItalic r:id="rId34"/>
    </p:embeddedFont>
    <p:embeddedFont>
      <p:font typeface="Miriam Libre" charset="0"/>
      <p:regular r:id="rId35"/>
      <p:bold r:id="rId36"/>
    </p:embeddedFont>
    <p:embeddedFont>
      <p:font typeface="Cordia New" pitchFamily="34" charset="-34"/>
      <p:regular r:id="rId37"/>
      <p:bold r:id="rId38"/>
      <p:italic r:id="rId39"/>
      <p:boldItalic r:id="rId40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CC00"/>
    <a:srgbClr val="FF99CC"/>
    <a:srgbClr val="99FF99"/>
    <a:srgbClr val="FF5050"/>
    <a:srgbClr val="00FF00"/>
    <a:srgbClr val="92D050"/>
    <a:srgbClr val="FFFF66"/>
    <a:srgbClr val="66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6D8D-B06D-4EE6-8C97-1813E07B7919}" type="datetimeFigureOut">
              <a:rPr lang="th-TH" smtClean="0"/>
              <a:t>20/05/62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7B3F0-9AD1-4811-8047-60299F5CF2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487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0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6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780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9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8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43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04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242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61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18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84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830033" y="2655767"/>
            <a:ext cx="6532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61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743929" y="-12"/>
            <a:ext cx="2086112" cy="3766799"/>
            <a:chOff x="0" y="855663"/>
            <a:chExt cx="1257300" cy="2270250"/>
          </a:xfrm>
        </p:grpSpPr>
        <p:sp>
          <p:nvSpPr>
            <p:cNvPr id="13" name="Shape 13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Shape 21"/>
          <p:cNvGrpSpPr/>
          <p:nvPr/>
        </p:nvGrpSpPr>
        <p:grpSpPr>
          <a:xfrm rot="-5400000">
            <a:off x="9675158" y="-540737"/>
            <a:ext cx="1390929" cy="3642753"/>
            <a:chOff x="7556500" y="3806825"/>
            <a:chExt cx="838313" cy="2195488"/>
          </a:xfrm>
        </p:grpSpPr>
        <p:sp>
          <p:nvSpPr>
            <p:cNvPr id="22" name="Shape 2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Shape 33"/>
          <p:cNvGrpSpPr/>
          <p:nvPr/>
        </p:nvGrpSpPr>
        <p:grpSpPr>
          <a:xfrm rot="5400000">
            <a:off x="703135" y="3690821"/>
            <a:ext cx="1852856" cy="3258923"/>
            <a:chOff x="4395788" y="4144963"/>
            <a:chExt cx="1058775" cy="1862100"/>
          </a:xfrm>
        </p:grpSpPr>
        <p:sp>
          <p:nvSpPr>
            <p:cNvPr id="34" name="Shape 34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rot="10800000">
            <a:off x="9159335" y="3216091"/>
            <a:ext cx="2358211" cy="3641927"/>
            <a:chOff x="6545263" y="855663"/>
            <a:chExt cx="1469962" cy="2270150"/>
          </a:xfrm>
        </p:grpSpPr>
        <p:sp>
          <p:nvSpPr>
            <p:cNvPr id="38" name="Shape 38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0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09600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135536" y="2229733"/>
            <a:ext cx="3325600" cy="42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18" name="Shape 118"/>
          <p:cNvGrpSpPr/>
          <p:nvPr/>
        </p:nvGrpSpPr>
        <p:grpSpPr>
          <a:xfrm>
            <a:off x="8652201" y="0"/>
            <a:ext cx="2510300" cy="3261600"/>
            <a:chOff x="3357563" y="850900"/>
            <a:chExt cx="1882725" cy="2446200"/>
          </a:xfrm>
        </p:grpSpPr>
        <p:sp>
          <p:nvSpPr>
            <p:cNvPr id="119" name="Shape 119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Shape 132"/>
          <p:cNvGrpSpPr/>
          <p:nvPr/>
        </p:nvGrpSpPr>
        <p:grpSpPr>
          <a:xfrm>
            <a:off x="8651933" y="4375184"/>
            <a:ext cx="2865851" cy="2482800"/>
            <a:chOff x="3305175" y="4144963"/>
            <a:chExt cx="2149388" cy="1862100"/>
          </a:xfrm>
        </p:grpSpPr>
        <p:sp>
          <p:nvSpPr>
            <p:cNvPr id="133" name="Shape 13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26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09600" y="2215433"/>
            <a:ext cx="2208400" cy="4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▹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2931133" y="2215433"/>
            <a:ext cx="2208400" cy="4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▹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3"/>
          </p:nvPr>
        </p:nvSpPr>
        <p:spPr>
          <a:xfrm>
            <a:off x="5252667" y="2215433"/>
            <a:ext cx="2208400" cy="407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▹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50" name="Shape 150"/>
          <p:cNvGrpSpPr/>
          <p:nvPr/>
        </p:nvGrpSpPr>
        <p:grpSpPr>
          <a:xfrm>
            <a:off x="8541218" y="-16"/>
            <a:ext cx="3130533" cy="3026867"/>
            <a:chOff x="6545263" y="855663"/>
            <a:chExt cx="2347900" cy="2270150"/>
          </a:xfrm>
        </p:grpSpPr>
        <p:sp>
          <p:nvSpPr>
            <p:cNvPr id="151" name="Shape 151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8943918" y="3930667"/>
            <a:ext cx="2309433" cy="2927317"/>
            <a:chOff x="6662738" y="3806825"/>
            <a:chExt cx="1732075" cy="2195488"/>
          </a:xfrm>
        </p:grpSpPr>
        <p:sp>
          <p:nvSpPr>
            <p:cNvPr id="165" name="Shape 165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64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grpSp>
        <p:nvGrpSpPr>
          <p:cNvPr id="188" name="Shape 188"/>
          <p:cNvGrpSpPr/>
          <p:nvPr/>
        </p:nvGrpSpPr>
        <p:grpSpPr>
          <a:xfrm>
            <a:off x="8943918" y="3930667"/>
            <a:ext cx="2309433" cy="2927317"/>
            <a:chOff x="6662738" y="3806825"/>
            <a:chExt cx="1732075" cy="2195488"/>
          </a:xfrm>
        </p:grpSpPr>
        <p:sp>
          <p:nvSpPr>
            <p:cNvPr id="189" name="Shape 189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Shape 207"/>
          <p:cNvGrpSpPr/>
          <p:nvPr/>
        </p:nvGrpSpPr>
        <p:grpSpPr>
          <a:xfrm rot="10800000">
            <a:off x="8691851" y="-15"/>
            <a:ext cx="2068116" cy="3291500"/>
            <a:chOff x="715963" y="3538538"/>
            <a:chExt cx="1551087" cy="2468625"/>
          </a:xfrm>
        </p:grpSpPr>
        <p:sp>
          <p:nvSpPr>
            <p:cNvPr id="208" name="Shape 20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12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8521000" y="586000"/>
            <a:ext cx="2830000" cy="56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 half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0" y="0"/>
            <a:ext cx="6088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14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 rot="-5400000">
            <a:off x="5871933" y="6026600"/>
            <a:ext cx="448000" cy="1214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5488533" y="6409833"/>
            <a:ext cx="1214800" cy="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16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 third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11744000" y="2944372"/>
            <a:ext cx="448000" cy="969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30" name="Shape 230"/>
          <p:cNvSpPr/>
          <p:nvPr/>
        </p:nvSpPr>
        <p:spPr>
          <a:xfrm flipH="1">
            <a:off x="0" y="0"/>
            <a:ext cx="406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733"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93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782633"/>
            <a:ext cx="6851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2209800"/>
            <a:ext cx="6851600" cy="4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333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23366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1" r:id="rId7"/>
    <p:sldLayoutId id="2147483672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1905000" y="2171700"/>
            <a:ext cx="7988300" cy="2554545"/>
          </a:xfrm>
          <a:prstGeom prst="rect">
            <a:avLst/>
          </a:prstGeom>
          <a:solidFill>
            <a:srgbClr val="FFCC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80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กิจกรรม</a:t>
            </a:r>
          </a:p>
          <a:p>
            <a:pPr algn="ctr"/>
            <a:r>
              <a:rPr lang="th-TH" sz="8000" dirty="0" smtClean="0">
                <a:solidFill>
                  <a:srgbClr val="00206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ยกป้ายทายคำสันสกฤต</a:t>
            </a:r>
            <a:endParaRPr lang="th-TH" sz="8000" dirty="0">
              <a:solidFill>
                <a:srgbClr val="00206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73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FFD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๙.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จักษุ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66CC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จักขุ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1069340" y="4777626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767806" y="2757666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436020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dirty="0" smtClean="0">
              <a:solidFill>
                <a:srgbClr val="002060"/>
              </a:solidFill>
            </a:endParaRP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ดวงตา (ป.)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หลักตัวสะกดตัวตาม</a:t>
            </a:r>
          </a:p>
          <a:p>
            <a:pPr algn="ctr"/>
            <a:endParaRPr lang="th-TH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ดวงตา (ส.)</a:t>
            </a: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ใช้ </a:t>
            </a:r>
            <a:r>
              <a:rPr lang="th-TH" sz="4800" b="1" dirty="0" smtClean="0">
                <a:solidFill>
                  <a:srgbClr val="FF0000"/>
                </a:solidFill>
              </a:rPr>
              <a:t>ษ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31653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231900" y="1094554"/>
            <a:ext cx="5105400" cy="92333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๑๐.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99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ประถม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ปฐม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1069340" y="4777626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767806" y="2757666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43602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dirty="0" smtClean="0">
              <a:solidFill>
                <a:srgbClr val="002060"/>
              </a:solidFill>
            </a:endParaRP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ลำดับแรก (ป.)</a:t>
            </a:r>
            <a:endParaRPr lang="th-TH" sz="4000" b="1" dirty="0" smtClean="0">
              <a:solidFill>
                <a:srgbClr val="FF0000"/>
              </a:solidFill>
            </a:endParaRPr>
          </a:p>
          <a:p>
            <a:pPr algn="ctr"/>
            <a:endParaRPr lang="th-TH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ลำดับแรก (ส.)</a:t>
            </a:r>
          </a:p>
          <a:p>
            <a:pPr algn="ctr"/>
            <a:r>
              <a:rPr lang="th-TH" sz="4800" b="1" dirty="0" smtClean="0">
                <a:solidFill>
                  <a:srgbClr val="FF0000"/>
                </a:solidFill>
              </a:rPr>
              <a:t>คำควบกล้ำ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24427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Shape 282"/>
          <p:cNvGrpSpPr/>
          <p:nvPr/>
        </p:nvGrpSpPr>
        <p:grpSpPr>
          <a:xfrm>
            <a:off x="6652574" y="640064"/>
            <a:ext cx="3584031" cy="3583979"/>
            <a:chOff x="6643075" y="3664250"/>
            <a:chExt cx="407950" cy="407975"/>
          </a:xfrm>
        </p:grpSpPr>
        <p:sp>
          <p:nvSpPr>
            <p:cNvPr id="283" name="Shape 283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0" t="0" r="0" b="0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4" name="Shape 284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0" t="0" r="0" b="0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grpSp>
        <p:nvGrpSpPr>
          <p:cNvPr id="285" name="Shape 285"/>
          <p:cNvGrpSpPr/>
          <p:nvPr/>
        </p:nvGrpSpPr>
        <p:grpSpPr>
          <a:xfrm rot="-587295">
            <a:off x="6441471" y="4691249"/>
            <a:ext cx="1473520" cy="1473436"/>
            <a:chOff x="576250" y="4319400"/>
            <a:chExt cx="442075" cy="442050"/>
          </a:xfrm>
        </p:grpSpPr>
        <p:sp>
          <p:nvSpPr>
            <p:cNvPr id="286" name="Shape 286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0" t="0" r="0" b="0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7" name="Shape 28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0" t="0" r="0" b="0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8" name="Shape 28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0" t="0" r="0" b="0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  <p:sp>
          <p:nvSpPr>
            <p:cNvPr id="289" name="Shape 28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0" t="0" r="0" b="0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733"/>
            </a:p>
          </p:txBody>
        </p:sp>
      </p:grpSp>
      <p:sp>
        <p:nvSpPr>
          <p:cNvPr id="290" name="Shape 290"/>
          <p:cNvSpPr/>
          <p:nvPr/>
        </p:nvSpPr>
        <p:spPr>
          <a:xfrm>
            <a:off x="5795180" y="1468037"/>
            <a:ext cx="560197" cy="534897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1" name="Shape 291"/>
          <p:cNvSpPr/>
          <p:nvPr/>
        </p:nvSpPr>
        <p:spPr>
          <a:xfrm rot="2697410">
            <a:off x="9486836" y="4206560"/>
            <a:ext cx="850397" cy="811992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2" name="Shape 292"/>
          <p:cNvSpPr/>
          <p:nvPr/>
        </p:nvSpPr>
        <p:spPr>
          <a:xfrm>
            <a:off x="10159593" y="3743004"/>
            <a:ext cx="340628" cy="325389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3" name="Shape 293"/>
          <p:cNvSpPr/>
          <p:nvPr/>
        </p:nvSpPr>
        <p:spPr>
          <a:xfrm rot="1279871">
            <a:off x="5407065" y="3081489"/>
            <a:ext cx="340552" cy="325313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733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692"/>
            <a:ext cx="3970941" cy="397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คำบรรยายภาพแบบเมฆ 4"/>
          <p:cNvSpPr/>
          <p:nvPr/>
        </p:nvSpPr>
        <p:spPr>
          <a:xfrm>
            <a:off x="534835" y="368300"/>
            <a:ext cx="4638456" cy="2875845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21106" y="1219200"/>
            <a:ext cx="4399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rgbClr val="002060"/>
                </a:solidFill>
              </a:rPr>
              <a:t>มานับคะแนนกันเถอะ</a:t>
            </a:r>
            <a:endParaRPr lang="th-TH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FFD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๑.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ปริญญา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66CC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ปรัชญา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38200" y="2963294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621755" y="4572000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36912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ปรั</a:t>
            </a:r>
            <a:r>
              <a:rPr lang="th-TH" sz="5400" dirty="0" smtClean="0">
                <a:solidFill>
                  <a:srgbClr val="FF0000"/>
                </a:solidFill>
              </a:rPr>
              <a:t>ชญ</a:t>
            </a:r>
            <a:r>
              <a:rPr lang="th-TH" sz="5400" dirty="0" smtClean="0">
                <a:solidFill>
                  <a:srgbClr val="002060"/>
                </a:solidFill>
              </a:rPr>
              <a:t>า (ส.) ช นำ ญ</a:t>
            </a:r>
          </a:p>
          <a:p>
            <a:pPr algn="ctr"/>
            <a:endParaRPr lang="th-TH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ปริ</a:t>
            </a:r>
            <a:r>
              <a:rPr lang="th-TH" sz="5400" dirty="0" smtClean="0">
                <a:solidFill>
                  <a:srgbClr val="FF0000"/>
                </a:solidFill>
              </a:rPr>
              <a:t>ญญ</a:t>
            </a:r>
            <a:r>
              <a:rPr lang="th-TH" sz="5400" dirty="0" smtClean="0">
                <a:solidFill>
                  <a:srgbClr val="002060"/>
                </a:solidFill>
              </a:rPr>
              <a:t>า (ป.)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351874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002060"/>
                </a:solidFill>
              </a:rPr>
              <a:t>๒</a:t>
            </a:r>
            <a:r>
              <a:rPr lang="th-TH" sz="5400" dirty="0" smtClean="0">
                <a:solidFill>
                  <a:srgbClr val="002060"/>
                </a:solidFill>
              </a:rPr>
              <a:t>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99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สถาปนา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ฐาปนา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993504" y="4777626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760277" y="2766914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36912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rgbClr val="002060"/>
                </a:solidFill>
              </a:rPr>
              <a:t>การก่อสร้าง, การก่อตั้ง (ป.)</a:t>
            </a:r>
            <a:endParaRPr lang="th-TH" sz="4000" dirty="0">
              <a:solidFill>
                <a:srgbClr val="002060"/>
              </a:solidFill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12871" y="4518513"/>
            <a:ext cx="4326229" cy="136912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rgbClr val="002060"/>
                </a:solidFill>
              </a:rPr>
              <a:t>ยกย่องโดยแต่งตั้งให้สูงขึ้น (ส.)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สถ</a:t>
            </a:r>
            <a:r>
              <a:rPr lang="th-TH" sz="3600" b="1" dirty="0" smtClean="0">
                <a:solidFill>
                  <a:srgbClr val="002060"/>
                </a:solidFill>
              </a:rPr>
              <a:t>าปนา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31584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FFD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002060"/>
                </a:solidFill>
              </a:rPr>
              <a:t>๓</a:t>
            </a:r>
            <a:r>
              <a:rPr lang="th-TH" sz="5400" dirty="0" smtClean="0">
                <a:solidFill>
                  <a:srgbClr val="002060"/>
                </a:solidFill>
              </a:rPr>
              <a:t>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นิจ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66CC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นิตย์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38200" y="2963294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621755" y="4572000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012227"/>
            <a:ext cx="4326229" cy="2061079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เสมอไป, สม่ำเสมอ (ส.)</a:t>
            </a:r>
          </a:p>
          <a:p>
            <a:pPr algn="ctr"/>
            <a:r>
              <a:rPr lang="th-TH" sz="4800" b="1" dirty="0" err="1">
                <a:solidFill>
                  <a:srgbClr val="FF0000"/>
                </a:solidFill>
              </a:rPr>
              <a:t>ย์</a:t>
            </a:r>
            <a:r>
              <a:rPr lang="th-TH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สม่ำเสมอ, เสมอไป (ป.)</a:t>
            </a:r>
            <a:endParaRPr lang="th-TH" sz="4800" dirty="0">
              <a:solidFill>
                <a:srgbClr val="002060"/>
              </a:solidFill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4337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๔.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99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อิสิ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ฤๅษี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38200" y="2963294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621755" y="4572000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36912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800" dirty="0">
                <a:solidFill>
                  <a:srgbClr val="002060"/>
                </a:solidFill>
              </a:rPr>
              <a:t>ผู้ถือบวช, ผู้แสวงความ</a:t>
            </a:r>
            <a:r>
              <a:rPr lang="th-TH" sz="4800" dirty="0" smtClean="0">
                <a:solidFill>
                  <a:srgbClr val="002060"/>
                </a:solidFill>
              </a:rPr>
              <a:t>ดี</a:t>
            </a:r>
          </a:p>
          <a:p>
            <a:pPr lvl="0" algn="ctr"/>
            <a:r>
              <a:rPr lang="th-TH" sz="4800" dirty="0" smtClean="0">
                <a:solidFill>
                  <a:srgbClr val="002060"/>
                </a:solidFill>
              </a:rPr>
              <a:t>มีตัว</a:t>
            </a:r>
            <a:r>
              <a:rPr lang="th-TH" sz="4800" b="1" dirty="0" smtClean="0">
                <a:solidFill>
                  <a:srgbClr val="FF0000"/>
                </a:solidFill>
              </a:rPr>
              <a:t> ฤ</a:t>
            </a:r>
            <a:endParaRPr lang="th-TH" sz="4800" b="1" dirty="0">
              <a:solidFill>
                <a:srgbClr val="FF0000"/>
              </a:solidFill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ผู้ถือบวช, ผู้แสวงความดี</a:t>
            </a: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(ป.)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17177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FFD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>
                <a:solidFill>
                  <a:srgbClr val="002060"/>
                </a:solidFill>
              </a:rPr>
              <a:t>๕</a:t>
            </a:r>
            <a:r>
              <a:rPr lang="th-TH" sz="5400" dirty="0" smtClean="0">
                <a:solidFill>
                  <a:srgbClr val="002060"/>
                </a:solidFill>
              </a:rPr>
              <a:t>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ภรรยา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66CC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ภริยา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57250" y="4759605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605815" y="2762081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36912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เมีย (ป.)</a:t>
            </a:r>
          </a:p>
          <a:p>
            <a:pPr algn="ctr"/>
            <a:r>
              <a:rPr lang="th-TH" sz="4000" dirty="0" smtClean="0">
                <a:solidFill>
                  <a:srgbClr val="002060"/>
                </a:solidFill>
              </a:rPr>
              <a:t>บาลี</a:t>
            </a:r>
            <a:r>
              <a:rPr lang="th-TH" sz="4000" smtClean="0">
                <a:solidFill>
                  <a:srgbClr val="002060"/>
                </a:solidFill>
              </a:rPr>
              <a:t>จะใช้ </a:t>
            </a:r>
            <a:r>
              <a:rPr lang="th-TH" sz="4000" b="1" dirty="0" smtClean="0">
                <a:solidFill>
                  <a:srgbClr val="FF0000"/>
                </a:solidFill>
              </a:rPr>
              <a:t>ริ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เมีย (ส.)</a:t>
            </a: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สันสกฤตใช้ </a:t>
            </a:r>
            <a:r>
              <a:rPr lang="th-TH" sz="4800" b="1" dirty="0" err="1" smtClean="0">
                <a:solidFill>
                  <a:srgbClr val="FF0000"/>
                </a:solidFill>
              </a:rPr>
              <a:t>รร</a:t>
            </a:r>
            <a:endParaRPr lang="th-TH" sz="4800" b="1" dirty="0" smtClean="0">
              <a:solidFill>
                <a:srgbClr val="FF0000"/>
              </a:solidFill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26106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๖.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99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กรีฑา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กีฬา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05906" y="4759605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605815" y="2739565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1866900"/>
            <a:ext cx="4326229" cy="202967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dirty="0" smtClean="0">
              <a:solidFill>
                <a:srgbClr val="002060"/>
              </a:solidFill>
            </a:endParaRPr>
          </a:p>
          <a:p>
            <a:pPr algn="ctr"/>
            <a:r>
              <a:rPr lang="th-TH" sz="4400" dirty="0" smtClean="0">
                <a:solidFill>
                  <a:srgbClr val="002060"/>
                </a:solidFill>
              </a:rPr>
              <a:t>การละเล่นที่มีกฎกติกากำหนด (ป.)</a:t>
            </a:r>
          </a:p>
          <a:p>
            <a:pPr algn="ctr"/>
            <a:r>
              <a:rPr lang="th-TH" sz="4400" dirty="0" smtClean="0">
                <a:solidFill>
                  <a:srgbClr val="002060"/>
                </a:solidFill>
              </a:rPr>
              <a:t>ใช้ </a:t>
            </a:r>
            <a:r>
              <a:rPr lang="th-TH" sz="4400" b="1" dirty="0" smtClean="0">
                <a:solidFill>
                  <a:srgbClr val="FF0000"/>
                </a:solidFill>
              </a:rPr>
              <a:t>ฬ</a:t>
            </a:r>
          </a:p>
          <a:p>
            <a:pPr algn="ctr"/>
            <a:endParaRPr lang="th-TH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229101"/>
            <a:ext cx="4326229" cy="2222499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4400" dirty="0" smtClean="0">
                <a:solidFill>
                  <a:srgbClr val="002060"/>
                </a:solidFill>
              </a:rPr>
              <a:t>การละเล่น</a:t>
            </a:r>
            <a:r>
              <a:rPr lang="th-TH" sz="4400" dirty="0">
                <a:solidFill>
                  <a:srgbClr val="002060"/>
                </a:solidFill>
              </a:rPr>
              <a:t>ที่มีกฎกติกากำหนด (ป.)</a:t>
            </a:r>
          </a:p>
          <a:p>
            <a:pPr lvl="0" algn="ctr"/>
            <a:r>
              <a:rPr lang="th-TH" sz="3200" dirty="0">
                <a:solidFill>
                  <a:srgbClr val="002060"/>
                </a:solidFill>
              </a:rPr>
              <a:t>ใช้ </a:t>
            </a:r>
            <a:r>
              <a:rPr lang="th-TH" sz="3200" b="1" dirty="0" smtClean="0">
                <a:solidFill>
                  <a:srgbClr val="FF0000"/>
                </a:solidFill>
              </a:rPr>
              <a:t>ฑ </a:t>
            </a:r>
            <a:r>
              <a:rPr lang="th-TH" sz="3200" dirty="0" smtClean="0">
                <a:solidFill>
                  <a:srgbClr val="002060"/>
                </a:solidFill>
              </a:rPr>
              <a:t>และเป็น </a:t>
            </a:r>
            <a:r>
              <a:rPr lang="th-TH" sz="3200" b="1" dirty="0" smtClean="0">
                <a:solidFill>
                  <a:srgbClr val="FF0000"/>
                </a:solidFill>
              </a:rPr>
              <a:t>คำควบกล้ำ (กร)</a:t>
            </a:r>
            <a:endParaRPr lang="th-TH" sz="3200" b="1" dirty="0">
              <a:solidFill>
                <a:srgbClr val="FF0000"/>
              </a:solidFill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383488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FFD6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๗.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ภิกษุ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66CC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ภิกขุ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946150" y="4792400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712923" y="2727517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1625600"/>
            <a:ext cx="4326229" cy="2447706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 dirty="0" smtClean="0">
              <a:solidFill>
                <a:srgbClr val="002060"/>
              </a:solidFill>
            </a:endParaRPr>
          </a:p>
          <a:p>
            <a:pPr algn="ctr"/>
            <a:r>
              <a:rPr lang="th-TH" sz="4400" dirty="0" smtClean="0">
                <a:solidFill>
                  <a:srgbClr val="002060"/>
                </a:solidFill>
              </a:rPr>
              <a:t>ชายที่บวชเป็นพระในพระพุทธศาสนา (ป.)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หลักตัวสะกดตัวตาม</a:t>
            </a:r>
          </a:p>
          <a:p>
            <a:pPr algn="ctr"/>
            <a:endParaRPr lang="th-TH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0" y="4291358"/>
            <a:ext cx="4326229" cy="2339487"/>
          </a:xfrm>
          <a:prstGeom prst="round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solidFill>
                  <a:srgbClr val="002060"/>
                </a:solidFill>
              </a:rPr>
              <a:t>ชายที่บวชเป็นพระในพระพุทธศาสนา </a:t>
            </a:r>
            <a:r>
              <a:rPr lang="th-TH" sz="4800" dirty="0" smtClean="0">
                <a:solidFill>
                  <a:srgbClr val="002060"/>
                </a:solidFill>
              </a:rPr>
              <a:t>(ส.)</a:t>
            </a: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มี </a:t>
            </a:r>
            <a:r>
              <a:rPr lang="th-TH" sz="4800" b="1" dirty="0" smtClean="0">
                <a:solidFill>
                  <a:srgbClr val="FF0000"/>
                </a:solidFill>
              </a:rPr>
              <a:t>ษ</a:t>
            </a:r>
            <a:endParaRPr lang="th-TH" sz="4800" b="1" dirty="0">
              <a:solidFill>
                <a:srgbClr val="FF0000"/>
              </a:solidFill>
            </a:endParaRP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12930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1744000" y="2944233"/>
            <a:ext cx="448000" cy="9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73200" y="1094554"/>
            <a:ext cx="4864100" cy="92333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5400" dirty="0" smtClean="0">
                <a:solidFill>
                  <a:srgbClr val="002060"/>
                </a:solidFill>
              </a:rPr>
              <a:t>๘. ข้อใด</a:t>
            </a:r>
            <a:r>
              <a:rPr lang="th-TH" sz="5400" u="sng" dirty="0" smtClean="0">
                <a:solidFill>
                  <a:srgbClr val="002060"/>
                </a:solidFill>
              </a:rPr>
              <a:t>เป็น</a:t>
            </a:r>
            <a:r>
              <a:rPr lang="th-TH" sz="5400" dirty="0" smtClean="0">
                <a:solidFill>
                  <a:srgbClr val="002060"/>
                </a:solidFill>
              </a:rPr>
              <a:t>คำสันสกฤต</a:t>
            </a:r>
            <a:endParaRPr lang="th-TH" sz="5400" dirty="0">
              <a:solidFill>
                <a:srgbClr val="002060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473200" y="4699305"/>
            <a:ext cx="3060700" cy="1015663"/>
          </a:xfrm>
          <a:prstGeom prst="rect">
            <a:avLst/>
          </a:prstGeom>
          <a:solidFill>
            <a:srgbClr val="FF99CC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อัคคี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1473200" y="2880913"/>
            <a:ext cx="3060700" cy="1015663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อัคนี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11" name="หัวใจ 10"/>
          <p:cNvSpPr/>
          <p:nvPr/>
        </p:nvSpPr>
        <p:spPr>
          <a:xfrm>
            <a:off x="838200" y="2963294"/>
            <a:ext cx="1054100" cy="85090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 11"/>
          <p:cNvSpPr/>
          <p:nvPr/>
        </p:nvSpPr>
        <p:spPr>
          <a:xfrm>
            <a:off x="4937760" y="3140549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คูณ 12"/>
          <p:cNvSpPr/>
          <p:nvPr/>
        </p:nvSpPr>
        <p:spPr>
          <a:xfrm>
            <a:off x="621755" y="4572000"/>
            <a:ext cx="1520554" cy="1262154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4937760" y="4954882"/>
            <a:ext cx="1998617" cy="496389"/>
          </a:xfrm>
          <a:prstGeom prst="rightArrow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7641771" y="2704180"/>
            <a:ext cx="4326229" cy="119239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800" dirty="0" smtClean="0">
              <a:solidFill>
                <a:srgbClr val="002060"/>
              </a:solidFill>
            </a:endParaRP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ไฟ (ส.)</a:t>
            </a:r>
          </a:p>
          <a:p>
            <a:pPr algn="ctr"/>
            <a:endParaRPr lang="th-TH" dirty="0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641771" y="4518513"/>
            <a:ext cx="4326229" cy="136912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ไฟ (ป.)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หลักตัวสะกดตัวตาม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6635932" y="391886"/>
            <a:ext cx="731519" cy="1015663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 smtClean="0">
                <a:solidFill>
                  <a:srgbClr val="002060"/>
                </a:solidFill>
              </a:rPr>
              <a:t>๕</a:t>
            </a:r>
            <a:endParaRPr lang="th-TH" sz="6000" dirty="0">
              <a:solidFill>
                <a:srgbClr val="002060"/>
              </a:solidFill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7641771" y="391885"/>
            <a:ext cx="731519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๔</a:t>
            </a: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8647610" y="391885"/>
            <a:ext cx="731519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๓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653449" y="391884"/>
            <a:ext cx="73151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๒</a:t>
            </a: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10659288" y="391884"/>
            <a:ext cx="731519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2060"/>
                </a:solidFill>
              </a:rPr>
              <a:t>๑</a:t>
            </a:r>
          </a:p>
        </p:txBody>
      </p:sp>
    </p:spTree>
    <p:extLst>
      <p:ext uri="{BB962C8B-B14F-4D97-AF65-F5344CB8AC3E}">
        <p14:creationId xmlns:p14="http://schemas.microsoft.com/office/powerpoint/2010/main" val="1157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  <p:bldP spid="19" grpId="0" animBg="1"/>
      <p:bldP spid="27" grpId="0" animBg="1"/>
      <p:bldP spid="20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328</Words>
  <Application>Microsoft Office PowerPoint</Application>
  <PresentationFormat>กำหนดเอง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21" baseType="lpstr">
      <vt:lpstr>Arial</vt:lpstr>
      <vt:lpstr>Angsana New</vt:lpstr>
      <vt:lpstr>Calibri</vt:lpstr>
      <vt:lpstr>Barlow</vt:lpstr>
      <vt:lpstr>JasmineUPC</vt:lpstr>
      <vt:lpstr>Barlow Light</vt:lpstr>
      <vt:lpstr>Miriam Libre</vt:lpstr>
      <vt:lpstr>Cordia New</vt:lpstr>
      <vt:lpstr>Roderigo template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Dell</dc:creator>
  <cp:lastModifiedBy>tps</cp:lastModifiedBy>
  <cp:revision>31</cp:revision>
  <dcterms:created xsi:type="dcterms:W3CDTF">2018-05-24T03:23:28Z</dcterms:created>
  <dcterms:modified xsi:type="dcterms:W3CDTF">2019-05-20T10:13:07Z</dcterms:modified>
</cp:coreProperties>
</file>