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2" d="100"/>
          <a:sy n="52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3653-89C5-466C-B4C0-48883AA421C4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FB8D-0DBD-4536-ABF1-52608C791C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91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smtClean="0">
                <a:cs typeface="+mj-cs"/>
              </a:rPr>
              <a:t>แผนการจัดการเรียนรู้ที่ ๓ การใช้ประโยคเพื่อสื่อสาร</a:t>
            </a:r>
            <a:r>
              <a:rPr lang="th-TH" sz="1600" baseline="0" dirty="0" smtClean="0">
                <a:cs typeface="+mj-cs"/>
              </a:rPr>
              <a:t>          เวลา ๑ ชั่วโมง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</a:t>
            </a:r>
            <a:r>
              <a:rPr lang="th-TH" sz="1600" baseline="0" dirty="0" smtClean="0">
                <a:cs typeface="+mj-cs"/>
              </a:rPr>
              <a:t>๑. การใช้ประโยคเพื่อสื่อสาร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</a:t>
            </a:r>
            <a:r>
              <a:rPr lang="th-TH" sz="1600" dirty="0" smtClean="0">
                <a:latin typeface="Cordia New"/>
                <a:cs typeface="+mj-cs"/>
              </a:rPr>
              <a:t>• </a:t>
            </a:r>
            <a:r>
              <a:rPr lang="th-TH" sz="1600" baseline="0" dirty="0" smtClean="0">
                <a:cs typeface="+mj-cs"/>
              </a:rPr>
              <a:t>ส่วนประกอบของประโยค</a:t>
            </a:r>
          </a:p>
          <a:p>
            <a:r>
              <a:rPr lang="th-TH" sz="1600" baseline="0" dirty="0" smtClean="0">
                <a:cs typeface="+mj-cs"/>
              </a:rPr>
              <a:t>     จากหนังสือเรียน รายวิชาพื้นฐาน ภาษาไทย ม. ๒ เล่ม ๑ ของบริษัท สำนักพิมพ์</a:t>
            </a:r>
          </a:p>
          <a:p>
            <a:r>
              <a:rPr lang="th-TH" sz="1600" baseline="0" dirty="0" smtClean="0">
                <a:cs typeface="+mj-cs"/>
              </a:rPr>
              <a:t>วัฒนาพานิช จำกัด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รวม</a:t>
            </a:r>
          </a:p>
          <a:p>
            <a:pPr>
              <a:defRPr/>
            </a:pPr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 ให้นักเรียนพิจารณาว่าเป็นประโยคความรวมที่มีเนื้อความลักษณะใด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ครูสามารถให้นักเรียนทำกิจกรรมทบทวนความรู้เพิ่มเติม 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กิจกรรมที่ ๙ ประโยคความรวม</a:t>
            </a:r>
          </a:p>
          <a:p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จากแบบฝึก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ทักษะ 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สำนักพิมพ์วัฒนาพานิช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จำกัด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๗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ครูคลิกประโยคให้นักเรียนดู ให้แยกประโยคความรวมให้ถูกต้อง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๐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dirty="0" smtClean="0">
                <a:latin typeface="Angsana New"/>
                <a:cs typeface="Angsana New"/>
              </a:rPr>
              <a:t>•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ครูให้นักเรียนจับคู่กับเพื่อนศึกษาเรื่อง การใช้ประโยคเพื่อสื่อสาร โดยใช้เนื้อหาจาก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หนังสือเรียน รายวิชาพื้นฐาน ภาษาไทย ม. ๒ เล่ม ๑ ของบริษัท สำนักพิมพ์วัฒนา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ให้นักเรียนแต่ละคู่ร่วมระดมสมอง แสดงความคิดเห็น สรุปเป็นความคิดของกลุ่ม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ให้นักเรียนแต่ละคู่จับสลากคู่ละ ๑ ใบ วิเคราะห์ประโยคที่จับสลากได้ว่าประกอบด้วย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 แล้วอ่านให้เพื่อนฟังหน้าชั้นเรียน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ยัง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หัวข้อถัดไป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 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+mj-cs"/>
              </a:rPr>
              <a:t>        ๓</a:t>
            </a:r>
            <a:r>
              <a:rPr lang="en-US" sz="1600" dirty="0">
                <a:latin typeface="Angsana New" pitchFamily="18" charset="-34"/>
                <a:cs typeface="+mj-cs"/>
              </a:rPr>
              <a:t>) </a:t>
            </a:r>
            <a:r>
              <a:rPr lang="th-TH" sz="1600" dirty="0">
                <a:latin typeface="Angsana New" pitchFamily="18" charset="-34"/>
                <a:cs typeface="+mj-cs"/>
              </a:rPr>
              <a:t>ครูคลิกที่หัวข้อ เพื่อแสดงคำอธิบาย และ</a:t>
            </a:r>
            <a:r>
              <a:rPr lang="th-TH" sz="1600" dirty="0" smtClean="0">
                <a:latin typeface="Angsana New" pitchFamily="18" charset="-34"/>
                <a:cs typeface="+mj-cs"/>
              </a:rPr>
              <a:t>คลิกที่กรอบคำอธิบาย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กลับสู่หน้า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หลัก</a:t>
            </a:r>
          </a:p>
          <a:p>
            <a:r>
              <a:rPr lang="th-TH" sz="1600" baseline="0" dirty="0" smtClean="0">
                <a:latin typeface="Angsana New" pitchFamily="18" charset="-34"/>
                <a:cs typeface="+mj-cs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+mj-cs"/>
              </a:rPr>
              <a:t>แล้ว</a:t>
            </a:r>
            <a:r>
              <a:rPr lang="th-TH" sz="1600" dirty="0">
                <a:latin typeface="Angsana New" pitchFamily="18" charset="-34"/>
                <a:cs typeface="+mj-cs"/>
              </a:rPr>
              <a:t>คลิกพื้น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หลัง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แสดงเนื้อหาเฟรมถัดไป</a:t>
            </a:r>
            <a:endParaRPr lang="th-TH" sz="1600" dirty="0">
              <a:cs typeface="+mj-cs"/>
            </a:endParaRPr>
          </a:p>
          <a:p>
            <a:pPr marL="0" indent="0">
              <a:buNone/>
            </a:pP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๑) ครูอธิบายและยกตัวอย่างชนิดของประโยคความรวม โดยใช้เนื้อหาจากหนังสือเรียน 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๒) 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  <a:endParaRPr lang="th-TH" sz="1600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๓.๒</a:t>
            </a:r>
            <a:r>
              <a:rPr lang="th-TH" sz="1600" kern="1200" baseline="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ชนิดของประโยคความรวม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โดยใช้เนื้อหาจากหนังสือเรียน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รายวิชาพื้นฐาน ภาษาไทย ม. ๒ เล่ม ๑ ของบริษัท สำนักพิมพ์วัฒนาพานิช จำกัด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๒</a:t>
            </a:r>
            <a:r>
              <a:rPr lang="en-US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ครูคลิกเพื่อแสดงตัวอย่างและชนิดของประโยคความรวม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23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7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2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2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61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59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9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439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757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600C-C0BC-4C9D-BF5D-FB1DDFAB5262}" type="datetimeFigureOut">
              <a:rPr lang="th-TH" smtClean="0"/>
              <a:t>20/05/62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19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752600"/>
            <a:ext cx="4577938" cy="510540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0" y="1773238"/>
            <a:ext cx="4575810" cy="5084762"/>
          </a:xfrm>
          <a:prstGeom prst="rect">
            <a:avLst/>
          </a:prstGeom>
          <a:solidFill>
            <a:schemeClr val="accent6">
              <a:lumMod val="60000"/>
              <a:lumOff val="4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908050"/>
            <a:ext cx="9144000" cy="865188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ประโยคในภาษาไทย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11" y="2968795"/>
            <a:ext cx="4009515" cy="26730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0" y="3151138"/>
            <a:ext cx="335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ประโยคความเดียว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ประโยคความรวม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ประโยคความซ้อน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44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2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๑. ประโยคความรวมที่มีเนื้อความคล้อยตามกัน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2000" y="2396366"/>
            <a:ext cx="7467600" cy="533400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๑) แสดงอาการร่วมกัน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และ ทั้ง...และ กับ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7530" y="3086100"/>
            <a:ext cx="6540070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การสงครามอาจแพ้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ชนะก็ได้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62000" y="3770967"/>
            <a:ext cx="7467601" cy="5334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๒) แสดงเวลาต่อเนื่องกัน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แล้ว...ก็ แล้ว...จึง ครั้น...ก็ ครั้น..จึง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37025" y="4496724"/>
            <a:ext cx="6529861" cy="533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ครั้น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ครูใหญ่ให้โอวาทจบ นักเรียน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แยกย้ายกันเข้าชั้นเรียน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61999" y="5257800"/>
            <a:ext cx="7467601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๓) แสดงความคล้อยตามกันโดยมีเงื่อนไข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ถ้า ถ้าว่า ถ้า...ก็ 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37025" y="6019800"/>
            <a:ext cx="6529861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เธอพิมพ์รายงานเสร็จ เธอ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จะได้ดูภาพยนตร์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852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952499" y="2400300"/>
            <a:ext cx="7239001" cy="990600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ประโยคความรวมที่มีเนื้อความขัดแย้งกัน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แต่ แต่ทว่า แต่...ก็ </a:t>
            </a:r>
          </a:p>
          <a:p>
            <a:r>
              <a:rPr lang="th-TH" i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กว่า...ก็ ถึง...ก็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6116" y="3657600"/>
            <a:ext cx="6073374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พ่อแม่สอนให้วินัยเป็นคนดี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แต่ทว่า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วินัยไม่ยอมเชื่อฟัง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9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3">
              <a:lumMod val="75000"/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๒. ประโยคความรวมที่มีเนื้อความขัดแย้งกัน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765792" y="2286000"/>
            <a:ext cx="7620000" cy="144780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ประโยคความรวมที่มีเนื้อความเลือกอย่างหนึ่งอย่างใด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หรือไม่ก็ หรือมิฉะนั้น หรือมิฉะนั้นก็  หรือมิฉะนั้น..ก็ หรือไม่เช่นนั้น...ก็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หรือไม่อย่างนั้น...ก็ 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39105" y="40386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พ่อคุณเป็นทหาร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เป็นตำรวจ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53573" y="50292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มนุษย์เราต้องรู้จักทำมาหากิน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มิฉะนั้นก็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ต้องอดตาย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สี่เหลี่ยมผืนผ้ามุมมน 5"/>
          <p:cNvSpPr/>
          <p:nvPr/>
        </p:nvSpPr>
        <p:spPr>
          <a:xfrm>
            <a:off x="459130" y="1447800"/>
            <a:ext cx="5636870" cy="629752"/>
          </a:xfrm>
          <a:prstGeom prst="rect">
            <a:avLst/>
          </a:prstGeom>
          <a:solidFill>
            <a:schemeClr val="accent4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๓. ประโยคความรวมที่มีเนื้อความเลือกอย่างหนึ่งอย่างใด</a:t>
            </a:r>
          </a:p>
        </p:txBody>
      </p:sp>
    </p:spTree>
    <p:extLst>
      <p:ext uri="{BB962C8B-B14F-4D97-AF65-F5344CB8AC3E}">
        <p14:creationId xmlns:p14="http://schemas.microsoft.com/office/powerpoint/2010/main" val="32081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519248" y="2286000"/>
            <a:ext cx="8013316" cy="1066800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ประโยคความรวมที่มีเนื้อความเป็นเหตุผลแก่กัน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จึง เพราะ...จึง </a:t>
            </a:r>
          </a:p>
          <a:p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เพราะ เพราะฉะนั้น...จึง  ด้วยเหตุว่า...จึง เพราะฉะนั้น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๓.๒ ชนิดของประโยคความรวม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1017483" y="3520633"/>
            <a:ext cx="7186073" cy="860502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สุธี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เป็นคนไม่มีความรับผิดชอบ สมพร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ไม่อยากร่วมงานด้วย</a:t>
            </a:r>
          </a:p>
          <a:p>
            <a:endParaRPr lang="th-TH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1030494" y="5638800"/>
            <a:ext cx="7199106" cy="83820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อากาศ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เป็นพิษ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เพราะฉะนั้น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เป็นโรคภูมิแพ้กันมาก</a:t>
            </a:r>
          </a:p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1015625" y="4572000"/>
            <a:ext cx="7187932" cy="856786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ด้วย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เหตุว่า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วินัยไม่ค่อยมีเวลาให้กับครอบครัว ลูกของเขา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ติด</a:t>
            </a:r>
            <a:r>
              <a:rPr lang="th-TH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12" name="สี่เหลี่ยมผืนผ้ามุมมน 5"/>
          <p:cNvSpPr/>
          <p:nvPr/>
        </p:nvSpPr>
        <p:spPr>
          <a:xfrm>
            <a:off x="459130" y="1447800"/>
            <a:ext cx="5255870" cy="629752"/>
          </a:xfrm>
          <a:prstGeom prst="rect">
            <a:avLst/>
          </a:prstGeom>
          <a:solidFill>
            <a:schemeClr val="accent5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๔. ประโยคความรวมที่มีเนื้อความเป็นเหตุผลแก่กัน</a:t>
            </a:r>
          </a:p>
        </p:txBody>
      </p:sp>
    </p:spTree>
    <p:extLst>
      <p:ext uri="{BB962C8B-B14F-4D97-AF65-F5344CB8AC3E}">
        <p14:creationId xmlns:p14="http://schemas.microsoft.com/office/powerpoint/2010/main" val="39745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3" grpId="0" animBg="1"/>
      <p:bldP spid="1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1" y="1600200"/>
            <a:ext cx="585839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ถ้าเขาเลิกสูบบุหรี่ สุขภาพจะแข็งแรงมากขึ้น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4490" y="3352800"/>
            <a:ext cx="58235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แม้เขาจะเป็นนักพูดที่ดี แต่เขาก็ยังประหม่า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77586" y="2552131"/>
            <a:ext cx="584602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ทั้งเจ้าหน้าที่และอาสาสมัครต่างก็ช่วยเหลือผู้บาดเจ็บ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60526" y="4262651"/>
            <a:ext cx="58235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วันหยุดต้นกล้าจะไปเรียนว่ายน้ำหรือไม่ก็ไปเรียนวาดรูป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2687" y="5181600"/>
            <a:ext cx="582351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พอเขาทำความสะอาดเสร็จ เขาก็รีบกลับบ้าน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77586" y="6029980"/>
            <a:ext cx="58235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หน่อยเป็นเด็กวัยรุ่นที่ทันสมัย แต่ทว่าเขาสนใจธรรมะ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0792" y="1600200"/>
            <a:ext cx="2739692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เนื้อความเป็นเหตุผลแก่กัน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175" y="673641"/>
            <a:ext cx="2335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เนื้อความลักษณะใด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3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98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6" grpId="0" animBg="1"/>
      <p:bldP spid="38" grpId="0" animBg="1"/>
      <p:bldP spid="39" grpId="0" animBg="1"/>
      <p:bldP spid="40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59375"/>
            <a:ext cx="30480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ประโยคความรวม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36527" y="1459375"/>
            <a:ext cx="3156638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ประโยคย่อย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1447800"/>
            <a:ext cx="17526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338" y="2027500"/>
            <a:ext cx="32656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 ทีมฟุตบอลโรงเรียนเราชนะเลิศและได้รับคำชมเชยเป็นอันมาก</a:t>
            </a:r>
            <a:endParaRPr lang="th-TH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2445" y="3469771"/>
            <a:ext cx="548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ละครเรื่องนี้คนดูสนุกมาก แต่คนเล่นเหนื่อยเหลือเกิน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8991" y="4121651"/>
            <a:ext cx="527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พอฉันไม่ได้ข่าวจากเขาฉันก็ไปหาที่บ้าน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0805" y="4747735"/>
            <a:ext cx="407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ง่วงก็นอนเสียหรือไม่ก็ลุกขึ้นล้างหน้า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6394" y="5360172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พอฉันเห็นเงาคนตะคุ่ม ๆ ฉันก็ตะโกนถามไป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200400"/>
            <a:ext cx="8610600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12486" y="2002662"/>
            <a:ext cx="31806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๑. 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ฟุตบอลโรงเรียนเราชนะเลิศ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200" y="2403157"/>
            <a:ext cx="3886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    ได้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รับคำชมเชยเป็นอันมาก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19812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endParaRPr lang="th-TH" sz="26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624437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แยกส่วนประกอบของประโยค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38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9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60805" y="5943600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สายใจเรียนดนตรี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และภาษาอังกฤษ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22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5" grpId="0"/>
      <p:bldP spid="24" grpId="0"/>
      <p:bldP spid="26" grpId="0"/>
      <p:bldP spid="27" grpId="0"/>
      <p:bldP spid="28" grpId="0"/>
      <p:bldP spid="9" grpId="0"/>
      <p:bldP spid="44" grpId="0"/>
      <p:bldP spid="10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5743" y="2667000"/>
            <a:ext cx="8229600" cy="3031357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TH SarabunPSK" pitchFamily="34" charset="-34"/>
                <a:sym typeface="Wingdings"/>
              </a:rPr>
              <a:t>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คือประโยค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ที่ประกอบด้วยประโยคความเดียวตั้งแต่ ๒ ประโยคขึ้นไป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ใจความสำคัญจะเป็นประโยคหลัก (มุขยประโยค)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ประโยคย่อย (อนุประโยค) ทำหน้าที่ขยายความส่วนใดส่วนหนึ่งของประโยคหลักให้ชัดเจน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มีคำเชื่อมทั้ง ๒ ประโยคเข้าด้วยกัน อาจกล่าวได้ว่าประโยคความซ้อนคือ “ประโยคขยายประโยค” แบ่งออกเป็น ๓ ชนิด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ประโยคความซ้อน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299126"/>
            <a:ext cx="5638800" cy="735747"/>
          </a:xfrm>
          <a:prstGeom prst="ellipse">
            <a:avLst/>
          </a:prstGeom>
          <a:solidFill>
            <a:srgbClr val="FFA7D3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ประโยคความซ้อน (สังกรประโยค)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28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ประโยคความซ้อน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3177540"/>
            <a:ext cx="3303270" cy="99060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ชนิดของประโยคความซ้อน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19495" y="2167890"/>
            <a:ext cx="5014905" cy="1059180"/>
            <a:chOff x="3519495" y="2167890"/>
            <a:chExt cx="5014905" cy="1059180"/>
          </a:xfrm>
        </p:grpSpPr>
        <p:sp>
          <p:nvSpPr>
            <p:cNvPr id="6" name="Up Arrow 5"/>
            <p:cNvSpPr/>
            <p:nvPr/>
          </p:nvSpPr>
          <p:spPr>
            <a:xfrm rot="3687803">
              <a:off x="3698565" y="2438400"/>
              <a:ext cx="609600" cy="967740"/>
            </a:xfrm>
            <a:prstGeom prst="upArrow">
              <a:avLst/>
            </a:prstGeom>
            <a:solidFill>
              <a:srgbClr val="FF8B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ectangle 6">
              <a:hlinkClick r:id="rId3" action="ppaction://hlinksldjump"/>
            </p:cNvPr>
            <p:cNvSpPr/>
            <p:nvPr/>
          </p:nvSpPr>
          <p:spPr>
            <a:xfrm>
              <a:off x="4800600" y="2167890"/>
              <a:ext cx="3733800" cy="922020"/>
            </a:xfrm>
            <a:prstGeom prst="rect">
              <a:avLst/>
            </a:prstGeom>
            <a:solidFill>
              <a:srgbClr val="FF8BC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514350" indent="-514350">
                <a:buAutoNum type="thaiNumPeriod"/>
              </a:pP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ประโยคย่อยทำหน้าที่อย่างนาม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นามานุประโยค)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02376" y="3253740"/>
            <a:ext cx="4854884" cy="1471404"/>
            <a:chOff x="3702376" y="3253740"/>
            <a:chExt cx="4854884" cy="1013460"/>
          </a:xfrm>
        </p:grpSpPr>
        <p:sp>
          <p:nvSpPr>
            <p:cNvPr id="16" name="Up Arrow 15"/>
            <p:cNvSpPr/>
            <p:nvPr/>
          </p:nvSpPr>
          <p:spPr>
            <a:xfrm rot="5400000">
              <a:off x="3881446" y="3188970"/>
              <a:ext cx="609600" cy="967740"/>
            </a:xfrm>
            <a:prstGeom prst="upArrow">
              <a:avLst/>
            </a:prstGeom>
            <a:solidFill>
              <a:srgbClr val="CF89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Rectangle 19">
              <a:hlinkClick r:id="rId4" action="ppaction://hlinksldjump"/>
            </p:cNvPr>
            <p:cNvSpPr/>
            <p:nvPr/>
          </p:nvSpPr>
          <p:spPr>
            <a:xfrm>
              <a:off x="4823460" y="3253740"/>
              <a:ext cx="3733800" cy="1013460"/>
            </a:xfrm>
            <a:prstGeom prst="rect">
              <a:avLst/>
            </a:prstGeom>
            <a:solidFill>
              <a:srgbClr val="CF89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๒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ประโยคย่อยทำหน้าที่ขยายนาม </a:t>
              </a:r>
            </a:p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    หรือสรรพนามในประโยคหลัก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คุณา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02376" y="4542609"/>
            <a:ext cx="4983260" cy="1293405"/>
            <a:chOff x="3574000" y="4116795"/>
            <a:chExt cx="4983260" cy="1293405"/>
          </a:xfrm>
        </p:grpSpPr>
        <p:sp>
          <p:nvSpPr>
            <p:cNvPr id="19" name="Up Arrow 18"/>
            <p:cNvSpPr/>
            <p:nvPr/>
          </p:nvSpPr>
          <p:spPr>
            <a:xfrm rot="6790471">
              <a:off x="3753070" y="3937725"/>
              <a:ext cx="609600" cy="967740"/>
            </a:xfrm>
            <a:prstGeom prst="upArrow">
              <a:avLst/>
            </a:prstGeom>
            <a:solidFill>
              <a:srgbClr val="FF858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Rectangle 20">
              <a:hlinkClick r:id="rId5" action="ppaction://hlinksldjump"/>
            </p:cNvPr>
            <p:cNvSpPr/>
            <p:nvPr/>
          </p:nvSpPr>
          <p:spPr>
            <a:xfrm>
              <a:off x="4823460" y="4488180"/>
              <a:ext cx="3733800" cy="922020"/>
            </a:xfrm>
            <a:prstGeom prst="rect">
              <a:avLst/>
            </a:prstGeom>
            <a:solidFill>
              <a:srgbClr val="FF858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๓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ประโยคย่อยทำหน้าที่อย่างวิเศษณ์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วิเศษณา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99572" y="1447800"/>
            <a:ext cx="591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ประโยคความซ้อนแบ่งตามหน้าที่ของอนุประโยคได้ ๓ ชนิด</a:t>
            </a:r>
            <a:endParaRPr lang="th-TH" dirty="0">
              <a:solidFill>
                <a:prstClr val="black"/>
              </a:solidFill>
              <a:effectLst>
                <a:glow rad="101600">
                  <a:srgbClr val="4BACC6">
                    <a:satMod val="175000"/>
                    <a:alpha val="40000"/>
                  </a:srgb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968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003" y="1916832"/>
            <a:ext cx="8229600" cy="1307808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ประโยคย่อยที่ทำหน้าที่แทนคำนาม ซึ่งอาจทำหน้าที่เป็นประธาน กรรม หรือส่วนเติมเต็มในประโยคหลัก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7326" y="4429179"/>
            <a:ext cx="5784504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กายทำสวน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เป็นอาชีพเสริม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กายทำสวน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นามานุประโยคทำหน้าที่บทประธาน</a:t>
            </a:r>
          </a:p>
          <a:p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คนทะเลาะกัน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ก่อความรำคาญให้เพื่อน</a:t>
            </a:r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บ้าน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คนทะเลาะ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กัน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Pentagon 2"/>
          <p:cNvSpPr/>
          <p:nvPr/>
        </p:nvSpPr>
        <p:spPr>
          <a:xfrm>
            <a:off x="175287" y="4429179"/>
            <a:ext cx="2956098" cy="6858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๑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ทำหน้าที่บทประธาน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412776"/>
            <a:ext cx="5976664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สมชายไม่ชอบ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นามานุประโยคทำหน้าที่กรรม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อ้นบอก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เจมส์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ว่า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กิจเป็น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คนฉลาดมาก </a:t>
            </a:r>
            <a:endParaRPr lang="th-TH" b="1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กิจเป็นคนฉลาดมาก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Pentagon 16"/>
          <p:cNvSpPr/>
          <p:nvPr/>
        </p:nvSpPr>
        <p:spPr>
          <a:xfrm>
            <a:off x="175929" y="1454287"/>
            <a:ext cx="2956098" cy="685800"/>
          </a:xfrm>
          <a:prstGeom prst="homePlate">
            <a:avLst/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๒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ทำหน้าที่บทกรรม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Pentagon 18"/>
          <p:cNvSpPr/>
          <p:nvPr/>
        </p:nvSpPr>
        <p:spPr>
          <a:xfrm>
            <a:off x="309592" y="3212976"/>
            <a:ext cx="2688771" cy="685800"/>
          </a:xfrm>
          <a:prstGeom prst="homePlate">
            <a:avLst/>
          </a:prstGeom>
          <a:solidFill>
            <a:srgbClr val="FFA3D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r>
              <a:rPr lang="th-TH" dirty="0">
                <a:solidFill>
                  <a:prstClr val="black"/>
                </a:solidFill>
                <a:cs typeface="Angsana New"/>
              </a:rPr>
              <a:t>๓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) 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ทำ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หน้าที่ส่วนเติมเต็ม</a:t>
            </a:r>
            <a:endParaRPr lang="th-TH" dirty="0">
              <a:solidFill>
                <a:prstClr val="black"/>
              </a:solidFill>
              <a:cs typeface="Angsana New"/>
            </a:endParaRPr>
          </a:p>
          <a:p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2998362" y="3423118"/>
            <a:ext cx="5966125" cy="1584176"/>
          </a:xfrm>
          <a:prstGeom prst="rect">
            <a:avLst/>
          </a:prstGeom>
          <a:solidFill>
            <a:schemeClr val="bg1"/>
          </a:solidFill>
          <a:ln>
            <a:solidFill>
              <a:srgbClr val="FF8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ฉันเป็น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คนเริ่มต้นคิดโครงการนี้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นี้  </a:t>
            </a:r>
            <a:r>
              <a:rPr lang="en-US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หน้าที่ส่วนเติมเต็ม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157192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smtClean="0">
                <a:cs typeface="+mj-cs"/>
              </a:rPr>
              <a:t>นามานุประโยคอาจใช้คำวิเศษณ์ (ที่ ว่า ซึ่ง อัน) เชื่อมข้างหน้าได้</a:t>
            </a:r>
          </a:p>
          <a:p>
            <a:r>
              <a:rPr lang="th-TH" dirty="0">
                <a:cs typeface="+mj-cs"/>
              </a:rPr>
              <a:t>	เช่น </a:t>
            </a:r>
            <a:r>
              <a:rPr lang="th-TH" b="1" dirty="0">
                <a:cs typeface="+mj-cs"/>
              </a:rPr>
              <a:t>สมชายไม่</a:t>
            </a:r>
            <a:r>
              <a:rPr lang="th-TH" b="1" dirty="0" smtClean="0">
                <a:cs typeface="+mj-cs"/>
              </a:rPr>
              <a:t>ชอบ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ที่</a:t>
            </a:r>
            <a:r>
              <a:rPr lang="th-TH" b="1" dirty="0" smtClean="0">
                <a:cs typeface="+mj-cs"/>
              </a:rPr>
              <a:t>สมพงศ์</a:t>
            </a:r>
            <a:r>
              <a:rPr lang="th-TH" b="1" dirty="0">
                <a:cs typeface="+mj-cs"/>
              </a:rPr>
              <a:t>แสดงอำนาจเหนือตน</a:t>
            </a:r>
          </a:p>
          <a:p>
            <a:r>
              <a:rPr lang="th-TH" b="1" dirty="0" smtClean="0">
                <a:cs typeface="+mj-cs"/>
              </a:rPr>
              <a:t>	       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อัน</a:t>
            </a:r>
            <a:r>
              <a:rPr lang="th-TH" b="1" dirty="0" smtClean="0">
                <a:cs typeface="+mj-cs"/>
              </a:rPr>
              <a:t>ผู้บังเกิดเกล้าเห็นแก่ลูกเป็นคุณธรรมสูงสุด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00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" name="Can 1"/>
          <p:cNvSpPr/>
          <p:nvPr/>
        </p:nvSpPr>
        <p:spPr>
          <a:xfrm>
            <a:off x="803069" y="2667000"/>
            <a:ext cx="2209800" cy="2209800"/>
          </a:xfrm>
          <a:prstGeom prst="can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ส่วนประกอบ</a:t>
            </a:r>
          </a:p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ของประโยค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12869" y="2514600"/>
            <a:ext cx="1140031" cy="2590800"/>
            <a:chOff x="3012869" y="2514600"/>
            <a:chExt cx="1140031" cy="2590800"/>
          </a:xfrm>
        </p:grpSpPr>
        <p:cxnSp>
          <p:nvCxnSpPr>
            <p:cNvPr id="4" name="Straight Connector 3"/>
            <p:cNvCxnSpPr>
              <a:stCxn id="2" idx="4"/>
            </p:cNvCxnSpPr>
            <p:nvPr/>
          </p:nvCxnSpPr>
          <p:spPr>
            <a:xfrm>
              <a:off x="3012869" y="37719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81400" y="2514600"/>
              <a:ext cx="0" cy="25908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69525" y="25146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84369" y="51054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238339" y="1967206"/>
            <a:ext cx="3425403" cy="1278906"/>
            <a:chOff x="4785889" y="1914627"/>
            <a:chExt cx="2653668" cy="1094787"/>
          </a:xfrm>
        </p:grpSpPr>
        <p:sp>
          <p:nvSpPr>
            <p:cNvPr id="34" name="Oval 33">
              <a:hlinkClick r:id="" action="ppaction://noaction"/>
            </p:cNvPr>
            <p:cNvSpPr/>
            <p:nvPr/>
          </p:nvSpPr>
          <p:spPr>
            <a:xfrm rot="531251">
              <a:off x="4785889" y="1914627"/>
              <a:ext cx="2653668" cy="109478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Oval 12">
              <a:hlinkClick r:id="" action="ppaction://noaction"/>
            </p:cNvPr>
            <p:cNvSpPr/>
            <p:nvPr/>
          </p:nvSpPr>
          <p:spPr>
            <a:xfrm>
              <a:off x="4800600" y="2057400"/>
              <a:ext cx="25146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ภาคประธาน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57328" y="4465947"/>
            <a:ext cx="3371550" cy="1278906"/>
            <a:chOff x="4243471" y="4589799"/>
            <a:chExt cx="2759856" cy="1094787"/>
          </a:xfrm>
        </p:grpSpPr>
        <p:sp>
          <p:nvSpPr>
            <p:cNvPr id="35" name="Oval 34">
              <a:hlinkClick r:id="" action="ppaction://noaction"/>
            </p:cNvPr>
            <p:cNvSpPr/>
            <p:nvPr/>
          </p:nvSpPr>
          <p:spPr>
            <a:xfrm rot="531251">
              <a:off x="4243471" y="4589799"/>
              <a:ext cx="2759856" cy="109478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Oval 35">
              <a:hlinkClick r:id="" action="ppaction://noaction"/>
            </p:cNvPr>
            <p:cNvSpPr/>
            <p:nvPr/>
          </p:nvSpPr>
          <p:spPr>
            <a:xfrm>
              <a:off x="4258814" y="4724400"/>
              <a:ext cx="2615223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ภาคแสดง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1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ประโยคย่อยที่ทำหน้าที่ขยายคำนามหรือสรรพนาม โดยมี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ประพัน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ธสร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รพนาม (ผู้ ที่ ซึ่ง อัน)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1" y="3645024"/>
            <a:ext cx="5784504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บุคคล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ผู้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ได้รับรางวัลเรียนดี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คือด.ช.รัฐศาสตร์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ผู้ได้รับรางวัลเรียน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ดี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หน้าที่ขยายประธาน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แพรคัดค้านการสร้างโรงไฟฟ้า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ใช้พลังงานนิวเคลียร์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ที่ใช้พลังงาน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นิวเคลียร์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        ขยายบทกรรม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71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3043" y="2060848"/>
            <a:ext cx="7059519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เราหวงแหนแผ่นดินไทย</a:t>
            </a:r>
            <a:r>
              <a:rPr lang="th-TH" b="1" u="sng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อัน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เป็นบ้านเกิดเมืองนอนของ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อันเป็นบ้านเกิดเมืองนอนของ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เรา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หน้าที่เป็นส่วนเติมเต็ม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375" y="400506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>
                <a:cs typeface="+mj-cs"/>
              </a:rPr>
              <a:t>นุ</a:t>
            </a:r>
            <a:r>
              <a:rPr lang="th-TH" dirty="0" smtClean="0">
                <a:cs typeface="+mj-cs"/>
              </a:rPr>
              <a:t>ประโยคใช้ประพัน</a:t>
            </a:r>
            <a:r>
              <a:rPr lang="th-TH" dirty="0" err="1" smtClean="0">
                <a:cs typeface="+mj-cs"/>
              </a:rPr>
              <a:t>ธสร</a:t>
            </a:r>
            <a:r>
              <a:rPr lang="th-TH" dirty="0" smtClean="0">
                <a:cs typeface="+mj-cs"/>
              </a:rPr>
              <a:t>รพนามเพื่อแทนที่นามหรือสรรพนามและขยายประโยคด้วย</a:t>
            </a:r>
          </a:p>
          <a:p>
            <a:r>
              <a:rPr lang="th-TH" b="1" dirty="0">
                <a:cs typeface="+mj-cs"/>
              </a:rPr>
              <a:t>	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หากเป็นคำประ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พันธ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วิเศษณ์เชื่อมจะไม่ใช่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คุณา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นุประโยค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3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ประโยคย่อยที่ทำหน้าที่ขยายคำกริยาหรือวิเศษณ์ โดยมีคำประ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พันธ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วิเศษณ์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เชื่อมประโยค เช่น 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+mj-cs"/>
                <a:sym typeface="Wingdings"/>
              </a:rPr>
              <a:t>เมื่อ,เพื่อ,เพราะ,เพราะว่า, ตาม,จน,ตั้งแต่,อย่างที่ 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ฯลฯ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0" y="3645024"/>
            <a:ext cx="6429841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ดรีม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วิ่งเร็ว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เพื่อนตามไม่ทัน</a:t>
            </a:r>
            <a:endParaRPr lang="th-TH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จนเพื่อนตามไม่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ทัน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ประโยคทำหน้าที่ขยายวิเศษณ์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กูปรีสูญพันธุ์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ไป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เพราะ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มนุษย์ล่ามันเพื่อเอา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เพราะมนุษย์ล่ามันเพื่อเอา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เขา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วิเศษณานุประโยค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5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375" y="206084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</a:p>
          <a:p>
            <a:r>
              <a:rPr lang="th-TH" b="1" dirty="0" smtClean="0">
                <a:cs typeface="+mj-cs"/>
              </a:rPr>
              <a:t>-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ความ</a:t>
            </a:r>
            <a:r>
              <a:rPr lang="th-TH" dirty="0">
                <a:cs typeface="+mj-cs"/>
              </a:rPr>
              <a:t>ซ้อน</a:t>
            </a:r>
            <a:r>
              <a:rPr lang="th-TH" dirty="0" err="1">
                <a:cs typeface="+mj-cs"/>
              </a:rPr>
              <a:t>วิเศษณา</a:t>
            </a:r>
            <a:r>
              <a:rPr lang="th-TH" dirty="0">
                <a:cs typeface="+mj-cs"/>
              </a:rPr>
              <a:t>นุประโยคที่เป็นเหตุผล </a:t>
            </a:r>
            <a:r>
              <a:rPr lang="th-TH" dirty="0" smtClean="0">
                <a:cs typeface="+mj-cs"/>
              </a:rPr>
              <a:t> ประโยค</a:t>
            </a:r>
            <a:r>
              <a:rPr lang="th-TH" dirty="0">
                <a:cs typeface="+mj-cs"/>
              </a:rPr>
              <a:t>จะต้องบอกผลมาก่อนเหตุ</a:t>
            </a:r>
          </a:p>
          <a:p>
            <a:r>
              <a:rPr lang="th-TH" b="1" dirty="0" smtClean="0">
                <a:cs typeface="+mj-cs"/>
              </a:rPr>
              <a:t>- </a:t>
            </a:r>
            <a:r>
              <a:rPr lang="th-TH" dirty="0" smtClean="0">
                <a:cs typeface="+mj-cs"/>
              </a:rPr>
              <a:t>หากหลังคำเชื่อมเป็นแค่คำนาม สรรพนาม หรือกริยา</a:t>
            </a:r>
            <a:r>
              <a:rPr lang="th-TH" dirty="0" err="1" smtClean="0">
                <a:cs typeface="+mj-cs"/>
              </a:rPr>
              <a:t>สภาว</a:t>
            </a:r>
            <a:r>
              <a:rPr lang="th-TH" dirty="0" smtClean="0">
                <a:cs typeface="+mj-cs"/>
              </a:rPr>
              <a:t>มาลา จะไม่นับว่าเป็นประโยคความซ้อน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70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การสังเกตประโยค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842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ประโยคความเดียว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 ๑ประธาน ๑ กริยา ไม่มีคำเชื่อม</a:t>
            </a:r>
          </a:p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ประโยคความรวม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มีความสำคัญเท่ากัน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มีคำเชื่อมเชื่อมประโยคเข้าด้วยกัน คำเชื่อมจะบอกความสัมพันธ์ระหว่างประโยค</a:t>
            </a:r>
          </a:p>
          <a:p>
            <a:pPr>
              <a:buNone/>
            </a:pPr>
            <a:r>
              <a:rPr lang="th-TH" sz="33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ประโยคความซ้อน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None/>
            </a:pPr>
            <a:r>
              <a:rPr lang="th-TH" sz="3000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มีประโยคหลัก และประโยคย่อยทำหน้าที่ขยายส่วนประกอบในประโยคหลัก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ประโยคย่อยต้องมีคำกริยาด้วย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มีคำเชื่อมเชื่อมระหว่างประโยค</a:t>
            </a:r>
            <a:endParaRPr lang="th-TH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678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4162"/>
              </p:ext>
            </p:extLst>
          </p:nvPr>
        </p:nvGraphicFramePr>
        <p:xfrm>
          <a:off x="240030" y="1487507"/>
          <a:ext cx="8626187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787"/>
                <a:gridCol w="1828800"/>
                <a:gridCol w="1905000"/>
                <a:gridCol w="1752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ประโยคความซ้อน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ประโยคหลัก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ประโยคย่อย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หน้าที่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๑. ชาวประมงจับปลาซึ่งกำลัง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ตั้งท้อง ทำให้ปลาสูญพันธุ์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๒. สมเด็จพระสุริโยทัยทรงเป็น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วีรสตรีผู้ซึ่งยอมเสียสละชีวิต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เพื่อปกป้องแผ่นดินไทย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๓. วงดนตรีบรรเลงเพลงคลาสสิก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ถูกใจคนฟัง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๔. น้ำในคลองเน่าจนปลาตาย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มากมาย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๕. วัยรุ่นสมัยนี้ใช้จ่ายฟุ่มเฟือยซื้อ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สินค้าล้วนเป็นแบรนด์เนมทั้งนั้น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วิเคราะห์ประโยคความซ้อน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37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2670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แต่งประโยคความซ้อน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375" y="1597633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โจทย์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: </a:t>
            </a:r>
            <a:r>
              <a:rPr lang="th-TH" dirty="0" smtClean="0">
                <a:cs typeface="+mj-cs"/>
              </a:rPr>
              <a:t>ให้นักเรียนแต่งประโยคความซ้อนแบบนามานุประโยค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 smtClean="0">
                <a:cs typeface="+mj-cs"/>
              </a:rPr>
              <a:t>นุประโยค และ</a:t>
            </a:r>
            <a:r>
              <a:rPr lang="th-TH" dirty="0" err="1" smtClean="0">
                <a:cs typeface="+mj-cs"/>
              </a:rPr>
              <a:t>วิเศษณา</a:t>
            </a:r>
            <a:r>
              <a:rPr lang="th-TH" dirty="0" smtClean="0">
                <a:cs typeface="+mj-cs"/>
              </a:rPr>
              <a:t>นุประโยค อย่างละ ๒ ประโยค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4093" y="2708920"/>
            <a:ext cx="5437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โดยกำหนดให้ขีดเส้นใต้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ประโยคหลักเป็น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สีน้ำเงิน</a:t>
            </a:r>
          </a:p>
          <a:p>
            <a:r>
              <a:rPr lang="th-TH" b="1" dirty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	</a:t>
            </a:r>
            <a:r>
              <a:rPr lang="th-TH" b="1" dirty="0" smtClean="0">
                <a:cs typeface="+mj-cs"/>
              </a:rPr>
              <a:t>ประโยคย่อยเป็น 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สีแดง</a:t>
            </a:r>
            <a:endParaRPr lang="th-TH" dirty="0" smtClean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6560" y="3909555"/>
            <a:ext cx="5628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๑. นา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มานุ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.......................................................................................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๒.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คุณา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นุประโยค 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๓.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วิเศษณา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98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47797" y="3308546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71597" y="3679366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44000"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เป็นส่วนของผู้กระทำอาการหรือบทประธาน อาจมีส่วนขยายหรือไม่มีก็ได้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๑. ภาคประธาน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222166"/>
            <a:ext cx="3438197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คำที่ทำหน้าที่ผู้กระทำอาการ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4652" y="3308546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คำนาม สรรพนาม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348" y="4332510"/>
            <a:ext cx="4366452" cy="76200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นักเรียน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เล่นบาสเกตบอลหลังเลิกเรียน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348" y="5442860"/>
            <a:ext cx="4366452" cy="76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อ่านทำนองเสนาะได้ไพเราะ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952999" y="4451900"/>
            <a:ext cx="3648403" cy="523220"/>
            <a:chOff x="4952999" y="4462790"/>
            <a:chExt cx="3648403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นักเรียน</a:t>
              </a:r>
              <a:r>
                <a:rPr lang="th-TH" dirty="0">
                  <a:latin typeface="Angsana New" pitchFamily="18" charset="-34"/>
                  <a:cs typeface="Angsana New" pitchFamily="18" charset="-34"/>
                  <a:sym typeface="Wingdings"/>
                </a:rPr>
                <a:t>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คำนาม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856748" y="4726609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167221" y="4705826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648200" y="5555675"/>
            <a:ext cx="3932248" cy="523220"/>
            <a:chOff x="4648200" y="5294415"/>
            <a:chExt cx="3932248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648200" y="5294415"/>
              <a:ext cx="39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         เขา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สรรพนาม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01948" y="556260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896830" y="557447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0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73663" y="3210580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07266" y="4229100"/>
            <a:ext cx="1066800" cy="1943099"/>
            <a:chOff x="3581400" y="4343400"/>
            <a:chExt cx="1066800" cy="14478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1400" y="4996330"/>
              <a:ext cx="46639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47797" y="4343400"/>
              <a:ext cx="0" cy="14478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35922" y="43434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47797" y="499633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47796" y="57912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197463" y="3581400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        เป็นส่วนที่แสดงอาการหรือบอกการกระทำของประธาน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9266" y="3124200"/>
            <a:ext cx="3438197" cy="685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คำที่แสดงอาการ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0518" y="3210580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Plaque 1"/>
          <p:cNvSpPr/>
          <p:nvPr/>
        </p:nvSpPr>
        <p:spPr>
          <a:xfrm>
            <a:off x="1216466" y="4419600"/>
            <a:ext cx="2590800" cy="1447800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ส่วนประกอบของภาคแสดง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Flowchart: Punched Tape 26"/>
          <p:cNvSpPr/>
          <p:nvPr/>
        </p:nvSpPr>
        <p:spPr>
          <a:xfrm>
            <a:off x="4890889" y="3810000"/>
            <a:ext cx="2182558" cy="8382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บทกริยา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3" name="Flowchart: Punched Tape 32"/>
          <p:cNvSpPr/>
          <p:nvPr/>
        </p:nvSpPr>
        <p:spPr>
          <a:xfrm>
            <a:off x="4901308" y="4648200"/>
            <a:ext cx="2182558" cy="838200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บทกรรม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4" name="Flowchart: Punched Tape 33"/>
          <p:cNvSpPr/>
          <p:nvPr/>
        </p:nvSpPr>
        <p:spPr>
          <a:xfrm>
            <a:off x="4901308" y="5417126"/>
            <a:ext cx="2182558" cy="1288474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บทประกอบกริยาหรือส่วนเติมเต็ม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60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5042" y="1455562"/>
            <a:ext cx="19812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ตัวอย่างภาคแสดง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38200" y="2743200"/>
            <a:ext cx="6096000" cy="609600"/>
            <a:chOff x="838200" y="3124200"/>
            <a:chExt cx="6096000" cy="609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3721925"/>
              <a:ext cx="3352800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838200" y="3124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ลูกเสือ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กระโดด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38200" y="3505200"/>
            <a:ext cx="6084125" cy="609600"/>
            <a:chOff x="838200" y="3886200"/>
            <a:chExt cx="6084125" cy="609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569525" y="4472050"/>
              <a:ext cx="335280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838200" y="3886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ครูเขียน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กระดาน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33252" y="4267200"/>
            <a:ext cx="6089073" cy="609600"/>
            <a:chOff x="833252" y="4648200"/>
            <a:chExt cx="6089073" cy="6096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569525" y="5245925"/>
              <a:ext cx="33528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33252" y="4648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เขาเป็น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นักฟุตบอล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71597" y="2800882"/>
            <a:ext cx="3648403" cy="523220"/>
            <a:chOff x="4952999" y="4462790"/>
            <a:chExt cx="3648403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กระโดด         กริยา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971597" y="3567830"/>
            <a:ext cx="3648403" cy="523220"/>
            <a:chOff x="4952999" y="4462790"/>
            <a:chExt cx="3648403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กระดาน         กรรม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962400" y="4353580"/>
            <a:ext cx="3648403" cy="523220"/>
            <a:chOff x="4952999" y="4462790"/>
            <a:chExt cx="3648403" cy="523220"/>
          </a:xfrm>
        </p:grpSpPr>
        <p:sp>
          <p:nvSpPr>
            <p:cNvPr id="53" name="TextBox 52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นักฟุตบอล         ส่วนเติมเต็ม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149438" y="474553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Hexagon 13"/>
          <p:cNvSpPr/>
          <p:nvPr/>
        </p:nvSpPr>
        <p:spPr>
          <a:xfrm>
            <a:off x="1152436" y="5105400"/>
            <a:ext cx="2904797" cy="609600"/>
          </a:xfrm>
          <a:prstGeom prst="hex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ลุงขายไอศกรีม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5574475" y="5105400"/>
            <a:ext cx="2904797" cy="6096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แมวหน้าตาคล้ายเสือ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2272" y="592267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24497" y="5930030"/>
            <a:ext cx="79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5042" y="5896666"/>
            <a:ext cx="76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62398" y="589666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91595" y="5887054"/>
            <a:ext cx="79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72015" y="5887054"/>
            <a:ext cx="160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ส่วนเติมเต็ม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597231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358737" y="5650253"/>
            <a:ext cx="246097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49485" y="5618938"/>
            <a:ext cx="504206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981845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083631" y="5612295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22406" y="5612295"/>
            <a:ext cx="295999" cy="31773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14" grpId="0" animBg="1"/>
      <p:bldP spid="55" grpId="0" animBg="1"/>
      <p:bldP spid="15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9600" y="1370397"/>
            <a:ext cx="2715491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๓. ส่วนขยายของประโยค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133600"/>
            <a:ext cx="7696200" cy="990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เป็น</a:t>
            </a:r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คำ กลุ่มคำ หรือประโยคที่มาขยายส่วนต่างๆ เพื่อให้ประโยคมีใจความชัดเจนยิ่งขึ้น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th-TH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" y="3200400"/>
            <a:ext cx="8153400" cy="3505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พนักงาน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รักษาความสะอาดเก็บกระเป๋าสตางค์ได้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เป็นกลุ่มคำที่มาขยายประธาน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“พนักงาน”)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พวกเรายินดีต้อนรับ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นักเรียน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เป็นคำที่มาขยาย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“นักเรียน” ซึ่งทำหน้าที่เป็นกรรม)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นารี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ร้องไห้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เป็นประโยคที่มาขยาย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“ร้องไห้” ซึ่งทำหน้าที่เป็นคำกริยา)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4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7</a:t>
            </a:fld>
            <a:endParaRPr lang="th-TH" dirty="0"/>
          </a:p>
        </p:txBody>
      </p:sp>
      <p:grpSp>
        <p:nvGrpSpPr>
          <p:cNvPr id="5" name="Group 28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1920" y="439771"/>
            <a:ext cx="2751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วิเคราะห์ประโยค</a:t>
            </a:r>
            <a:endParaRPr lang="th-TH" sz="4400" b="1" dirty="0">
              <a:cs typeface="+mj-cs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92214"/>
              </p:ext>
            </p:extLst>
          </p:nvPr>
        </p:nvGraphicFramePr>
        <p:xfrm>
          <a:off x="451920" y="1828800"/>
          <a:ext cx="8421856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656"/>
                <a:gridCol w="1066800"/>
                <a:gridCol w="1066800"/>
                <a:gridCol w="990600"/>
                <a:gridCol w="1295400"/>
                <a:gridCol w="838200"/>
                <a:gridCol w="1295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ประโยค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ภาคแสดง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๑. ฉันชอบเล่นเกมคอมพิวเตอร์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ฉัน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ชอบเล่น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คอมพิวเตอร์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๒. พ่อของวิชัยเป็นทหารเรือ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พ่อ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ของวิชัย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เป็น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ทหารเรือ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cs typeface="+mj-cs"/>
                        </a:rPr>
                        <a:t>๓. นักเรียนหลายคนเรียนภาษาไทยเก่งมาก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นักเรียน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หลายคน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ภาษา</a:t>
                      </a:r>
                    </a:p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ไทย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8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17482"/>
            <a:ext cx="8305800" cy="1406718"/>
          </a:xfrm>
          <a:prstGeom prst="roundRect">
            <a:avLst/>
          </a:prstGeom>
          <a:solidFill>
            <a:srgbClr val="EAC5C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tIns="360000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+mj-cs"/>
              </a:rPr>
              <a:t>     คือ ประโยคที่มีใจความสำคัญเพียงใจความเดียว </a:t>
            </a:r>
            <a:r>
              <a:rPr lang="th-TH" b="1" dirty="0">
                <a:latin typeface="Angsana New" pitchFamily="18" charset="-34"/>
                <a:cs typeface="+mj-cs"/>
              </a:rPr>
              <a:t>ไม่มีคำเชื่อมปรากฏ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จัดเป็นประโยคที่มีองค์ประกอบเล็ก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ที่สุด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2"/>
          <p:cNvSpPr/>
          <p:nvPr/>
        </p:nvSpPr>
        <p:spPr>
          <a:xfrm>
            <a:off x="814211" y="1404610"/>
            <a:ext cx="4106334" cy="6082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7200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ประโยคความ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เดียว (เอกรรถประโยค)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ประโยคความเดียว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371600" y="403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คนไทยมีอัธยาศัย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ดี		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แม่ไปซื้อผ้าที่พาหุรัด</a:t>
            </a:r>
          </a:p>
          <a:p>
            <a:pPr>
              <a:buNone/>
            </a:pPr>
            <a:endParaRPr lang="th-TH" sz="32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แม่รักลูกทุกคน			- พ่อ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เดิน</a:t>
            </a:r>
            <a:endParaRPr lang="th-TH" sz="3200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1676400" y="44958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2376486" y="4495800"/>
            <a:ext cx="2905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2743200" y="4495800"/>
            <a:ext cx="762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6248400" y="4495800"/>
            <a:ext cx="2667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5698462" y="4495800"/>
            <a:ext cx="4737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5357818" y="44958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2362200" y="5486400"/>
            <a:ext cx="23686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2019300" y="5486400"/>
            <a:ext cx="23686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1678656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5698462" y="5486400"/>
            <a:ext cx="3213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5357818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7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6" name="รูปแบบอิสระ 5"/>
          <p:cNvSpPr/>
          <p:nvPr/>
        </p:nvSpPr>
        <p:spPr>
          <a:xfrm>
            <a:off x="1862527" y="1371600"/>
            <a:ext cx="7129073" cy="1601637"/>
          </a:xfrm>
          <a:custGeom>
            <a:avLst/>
            <a:gdLst>
              <a:gd name="connsiteX0" fmla="*/ 0 w 1904255"/>
              <a:gd name="connsiteY0" fmla="*/ 0 h 1270138"/>
              <a:gd name="connsiteX1" fmla="*/ 1904255 w 1904255"/>
              <a:gd name="connsiteY1" fmla="*/ 0 h 1270138"/>
              <a:gd name="connsiteX2" fmla="*/ 1904255 w 1904255"/>
              <a:gd name="connsiteY2" fmla="*/ 1270138 h 1270138"/>
              <a:gd name="connsiteX3" fmla="*/ 0 w 1904255"/>
              <a:gd name="connsiteY3" fmla="*/ 1270138 h 1270138"/>
              <a:gd name="connsiteX4" fmla="*/ 0 w 1904255"/>
              <a:gd name="connsiteY4" fmla="*/ 0 h 127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255" h="1270138">
                <a:moveTo>
                  <a:pt x="0" y="0"/>
                </a:moveTo>
                <a:lnTo>
                  <a:pt x="1904255" y="0"/>
                </a:lnTo>
                <a:lnTo>
                  <a:pt x="1904255" y="1270138"/>
                </a:lnTo>
                <a:lnTo>
                  <a:pt x="0" y="127013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04681" tIns="270256" rIns="270256" bIns="270256" numCol="1" spcCol="1270" anchor="ctr" anchorCtr="0">
            <a:noAutofit/>
          </a:bodyPr>
          <a:lstStyle/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ประโยคใหญ่ที่ประกอบด้วยประโยคความเดียวตั้งแต่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สอง  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ประโยคขึ้น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 มีใจความต่างกัน มิได้ประกอบหรือขยายซึ่ง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กัน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และ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กัน และมีสันธานเชื่อมระหว่างประโยคความเดียวเหล่านั้น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76200" y="1601637"/>
            <a:ext cx="2514600" cy="106680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ประโยคความรวม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cs typeface="+mj-cs"/>
              </a:rPr>
              <a:t>(อเนกกรรถประโยค) </a:t>
            </a:r>
          </a:p>
        </p:txBody>
      </p:sp>
      <p:sp>
        <p:nvSpPr>
          <p:cNvPr id="2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3581400"/>
            <a:ext cx="8182004" cy="268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***การสังเกตประโยคความรวม มี </a:t>
            </a:r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ลักษณะ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๑.  สังเกตสันธาน หรือคำเชื่อม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๒.  มีกริยามากกว่า ๑ ตัว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๓.  สามารถแบ่งประโยคได้มากกว่า ๑ ประโยค</a:t>
            </a:r>
          </a:p>
          <a:p>
            <a:pPr>
              <a:buNone/>
            </a:pPr>
            <a:endParaRPr lang="th-TH" sz="28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49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4143</Words>
  <Application>Microsoft Office PowerPoint</Application>
  <PresentationFormat>นำเสนอทางหน้าจอ (4:3)</PresentationFormat>
  <Paragraphs>500</Paragraphs>
  <Slides>26</Slides>
  <Notes>23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formuzik_palm@hotmail.com</dc:creator>
  <cp:lastModifiedBy>tps</cp:lastModifiedBy>
  <cp:revision>15</cp:revision>
  <dcterms:created xsi:type="dcterms:W3CDTF">2017-11-05T09:57:49Z</dcterms:created>
  <dcterms:modified xsi:type="dcterms:W3CDTF">2019-05-20T12:28:56Z</dcterms:modified>
</cp:coreProperties>
</file>