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Angsana New" pitchFamily="18" charset="-34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  <p:embeddedFont>
      <p:font typeface="TH SarabunPSK" pitchFamily="34" charset="-34"/>
      <p:regular r:id="rId16"/>
      <p:bold r:id="rId17"/>
      <p:italic r:id="rId18"/>
      <p:boldItalic r:id="rId19"/>
    </p:embeddedFont>
    <p:embeddedFont>
      <p:font typeface="Cordia New" pitchFamily="34" charset="-34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JasmineUPC" pitchFamily="18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CAD"/>
    <a:srgbClr val="CCECFF"/>
    <a:srgbClr val="FFFF99"/>
    <a:srgbClr val="008000"/>
    <a:srgbClr val="FF9966"/>
    <a:srgbClr val="FF9999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5E16-B457-41A4-9E64-DA72A24EC45C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8998-90E0-4568-AFD4-FB3C40A20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5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33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5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7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25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4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35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06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65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" name="Shape 11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2" name="Shape 1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3" name="Shape 13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4" name="Shape 14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5" name="Shape 15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" name="Shape 16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" name="Shape 17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" name="Shape 18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9" name="Shape 19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2" name="Shape 2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3" name="Shape 23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4" name="Shape 24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0" t="0" r="0" b="0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5" name="Shape 25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6" name="Shape 26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7" name="Shape 27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8" name="Shape 28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9" name="Shape 29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0" name="Shape 30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1" name="Shape 31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2" name="Shape 3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0" t="0" r="0" b="0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3" name="Shape 33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0" t="0" r="0" b="0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4" name="Shape 34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0" t="0" r="0" b="0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5" name="Shape 35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0" t="0" r="0" b="0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6" name="Shape 36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0" t="0" r="0" b="0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7" name="Shape 37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8" name="Shape 38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0" t="0" r="0" b="0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39" name="Shape 39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0" t="0" r="0" b="0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40" name="Shape 40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0" t="0" r="0" b="0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41" name="Shape 41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0" t="0" r="0" b="0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0" t="0" r="0" b="0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0" t="0" r="0" b="0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0" t="0" r="0" b="0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0" t="0" r="0" b="0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0" t="0" r="0" b="0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47" name="Shape 47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48" name="Shape 48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49" name="Shape 49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0" name="Shape 50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0" t="0" r="0" b="0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5" name="Shape 16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6" name="Shape 166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7" name="Shape 16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0" t="0" r="0" b="0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8" name="Shape 16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69" name="Shape 16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0" name="Shape 170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1" name="Shape 171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2" name="Shape 172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3" name="Shape 173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4" name="Shape 174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5" name="Shape 17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6" name="Shape 176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0" t="0" r="0" b="0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7" name="Shape 17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0" t="0" r="0" b="0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8" name="Shape 17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0" t="0" r="0" b="0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79" name="Shape 17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0" t="0" r="0" b="0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0" name="Shape 180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0" t="0" r="0" b="0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1" name="Shape 181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2" name="Shape 182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0" t="0" r="0" b="0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3" name="Shape 183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0" t="0" r="0" b="0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4" name="Shape 184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0" t="0" r="0" b="0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020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263" lvl="8" indent="-575719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" name="Shape 85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86" name="Shape 86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87" name="Shape 87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88" name="Shape 88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89" name="Shape 89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0" name="Shape 90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1" name="Shape 91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2" name="Shape 92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3" name="Shape 93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4" name="Shape 9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5" name="Shape 95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6" name="Shape 96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7" name="Shape 97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8" name="Shape 98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0" t="0" r="0" b="0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99" name="Shape 99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0" name="Shape 100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1" name="Shape 101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2" name="Shape 102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3" name="Shape 103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4" name="Shape 10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5" name="Shape 105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6" name="Shape 106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0" t="0" r="0" b="0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7" name="Shape 107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0" t="0" r="0" b="0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8" name="Shape 108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0" t="0" r="0" b="0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09" name="Shape 109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0" t="0" r="0" b="0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0" name="Shape 110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0" t="0" r="0" b="0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1" name="Shape 111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2" name="Shape 112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0" t="0" r="0" b="0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3" name="Shape 113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0" t="0" r="0" b="0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4" name="Shape 11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0" t="0" r="0" b="0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15" name="Shape 115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0" t="0" r="0" b="0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0" t="0" r="0" b="0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0" t="0" r="0" b="0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0" t="0" r="0" b="0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0" t="0" r="0" b="0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0" t="0" r="0" b="0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22" name="Shape 122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123" name="Shape 123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</p:spTree>
    <p:extLst>
      <p:ext uri="{BB962C8B-B14F-4D97-AF65-F5344CB8AC3E}">
        <p14:creationId xmlns:p14="http://schemas.microsoft.com/office/powerpoint/2010/main" val="401043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EDEEF8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6" name="Shape 56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7" name="Shape 57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8" name="Shape 58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9" name="Shape 59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0" name="Shape 60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1" name="Shape 61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0" t="0" r="0" b="0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2" name="Shape 62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3" name="Shape 6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0" t="0" r="0" b="0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4" name="Shape 64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0" t="0" r="0" b="0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5" name="Shape 65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0" t="0" r="0" b="0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0" t="0" r="0" b="0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0" t="0" r="0" b="0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7A7D99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69" name="Shape 69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0" name="Shape 70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0" t="0" r="0" b="0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1" name="Shape 71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2" name="Shape 72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0" t="0" r="0" b="0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3" name="Shape 7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4" name="Shape 74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0" t="0" r="0" b="0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5" name="Shape 75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0" t="0" r="0" b="0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6" name="Shape 76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0" t="0" r="0" b="0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7" name="Shape 77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0" t="0" r="0" b="0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8" name="Shape 78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0" t="0" r="0" b="0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79" name="Shape 79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0" t="0" r="0" b="0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</p:spTree>
    <p:extLst>
      <p:ext uri="{BB962C8B-B14F-4D97-AF65-F5344CB8AC3E}">
        <p14:creationId xmlns:p14="http://schemas.microsoft.com/office/powerpoint/2010/main" val="26682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1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54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94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8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6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8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78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6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F7D1-86A0-4568-A33D-25AF390D7F45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B88B-AB2E-4AC6-AE25-02995A335C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52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1346200" y="1883133"/>
            <a:ext cx="7072600" cy="29936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th-TH" sz="72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หน่วยที่ ๑</a:t>
            </a:r>
            <a:br>
              <a:rPr lang="th-TH" sz="72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72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การสร้างคำในภาษาไทย</a:t>
            </a:r>
            <a:br>
              <a:rPr lang="th-TH" sz="72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72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(คำสันสกฤต)</a:t>
            </a:r>
            <a:endParaRPr sz="7200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81000" y="838169"/>
            <a:ext cx="896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rgbClr val="008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ภาษาบาลี – สันสกฤตนี้ที่มา</a:t>
            </a:r>
          </a:p>
          <a:p>
            <a:pPr algn="thaiDist"/>
            <a:r>
              <a:rPr lang="th-TH" sz="48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8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ภาษาบาลี</a:t>
            </a:r>
          </a:p>
          <a:p>
            <a:pPr algn="thaiDist"/>
            <a:r>
              <a:rPr lang="th-TH" sz="48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เป็นภาษาที่ชาวมคธใช้พูดกันในแคว้นมคธ เรียกว่า </a:t>
            </a:r>
            <a:r>
              <a:rPr lang="en-US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มาคธี</a:t>
            </a:r>
            <a:r>
              <a:rPr lang="en-US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พระพุทธเจ้าใช้ภาษานี้ในการประกาศพระศาสนา แบ่งเป็น ๒ ประเภท</a:t>
            </a:r>
          </a:p>
          <a:p>
            <a:pPr algn="thaiDist"/>
            <a:endParaRPr lang="th-TH" sz="36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สุทธมาคธี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ภาษากษัตริย์หรือภาษาทางการ</a:t>
            </a:r>
          </a:p>
          <a:p>
            <a:pPr algn="thaiDist"/>
            <a:endParaRPr lang="th-TH" sz="36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เทสิยา หรือ ปรากฤต เป็นภาษาประจำถิ่น </a:t>
            </a:r>
          </a:p>
        </p:txBody>
      </p:sp>
    </p:spTree>
    <p:extLst>
      <p:ext uri="{BB962C8B-B14F-4D97-AF65-F5344CB8AC3E}">
        <p14:creationId xmlns:p14="http://schemas.microsoft.com/office/powerpoint/2010/main" val="31662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381000" y="698499"/>
            <a:ext cx="9550400" cy="5482235"/>
          </a:xfrm>
          <a:prstGeom prst="rect">
            <a:avLst/>
          </a:prstGeom>
          <a:solidFill>
            <a:srgbClr val="FFCCFF">
              <a:alpha val="8000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3866" indent="0" algn="thaiDist">
              <a:buNone/>
            </a:pPr>
            <a:r>
              <a:rPr lang="th-TH" sz="4400" dirty="0">
                <a:solidFill>
                  <a:srgbClr val="008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ภาษาบาลี – สันสกฤตนี้</a:t>
            </a:r>
            <a:r>
              <a:rPr lang="th-TH" sz="4400" dirty="0" smtClean="0">
                <a:solidFill>
                  <a:srgbClr val="008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ที่มา</a:t>
            </a:r>
          </a:p>
          <a:p>
            <a:pPr marL="33866" indent="0" algn="thaiDist">
              <a:buNone/>
            </a:pPr>
            <a:r>
              <a:rPr lang="th-TH" sz="44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ภาษาสันสกฤต</a:t>
            </a:r>
          </a:p>
          <a:p>
            <a:pPr marL="33866" indent="0" algn="thaiDist">
              <a:buNone/>
            </a:pPr>
            <a:r>
              <a:rPr lang="th-TH" sz="44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4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ภาษาสันสกฤตเป็นภาษาที่มีวิวัฒนาการมาจากภาษาในคัมภีร์พระเวทของอารยัน เป็นภาษาศักดิ์สิทธิ์ของคนชั้นสูง แต่เดิมไม่มีกฎระเบียบเคร่งครัด ต่อมามีการเรียบเรียงขึ้นใหม่และเรียกว่า 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สันสกฤต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แปลว่า สิ่งที่จัดระเบียบและขัดเกลาเรียบร้อยดีแล้ว</a:t>
            </a:r>
            <a:endParaRPr dirty="0"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9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546100" y="622300"/>
            <a:ext cx="11430000" cy="5632311"/>
          </a:xfrm>
          <a:prstGeom prst="rect">
            <a:avLst/>
          </a:prstGeom>
          <a:solidFill>
            <a:srgbClr val="FFFF99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4000" dirty="0" smtClean="0">
                <a:solidFill>
                  <a:srgbClr val="008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เหตุใดภาษาบาลี-สันสกฤตจึงเข้ามาในไทย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มีสาเหตุดังนี้</a:t>
            </a: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ด้านศาสนา มีการเผยแผ่ศาสนาพราหมณ์และพุทธ</a:t>
            </a: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ด้านประเพณี มีคำที่เกี่ยวกับประเพณีเข้ามาปะปนในภาษาไทย เช่น 		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(พิธีโล้-	ชิงช้า),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ฉั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มงคล 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พระราชพิธีฉลองพระมหาเศวตฉัตร ทำในวันซึ่งตรงกับวันบรมราชาภิเษก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ด้านวัฒนธรรม วัฒนธรรมอินเดียส่งมายังไทย เช่น คำราชาศัพท์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(ป.,ส.), 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พระเน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(ป.,ส.), พระก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(ส.) ฯลฯ)</a:t>
            </a:r>
            <a:endParaRPr lang="th-TH" sz="24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ด้านวรรณคดี ทั้งวรรณคดีสันสกฤตและวรรณคดีชาดกในพระพุทธศาสนา จึงมีศัพท์เข้ามา เช่น สุเมรุ (ส.), ครุฑ (ป.,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หิมพานต์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(ป.,ส.)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366000" y="1675318"/>
            <a:ext cx="3238500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พราหมณ์ ใช้ภาษา สันสกฤต</a:t>
            </a:r>
          </a:p>
          <a:p>
            <a:pPr algn="thaiDist"/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พุทธ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บาลี</a:t>
            </a:r>
            <a:endParaRPr lang="th-TH" sz="3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985250" y="2902535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ตรี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ยัมปวาย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1613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77078" y="272292"/>
            <a:ext cx="11410122" cy="6247864"/>
          </a:xfrm>
          <a:prstGeom prst="rect">
            <a:avLst/>
          </a:prstGeom>
          <a:solidFill>
            <a:srgbClr val="CCEC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หลักการสังเกตคำสันสกฤต</a:t>
            </a:r>
          </a:p>
          <a:p>
            <a:pPr algn="thaiDist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เพิ่ม ศ, ษ (ส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 ต ถ) 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เช่น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ษ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มภ์,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รี,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าน 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แพท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วิ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า, มั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ม, นิ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า, กั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า, สา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ธย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าย</a:t>
            </a:r>
          </a:p>
          <a:p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ฤ  </a:t>
            </a:r>
            <a:r>
              <a:rPr lang="th-TH" sz="3600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ฤๅ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ฦ 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ฦๅ ไอ เอา พบแค่สันสกฤต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ฤาษี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ไปรษณีย์, ไพรี, เสาร์, ฤดู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ควบกล้ำ,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าณ,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านี</a:t>
            </a:r>
            <a:r>
              <a:rPr lang="th-TH" sz="360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ภ</a:t>
            </a:r>
            <a:r>
              <a:rPr lang="th-TH" sz="3600" b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360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ยา,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ถม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ฑ เช่น กรี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ฑ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า, จุ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ฑ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 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 ตัวสะกด ๒ ตัว ตัวที่ ๒ เป็น ร เช่น เนตร, จักร, บัตร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๗. นิยมใช้คำว่า </a:t>
            </a:r>
            <a:r>
              <a:rPr lang="en-US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เคราะห์</a:t>
            </a:r>
            <a:r>
              <a:rPr lang="en-US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พิ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เคราะห์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 อนุ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เคราะห์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สัง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เคราะห์ </a:t>
            </a:r>
          </a:p>
          <a:p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ชญ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ส. / </a:t>
            </a:r>
            <a:r>
              <a:rPr lang="th-TH" sz="36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ญช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ป.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อา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ชญ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 (ส.), กุ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ญช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 (ป.) </a:t>
            </a:r>
            <a:endParaRPr lang="th-TH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47796" y="862850"/>
            <a:ext cx="2765243" cy="646331"/>
          </a:xfrm>
          <a:prstGeom prst="rect">
            <a:avLst/>
          </a:prstGeom>
          <a:solidFill>
            <a:srgbClr val="F6FC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 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กิน เ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ด็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ลน</a:t>
            </a: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60">
            <a:off x="7068706" y="566900"/>
            <a:ext cx="487096" cy="513605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5233272" y="5312636"/>
            <a:ext cx="2765243" cy="1077218"/>
          </a:xfrm>
          <a:prstGeom prst="rect">
            <a:avLst/>
          </a:prstGeom>
          <a:solidFill>
            <a:srgbClr val="F6FC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ส.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ป.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87" y="5057388"/>
            <a:ext cx="69500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82" y="325230"/>
            <a:ext cx="11282018" cy="634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5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70310"/>
            <a:ext cx="11271284" cy="6337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12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64</Words>
  <Application>Microsoft Office PowerPoint</Application>
  <PresentationFormat>กำหนดเอง</PresentationFormat>
  <Paragraphs>38</Paragraphs>
  <Slides>7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7" baseType="lpstr">
      <vt:lpstr>Arial</vt:lpstr>
      <vt:lpstr>Angsana New</vt:lpstr>
      <vt:lpstr>Shadows Into Light Two</vt:lpstr>
      <vt:lpstr>Calibri Light</vt:lpstr>
      <vt:lpstr>TH SarabunPSK</vt:lpstr>
      <vt:lpstr>Cordia New</vt:lpstr>
      <vt:lpstr>Chivo</vt:lpstr>
      <vt:lpstr>Calibri</vt:lpstr>
      <vt:lpstr>JasmineUPC</vt:lpstr>
      <vt:lpstr>ธีมของ Office</vt:lpstr>
      <vt:lpstr>หน่วยที่ ๑ การสร้างคำในภาษาไทย (คำสันสกฤต)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tps</cp:lastModifiedBy>
  <cp:revision>32</cp:revision>
  <dcterms:created xsi:type="dcterms:W3CDTF">2018-05-20T16:06:53Z</dcterms:created>
  <dcterms:modified xsi:type="dcterms:W3CDTF">2019-05-20T10:12:14Z</dcterms:modified>
</cp:coreProperties>
</file>