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58" r:id="rId3"/>
    <p:sldId id="259" r:id="rId4"/>
    <p:sldId id="263" r:id="rId5"/>
    <p:sldId id="265" r:id="rId6"/>
    <p:sldId id="307" r:id="rId7"/>
    <p:sldId id="262" r:id="rId8"/>
    <p:sldId id="266" r:id="rId9"/>
    <p:sldId id="267" r:id="rId10"/>
    <p:sldId id="268" r:id="rId11"/>
    <p:sldId id="269" r:id="rId12"/>
    <p:sldId id="270" r:id="rId13"/>
    <p:sldId id="294" r:id="rId14"/>
    <p:sldId id="295" r:id="rId15"/>
    <p:sldId id="296" r:id="rId16"/>
    <p:sldId id="298" r:id="rId17"/>
    <p:sldId id="299" r:id="rId18"/>
    <p:sldId id="300" r:id="rId19"/>
    <p:sldId id="301" r:id="rId20"/>
    <p:sldId id="302" r:id="rId21"/>
    <p:sldId id="305" r:id="rId22"/>
    <p:sldId id="304" r:id="rId23"/>
  </p:sldIdLst>
  <p:sldSz cx="12192000" cy="6858000"/>
  <p:notesSz cx="9144000" cy="6858000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3A3"/>
    <a:srgbClr val="006600"/>
    <a:srgbClr val="2B812B"/>
    <a:srgbClr val="339933"/>
    <a:srgbClr val="FBF7AF"/>
    <a:srgbClr val="FA0686"/>
    <a:srgbClr val="E6CE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3" autoAdjust="0"/>
    <p:restoredTop sz="94660"/>
  </p:normalViewPr>
  <p:slideViewPr>
    <p:cSldViewPr snapToGrid="0">
      <p:cViewPr>
        <p:scale>
          <a:sx n="75" d="100"/>
          <a:sy n="75" d="100"/>
        </p:scale>
        <p:origin x="-72" y="-72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C7CD3ED-F683-42BA-A1D0-E5985516AF0F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0A355C7-AEF4-4139-AFDB-D4394D81F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5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6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C0F83-A220-46A7-B07D-9F65C785D75B}" type="datetimeFigureOut">
              <a:rPr lang="th-TH"/>
              <a:pPr>
                <a:defRPr/>
              </a:pPr>
              <a:t>15/01/62</a:t>
            </a:fld>
            <a:endParaRPr lang="th-TH"/>
          </a:p>
        </p:txBody>
      </p:sp>
      <p:sp>
        <p:nvSpPr>
          <p:cNvPr id="7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0E3C54-74A1-4310-8B87-18B2F10E22D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710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790F3-5E8A-43C6-A03D-BB6463628E9C}" type="datetimeFigureOut">
              <a:rPr lang="th-TH"/>
              <a:pPr>
                <a:defRPr/>
              </a:pPr>
              <a:t>15/01/62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828D5-4754-461B-966B-7A963BC4600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8162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9D3BC-89D3-48D2-A440-483E23355A1B}" type="datetimeFigureOut">
              <a:rPr lang="th-TH"/>
              <a:pPr>
                <a:defRPr/>
              </a:pPr>
              <a:t>15/01/62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584C6-0A7D-4366-ABF1-903195FC8E6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549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4935-A66B-4450-9B66-C8E35F264C93}" type="datetimeFigureOut">
              <a:rPr lang="th-TH"/>
              <a:pPr>
                <a:defRPr/>
              </a:pPr>
              <a:t>15/01/62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2C133-1C43-4EB8-B4DE-9B8794D9EE3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559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A1AE8-B73F-4271-B5B4-C45EF665944E}" type="datetimeFigureOut">
              <a:rPr lang="th-TH"/>
              <a:pPr>
                <a:defRPr/>
              </a:pPr>
              <a:t>15/01/62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47564-337E-49D3-974B-13903AE9A50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426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72A31-73E8-4D57-9738-D71B7AD0D86B}" type="datetimeFigureOut">
              <a:rPr lang="th-TH"/>
              <a:pPr>
                <a:defRPr/>
              </a:pPr>
              <a:t>15/01/62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F7911-7498-483F-8673-FBE1CED0850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006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22240-FD3C-47C8-91BC-B887A24C457F}" type="datetimeFigureOut">
              <a:rPr lang="th-TH"/>
              <a:pPr>
                <a:defRPr/>
              </a:pPr>
              <a:t>15/01/62</a:t>
            </a:fld>
            <a:endParaRPr lang="th-TH"/>
          </a:p>
        </p:txBody>
      </p:sp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22E48-67F6-4D9F-A6F3-0F60285E418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8976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C116C-06D7-4749-9DB5-46FD00B1654F}" type="datetimeFigureOut">
              <a:rPr lang="th-TH"/>
              <a:pPr>
                <a:defRPr/>
              </a:pPr>
              <a:t>15/01/62</a:t>
            </a:fld>
            <a:endParaRPr lang="th-TH"/>
          </a:p>
        </p:txBody>
      </p:sp>
      <p:sp>
        <p:nvSpPr>
          <p:cNvPr id="4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40A13-1F40-4AB6-BE49-DF334B9EB14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4145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54906-84AB-4CE6-8B15-E128A5271875}" type="datetimeFigureOut">
              <a:rPr lang="th-TH"/>
              <a:pPr>
                <a:defRPr/>
              </a:pPr>
              <a:t>15/01/62</a:t>
            </a:fld>
            <a:endParaRPr lang="th-TH"/>
          </a:p>
        </p:txBody>
      </p:sp>
      <p:sp>
        <p:nvSpPr>
          <p:cNvPr id="3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82065-FD82-4331-9BF3-87F6EE2AAA0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354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15CE3-3834-4B47-9D4B-E0B4A68A8736}" type="datetimeFigureOut">
              <a:rPr lang="th-TH"/>
              <a:pPr>
                <a:defRPr/>
              </a:pPr>
              <a:t>15/01/62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AE755-90EB-43B5-9D08-225E77F3DB5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5174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06F63-A6B1-44CC-A94B-2ACFAF554EC7}" type="datetimeFigureOut">
              <a:rPr lang="th-TH"/>
              <a:pPr>
                <a:defRPr/>
              </a:pPr>
              <a:t>15/01/62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82ECD-9F84-4A74-ACED-A57FB46C5EE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5515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ตัวแทน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คลิกเพื่อแก้ไขสไตล์ชื่อเรื่องต้นแบบ</a:t>
            </a:r>
          </a:p>
        </p:txBody>
      </p:sp>
      <p:sp>
        <p:nvSpPr>
          <p:cNvPr id="1028" name="ตัวแทนข้อความ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9EB438-62D8-42DF-AAF1-B751B6345902}" type="datetimeFigureOut">
              <a:rPr lang="th-TH"/>
              <a:pPr>
                <a:defRPr/>
              </a:pPr>
              <a:t>15/01/62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2FFAA94-E998-42EF-A6DE-9B09E675E59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ngsana New" pitchFamily="18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ngsana New" pitchFamily="18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ngsana New" pitchFamily="18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ngsana New" pitchFamily="18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ngsana New" pitchFamily="18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ngsana New" pitchFamily="18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ngsana New" pitchFamily="18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ngsana New" pitchFamily="18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0" t="25787" r="10941" b="36984"/>
          <a:stretch>
            <a:fillRect/>
          </a:stretch>
        </p:blipFill>
        <p:spPr bwMode="auto">
          <a:xfrm>
            <a:off x="3243263" y="3321050"/>
            <a:ext cx="5705475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1398588"/>
            <a:ext cx="78676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มุมมน 9"/>
          <p:cNvSpPr/>
          <p:nvPr/>
        </p:nvSpPr>
        <p:spPr>
          <a:xfrm>
            <a:off x="57152" y="1244601"/>
            <a:ext cx="11687175" cy="5027612"/>
          </a:xfrm>
          <a:prstGeom prst="roundRect">
            <a:avLst/>
          </a:prstGeom>
          <a:solidFill>
            <a:srgbClr val="FBF7A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952500" y="1244600"/>
            <a:ext cx="5041900" cy="684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+mn-lt"/>
                <a:cs typeface="+mj-cs"/>
              </a:rPr>
              <a:t>	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152900" y="2132013"/>
            <a:ext cx="7200900" cy="3109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+mn-lt"/>
                <a:cs typeface="+mj-cs"/>
              </a:rPr>
              <a:t>	เมื่อได้นิ้ว</a:t>
            </a:r>
            <a:r>
              <a:rPr lang="th-TH" dirty="0" err="1">
                <a:latin typeface="+mn-lt"/>
                <a:cs typeface="+mj-cs"/>
              </a:rPr>
              <a:t>เพชรนนทก</a:t>
            </a:r>
            <a:r>
              <a:rPr lang="th-TH" dirty="0">
                <a:latin typeface="+mn-lt"/>
                <a:cs typeface="+mj-cs"/>
              </a:rPr>
              <a:t>ก็ใช้นิ้วเพชรสังหารเทวดาที่มาแกล้งเสียสิ้น พระอินทร์จึงนำความไปทูลพระอิศวร พระอิศวรจึงขอให้พระนารายณ์ไป</a:t>
            </a:r>
            <a:r>
              <a:rPr lang="th-TH" dirty="0" err="1">
                <a:latin typeface="+mn-lt"/>
                <a:cs typeface="+mj-cs"/>
              </a:rPr>
              <a:t>ปราบนนทก</a:t>
            </a:r>
            <a:r>
              <a:rPr lang="th-TH" dirty="0">
                <a:latin typeface="+mn-lt"/>
                <a:cs typeface="+mj-cs"/>
              </a:rPr>
              <a:t> พระนารายณ์แปลงเป็นนางฟ้าผู้งดงาม  </a:t>
            </a:r>
            <a:r>
              <a:rPr lang="th-TH" dirty="0" err="1">
                <a:latin typeface="+mn-lt"/>
                <a:cs typeface="+mj-cs"/>
              </a:rPr>
              <a:t>เมื่อนนทก</a:t>
            </a:r>
            <a:r>
              <a:rPr lang="th-TH" dirty="0">
                <a:latin typeface="+mn-lt"/>
                <a:cs typeface="+mj-cs"/>
              </a:rPr>
              <a:t>เห็นนางฟ้า</a:t>
            </a:r>
            <a:br>
              <a:rPr lang="th-TH" dirty="0">
                <a:latin typeface="+mn-lt"/>
                <a:cs typeface="+mj-cs"/>
              </a:rPr>
            </a:br>
            <a:r>
              <a:rPr lang="th-TH" dirty="0">
                <a:latin typeface="+mn-lt"/>
                <a:cs typeface="+mj-cs"/>
              </a:rPr>
              <a:t>ก็คิดผูกพันรักใคร่  นางฟ้าแปลงจึงออกอุบาย</a:t>
            </a:r>
            <a:r>
              <a:rPr lang="th-TH" dirty="0" err="1">
                <a:latin typeface="+mn-lt"/>
                <a:cs typeface="+mj-cs"/>
              </a:rPr>
              <a:t>ให้น</a:t>
            </a:r>
            <a:r>
              <a:rPr lang="th-TH" dirty="0">
                <a:latin typeface="+mn-lt"/>
                <a:cs typeface="+mj-cs"/>
              </a:rPr>
              <a:t>นทกรำตามท่าทางต่าง ๆ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+mn-lt"/>
                <a:cs typeface="+mj-cs"/>
              </a:rPr>
              <a:t>ท่าสุดท้ายเป็นท่านาคาม้วนหาง  ซึ่งต้องใช้นิ้วชี้ขาตนเอง  </a:t>
            </a:r>
            <a:r>
              <a:rPr lang="th-TH" dirty="0" err="1">
                <a:latin typeface="+mn-lt"/>
                <a:cs typeface="+mj-cs"/>
              </a:rPr>
              <a:t>เมื่อนนทก</a:t>
            </a:r>
            <a:r>
              <a:rPr lang="th-TH" dirty="0">
                <a:latin typeface="+mn-lt"/>
                <a:cs typeface="+mj-cs"/>
              </a:rPr>
              <a:t>ชี้</a:t>
            </a:r>
            <a:br>
              <a:rPr lang="th-TH" dirty="0">
                <a:latin typeface="+mn-lt"/>
                <a:cs typeface="+mj-cs"/>
              </a:rPr>
            </a:br>
            <a:r>
              <a:rPr lang="th-TH" dirty="0">
                <a:latin typeface="+mn-lt"/>
                <a:cs typeface="+mj-cs"/>
              </a:rPr>
              <a:t>ไปถูกขา ขา</a:t>
            </a:r>
            <a:r>
              <a:rPr lang="th-TH" dirty="0" err="1">
                <a:latin typeface="+mn-lt"/>
                <a:cs typeface="+mj-cs"/>
              </a:rPr>
              <a:t>ของนนทก</a:t>
            </a:r>
            <a:r>
              <a:rPr lang="th-TH" dirty="0">
                <a:latin typeface="+mn-lt"/>
                <a:cs typeface="+mj-cs"/>
              </a:rPr>
              <a:t>ก็หักล้มลง   นางฟ้าแปลงจึงกลับร่างเป็น</a:t>
            </a:r>
            <a:br>
              <a:rPr lang="th-TH" dirty="0">
                <a:latin typeface="+mn-lt"/>
                <a:cs typeface="+mj-cs"/>
              </a:rPr>
            </a:br>
            <a:r>
              <a:rPr lang="th-TH" dirty="0">
                <a:latin typeface="+mn-lt"/>
                <a:cs typeface="+mj-cs"/>
              </a:rPr>
              <a:t>พระนารายณ์</a:t>
            </a:r>
            <a:r>
              <a:rPr lang="th-TH" dirty="0" err="1">
                <a:latin typeface="+mn-lt"/>
                <a:cs typeface="+mj-cs"/>
              </a:rPr>
              <a:t>เหยียบนนทก</a:t>
            </a:r>
            <a:r>
              <a:rPr lang="th-TH" dirty="0">
                <a:latin typeface="+mn-lt"/>
                <a:cs typeface="+mj-cs"/>
              </a:rPr>
              <a:t>ไว้จะสังหาร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 bwMode="auto">
          <a:xfrm>
            <a:off x="654829" y="1597457"/>
            <a:ext cx="3107544" cy="3892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สี่เหลี่ยมผืนผ้ามุมมน 8"/>
          <p:cNvSpPr/>
          <p:nvPr/>
        </p:nvSpPr>
        <p:spPr>
          <a:xfrm>
            <a:off x="330200" y="177800"/>
            <a:ext cx="3095625" cy="10414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เนื้อเรื่องย่อ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361949" y="1291221"/>
            <a:ext cx="10914063" cy="4493312"/>
          </a:xfrm>
          <a:prstGeom prst="roundRect">
            <a:avLst/>
          </a:prstGeom>
          <a:solidFill>
            <a:srgbClr val="FBF7A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819150" y="2011363"/>
            <a:ext cx="5624513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+mn-lt"/>
                <a:cs typeface="+mj-cs"/>
              </a:rPr>
              <a:t>	</a:t>
            </a:r>
            <a:r>
              <a:rPr lang="th-TH" dirty="0" err="1">
                <a:latin typeface="+mn-lt"/>
                <a:cs typeface="+mj-cs"/>
              </a:rPr>
              <a:t>นน</a:t>
            </a:r>
            <a:r>
              <a:rPr lang="th-TH" dirty="0">
                <a:latin typeface="+mn-lt"/>
                <a:cs typeface="+mj-cs"/>
              </a:rPr>
              <a:t>ทกเห็นดังนั้นจึงกล่าวตัดพ้อว่าตนมีสองมือหรือจะสู้สี่มือได้ พระนารายณ์จึงตรัสว่าชาติหน้า</a:t>
            </a:r>
            <a:r>
              <a:rPr lang="th-TH" dirty="0" err="1">
                <a:latin typeface="+mn-lt"/>
                <a:cs typeface="+mj-cs"/>
              </a:rPr>
              <a:t>ให้นนทก</a:t>
            </a:r>
            <a:r>
              <a:rPr lang="th-TH" dirty="0">
                <a:latin typeface="+mn-lt"/>
                <a:cs typeface="+mj-cs"/>
              </a:rPr>
              <a:t>มีสิบหน้ายี่สิบมือ ส่วนพระองค์จะเป็นเพียงมนุษย์ที่มี</a:t>
            </a:r>
            <a:br>
              <a:rPr lang="th-TH" dirty="0">
                <a:latin typeface="+mn-lt"/>
                <a:cs typeface="+mj-cs"/>
              </a:rPr>
            </a:br>
            <a:r>
              <a:rPr lang="th-TH" dirty="0">
                <a:latin typeface="+mn-lt"/>
                <a:cs typeface="+mj-cs"/>
              </a:rPr>
              <a:t>สองมือสู้</a:t>
            </a:r>
            <a:r>
              <a:rPr lang="th-TH" dirty="0" err="1">
                <a:latin typeface="+mn-lt"/>
                <a:cs typeface="+mj-cs"/>
              </a:rPr>
              <a:t>กับนนทก</a:t>
            </a:r>
            <a:r>
              <a:rPr lang="th-TH" dirty="0">
                <a:latin typeface="+mn-lt"/>
                <a:cs typeface="+mj-cs"/>
              </a:rPr>
              <a:t> ตรัสแล้วก็ตัด</a:t>
            </a:r>
            <a:r>
              <a:rPr lang="th-TH" dirty="0" err="1">
                <a:latin typeface="+mn-lt"/>
                <a:cs typeface="+mj-cs"/>
              </a:rPr>
              <a:t>เศียรน</a:t>
            </a:r>
            <a:r>
              <a:rPr lang="th-TH" dirty="0">
                <a:latin typeface="+mn-lt"/>
                <a:cs typeface="+mj-cs"/>
              </a:rPr>
              <a:t>นทกก</a:t>
            </a:r>
            <a:r>
              <a:rPr lang="th-TH" dirty="0" err="1">
                <a:latin typeface="+mn-lt"/>
                <a:cs typeface="+mj-cs"/>
              </a:rPr>
              <a:t>ระเด็น</a:t>
            </a:r>
            <a:r>
              <a:rPr lang="th-TH" dirty="0">
                <a:latin typeface="+mn-lt"/>
                <a:cs typeface="+mj-cs"/>
              </a:rPr>
              <a:t>ไป  แล้วพระนารายณ์ก็เสด็จคืนยังเกษียรสมุทร (ทะเลน้ำนม</a:t>
            </a:r>
            <a:br>
              <a:rPr lang="th-TH" dirty="0">
                <a:latin typeface="+mn-lt"/>
                <a:cs typeface="+mj-cs"/>
              </a:rPr>
            </a:br>
            <a:r>
              <a:rPr lang="th-TH" dirty="0">
                <a:latin typeface="+mn-lt"/>
                <a:cs typeface="+mj-cs"/>
              </a:rPr>
              <a:t>ที่พระนารายณ์บรรทมโดยประทับบนหลังพระยา</a:t>
            </a:r>
            <a:br>
              <a:rPr lang="th-TH" dirty="0">
                <a:latin typeface="+mn-lt"/>
                <a:cs typeface="+mj-cs"/>
              </a:rPr>
            </a:br>
            <a:r>
              <a:rPr lang="th-TH" dirty="0" err="1">
                <a:latin typeface="+mn-lt"/>
                <a:cs typeface="+mj-cs"/>
              </a:rPr>
              <a:t>อนันต</a:t>
            </a:r>
            <a:r>
              <a:rPr lang="th-TH" dirty="0">
                <a:latin typeface="+mn-lt"/>
                <a:cs typeface="+mj-cs"/>
              </a:rPr>
              <a:t>นาคราช)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 bwMode="auto">
          <a:xfrm>
            <a:off x="6569266" y="1733550"/>
            <a:ext cx="5105498" cy="3400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สี่เหลี่ยมผืนผ้ามุมมน 9"/>
          <p:cNvSpPr/>
          <p:nvPr/>
        </p:nvSpPr>
        <p:spPr>
          <a:xfrm>
            <a:off x="330200" y="177800"/>
            <a:ext cx="3095625" cy="10414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เนื้อเรื่องย่อ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สี่เหลี่ยมผืนผ้ามุมมน 15"/>
          <p:cNvSpPr/>
          <p:nvPr/>
        </p:nvSpPr>
        <p:spPr>
          <a:xfrm>
            <a:off x="-118270" y="989182"/>
            <a:ext cx="11825289" cy="5169428"/>
          </a:xfrm>
          <a:prstGeom prst="roundRect">
            <a:avLst/>
          </a:prstGeom>
          <a:solidFill>
            <a:srgbClr val="FBF7A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952500" y="1244600"/>
            <a:ext cx="5041900" cy="684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+mn-lt"/>
                <a:cs typeface="+mj-cs"/>
              </a:rPr>
              <a:t>	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30200" y="1928813"/>
            <a:ext cx="6972300" cy="685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+mn-lt"/>
                <a:cs typeface="+mj-cs"/>
              </a:rPr>
              <a:t>	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73088" y="1639888"/>
            <a:ext cx="6142037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+mn-lt"/>
                <a:cs typeface="+mj-cs"/>
              </a:rPr>
              <a:t>	กล่าวถึงนางรัชดามเหสี</a:t>
            </a:r>
            <a:r>
              <a:rPr lang="th-TH" dirty="0" err="1">
                <a:latin typeface="+mn-lt"/>
                <a:cs typeface="+mj-cs"/>
              </a:rPr>
              <a:t>ท้าวลัส</a:t>
            </a:r>
            <a:r>
              <a:rPr lang="th-TH" dirty="0">
                <a:latin typeface="+mn-lt"/>
                <a:cs typeface="+mj-cs"/>
              </a:rPr>
              <a:t>เตียนแห่งกรุงลงกา </a:t>
            </a:r>
            <a:br>
              <a:rPr lang="th-TH" dirty="0">
                <a:latin typeface="+mn-lt"/>
                <a:cs typeface="+mj-cs"/>
              </a:rPr>
            </a:br>
            <a:r>
              <a:rPr lang="th-TH" dirty="0">
                <a:latin typeface="+mn-lt"/>
                <a:cs typeface="+mj-cs"/>
              </a:rPr>
              <a:t>ให้กำเนิดพระโอรสมีสิบเศียรสิบหน้ายี่สิบกร  ซึ่งก็</a:t>
            </a:r>
            <a:r>
              <a:rPr lang="th-TH" dirty="0" err="1">
                <a:latin typeface="+mn-lt"/>
                <a:cs typeface="+mj-cs"/>
              </a:rPr>
              <a:t>คือนนทก</a:t>
            </a:r>
            <a:r>
              <a:rPr lang="th-TH" dirty="0">
                <a:latin typeface="+mn-lt"/>
                <a:cs typeface="+mj-cs"/>
              </a:rPr>
              <a:t/>
            </a:r>
            <a:br>
              <a:rPr lang="th-TH" dirty="0">
                <a:latin typeface="+mn-lt"/>
                <a:cs typeface="+mj-cs"/>
              </a:rPr>
            </a:br>
            <a:r>
              <a:rPr lang="th-TH" dirty="0">
                <a:latin typeface="+mn-lt"/>
                <a:cs typeface="+mj-cs"/>
              </a:rPr>
              <a:t>มาเกิดมีชื่อว่า </a:t>
            </a:r>
            <a:r>
              <a:rPr lang="th-TH" dirty="0" err="1">
                <a:latin typeface="+mn-lt"/>
                <a:cs typeface="+mj-cs"/>
              </a:rPr>
              <a:t>ทศกัณฐ์</a:t>
            </a:r>
            <a:r>
              <a:rPr lang="th-TH" dirty="0">
                <a:latin typeface="+mn-lt"/>
                <a:cs typeface="+mj-cs"/>
              </a:rPr>
              <a:t> ตามลักษณะของตน คือ มีสิบคอสิบหน้า 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+mn-lt"/>
                <a:cs typeface="+mj-cs"/>
              </a:rPr>
              <a:t>(ทศ หมายถึง สิบ  </a:t>
            </a:r>
            <a:r>
              <a:rPr lang="th-TH" dirty="0" err="1">
                <a:latin typeface="+mn-lt"/>
                <a:cs typeface="+mj-cs"/>
              </a:rPr>
              <a:t>กัณฐ์</a:t>
            </a:r>
            <a:r>
              <a:rPr lang="th-TH" dirty="0">
                <a:latin typeface="+mn-lt"/>
                <a:cs typeface="+mj-cs"/>
              </a:rPr>
              <a:t> หมายถึง คอ) เรื่องราวนี้เป็นที่มาของกำเนิด</a:t>
            </a:r>
            <a:r>
              <a:rPr lang="th-TH" dirty="0" err="1">
                <a:latin typeface="+mn-lt"/>
                <a:cs typeface="+mj-cs"/>
              </a:rPr>
              <a:t>ทศกัณฐ์</a:t>
            </a:r>
            <a:endParaRPr lang="th-TH" dirty="0">
              <a:latin typeface="+mn-lt"/>
              <a:cs typeface="+mj-cs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9275" y="4010025"/>
            <a:ext cx="631825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+mn-lt"/>
                <a:cs typeface="+mj-cs"/>
              </a:rPr>
              <a:t>	ฝ่ายนางเกาสุริยามเหสีท้าวทศรถแห่งกรุงอ</a:t>
            </a:r>
            <a:r>
              <a:rPr lang="th-TH" dirty="0" err="1">
                <a:latin typeface="+mn-lt"/>
                <a:cs typeface="+mj-cs"/>
              </a:rPr>
              <a:t>โยธ</a:t>
            </a:r>
            <a:r>
              <a:rPr lang="th-TH" dirty="0">
                <a:latin typeface="+mn-lt"/>
                <a:cs typeface="+mj-cs"/>
              </a:rPr>
              <a:t>ยาได้ให้กำเนิดพระโอรสชื่อ พระราม ซึ่งก็คือพระนารายณ์อวตารนั่นเอง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 bwMode="auto">
          <a:xfrm>
            <a:off x="7353861" y="1059083"/>
            <a:ext cx="3599328" cy="4666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สี่เหลี่ยมผืนผ้ามุมมน 10"/>
          <p:cNvSpPr/>
          <p:nvPr/>
        </p:nvSpPr>
        <p:spPr>
          <a:xfrm>
            <a:off x="330200" y="177800"/>
            <a:ext cx="3095625" cy="10414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เนื้อเรื่องย่อ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มุมมน 9"/>
          <p:cNvSpPr/>
          <p:nvPr/>
        </p:nvSpPr>
        <p:spPr>
          <a:xfrm>
            <a:off x="-118270" y="1256332"/>
            <a:ext cx="11854966" cy="3244231"/>
          </a:xfrm>
          <a:prstGeom prst="roundRect">
            <a:avLst/>
          </a:prstGeom>
          <a:solidFill>
            <a:srgbClr val="FBF7A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947738" y="1541463"/>
            <a:ext cx="10788650" cy="684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TFChiangsaen"/>
                <a:cs typeface="+mj-cs"/>
              </a:rPr>
              <a:t>เนื้อเรื่องรามเกียรติ์ ตอน นารายณ์</a:t>
            </a:r>
            <a:r>
              <a:rPr lang="th-TH" dirty="0" err="1">
                <a:latin typeface="TFChiangsaen"/>
                <a:cs typeface="+mj-cs"/>
              </a:rPr>
              <a:t>ปราบนนทก</a:t>
            </a:r>
            <a:r>
              <a:rPr lang="th-TH" dirty="0">
                <a:latin typeface="TFChiangsaen"/>
                <a:cs typeface="+mj-cs"/>
              </a:rPr>
              <a:t> ทำให้ผู้อ่านได้รับความสนุกสนานเพลิดเพลินด้วยกลวิธีต่อไปนี้</a:t>
            </a:r>
          </a:p>
        </p:txBody>
      </p:sp>
      <p:grpSp>
        <p:nvGrpSpPr>
          <p:cNvPr id="5" name="กลุ่ม 13"/>
          <p:cNvGrpSpPr>
            <a:grpSpLocks/>
          </p:cNvGrpSpPr>
          <p:nvPr/>
        </p:nvGrpSpPr>
        <p:grpSpPr bwMode="auto">
          <a:xfrm>
            <a:off x="2178050" y="4468813"/>
            <a:ext cx="7835900" cy="1504950"/>
            <a:chOff x="2177318" y="4468638"/>
            <a:chExt cx="7837363" cy="1505604"/>
          </a:xfrm>
        </p:grpSpPr>
        <p:sp>
          <p:nvSpPr>
            <p:cNvPr id="12" name="สี่เหลี่ยมผืนผ้ามุมมน 11"/>
            <p:cNvSpPr/>
            <p:nvPr/>
          </p:nvSpPr>
          <p:spPr>
            <a:xfrm>
              <a:off x="2177318" y="4468638"/>
              <a:ext cx="7837363" cy="150560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01600" cmpd="thinThick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2" name="สี่เหลี่ยมผืนผ้า 1"/>
            <p:cNvSpPr/>
            <p:nvPr/>
          </p:nvSpPr>
          <p:spPr>
            <a:xfrm>
              <a:off x="3268135" y="4683043"/>
              <a:ext cx="6276559" cy="107679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200" b="1" dirty="0">
                  <a:latin typeface="TFChiangsaen"/>
                  <a:cs typeface="+mj-cs"/>
                </a:rPr>
                <a:t>“ต้องสุบรรณเทวานาคี 		ดั่งพิษอสุนีไม่ทนได้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200" b="1" dirty="0">
                  <a:latin typeface="TFChiangsaen"/>
                  <a:cs typeface="+mj-cs"/>
                </a:rPr>
                <a:t>ล้มฟาดกลาดเกลื่อนลงทันใด 	บรรลัยไม่ทันพริบตา”</a:t>
              </a:r>
              <a:endParaRPr lang="th-TH" sz="3200" b="1" dirty="0">
                <a:latin typeface="+mn-lt"/>
                <a:cs typeface="+mj-cs"/>
              </a:endParaRPr>
            </a:p>
          </p:txBody>
        </p:sp>
      </p:grpSp>
      <p:sp>
        <p:nvSpPr>
          <p:cNvPr id="9" name="สี่เหลี่ยมผืนผ้า 8"/>
          <p:cNvSpPr/>
          <p:nvPr/>
        </p:nvSpPr>
        <p:spPr>
          <a:xfrm>
            <a:off x="1592263" y="2484438"/>
            <a:ext cx="93218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+mn-lt"/>
                <a:cs typeface="+mj-cs"/>
              </a:rPr>
              <a:t>	๑. </a:t>
            </a:r>
            <a:r>
              <a:rPr lang="th-TH" dirty="0">
                <a:solidFill>
                  <a:srgbClr val="FF0000"/>
                </a:solidFill>
                <a:latin typeface="+mn-lt"/>
                <a:cs typeface="+mj-cs"/>
              </a:rPr>
              <a:t>การดำเนินเรื่องที่รวดเร็วฉับไว</a:t>
            </a:r>
            <a:r>
              <a:rPr lang="th-TH" dirty="0">
                <a:latin typeface="+mn-lt"/>
                <a:cs typeface="+mj-cs"/>
              </a:rPr>
              <a:t> เช่น ตอนที่นนทกได้รับพรให้มีนิ้วเพชรจากพระอิศวรก็ไปทำหน้าที่ล้างเท้าเทวดาตามปกติ เมื่อถูกเทวดาหยอกล้อเหมือนเช่นเคยก็สุดที่จะอดกลั้น </a:t>
            </a:r>
            <a:br>
              <a:rPr lang="th-TH" dirty="0">
                <a:latin typeface="+mn-lt"/>
                <a:cs typeface="+mj-cs"/>
              </a:rPr>
            </a:br>
            <a:r>
              <a:rPr lang="th-TH" dirty="0">
                <a:latin typeface="+mn-lt"/>
                <a:cs typeface="+mj-cs"/>
              </a:rPr>
              <a:t>จึงใช้นิ้วเพชรสังหารเหล่าเทวดาไปเป็นจำนวนมาก ซึ่ง</a:t>
            </a:r>
            <a:r>
              <a:rPr lang="th-TH" dirty="0">
                <a:solidFill>
                  <a:srgbClr val="FF0000"/>
                </a:solidFill>
                <a:latin typeface="+mn-lt"/>
                <a:cs typeface="+mj-cs"/>
              </a:rPr>
              <a:t>เนื้อเรื่องสามารถอธิบายอย่างชัดเจน</a:t>
            </a:r>
            <a:r>
              <a:rPr lang="th-TH" dirty="0">
                <a:latin typeface="+mn-lt"/>
                <a:cs typeface="+mj-cs"/>
              </a:rPr>
              <a:t/>
            </a:r>
            <a:br>
              <a:rPr lang="th-TH" dirty="0">
                <a:latin typeface="+mn-lt"/>
                <a:cs typeface="+mj-cs"/>
              </a:rPr>
            </a:br>
            <a:r>
              <a:rPr lang="th-TH" dirty="0">
                <a:latin typeface="+mn-lt"/>
                <a:cs typeface="+mj-cs"/>
              </a:rPr>
              <a:t>ได้ในคำประพันธ์เพียงบทเดียวว่า</a:t>
            </a:r>
          </a:p>
        </p:txBody>
      </p:sp>
      <p:grpSp>
        <p:nvGrpSpPr>
          <p:cNvPr id="6" name="กลุ่ม 12"/>
          <p:cNvGrpSpPr>
            <a:grpSpLocks/>
          </p:cNvGrpSpPr>
          <p:nvPr/>
        </p:nvGrpSpPr>
        <p:grpSpPr bwMode="auto">
          <a:xfrm>
            <a:off x="3838575" y="-52388"/>
            <a:ext cx="4535488" cy="2105026"/>
            <a:chOff x="3838585" y="987257"/>
            <a:chExt cx="4536158" cy="2104318"/>
          </a:xfrm>
        </p:grpSpPr>
        <p:sp>
          <p:nvSpPr>
            <p:cNvPr id="15" name="เครื่องหมายบั้ง 14"/>
            <p:cNvSpPr/>
            <p:nvPr/>
          </p:nvSpPr>
          <p:spPr>
            <a:xfrm>
              <a:off x="3838585" y="1601295"/>
              <a:ext cx="4536158" cy="731506"/>
            </a:xfrm>
            <a:prstGeom prst="chevron">
              <a:avLst/>
            </a:prstGeom>
            <a:solidFill>
              <a:srgbClr val="5C3814"/>
            </a:solidFill>
            <a:ln>
              <a:solidFill>
                <a:srgbClr val="9C6A1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dirty="0">
                <a:solidFill>
                  <a:schemeClr val="tx1"/>
                </a:solidFill>
              </a:endParaRPr>
            </a:p>
          </p:txBody>
        </p:sp>
        <p:pic>
          <p:nvPicPr>
            <p:cNvPr id="18448" name="รูปภาพ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508" y="987257"/>
              <a:ext cx="4208635" cy="210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4038600"/>
            <a:ext cx="2041526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สี่เหลี่ยมผืนผ้ามุมมน 15"/>
          <p:cNvSpPr/>
          <p:nvPr/>
        </p:nvSpPr>
        <p:spPr>
          <a:xfrm>
            <a:off x="330200" y="177800"/>
            <a:ext cx="3095625" cy="10414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วิเคราะห์คุณค่า</a:t>
            </a:r>
            <a:endParaRPr lang="th-TH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-118270" y="1256332"/>
            <a:ext cx="11854966" cy="5144468"/>
          </a:xfrm>
          <a:prstGeom prst="roundRect">
            <a:avLst/>
          </a:prstGeom>
          <a:solidFill>
            <a:srgbClr val="FBF7A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23900" y="1651000"/>
            <a:ext cx="5078413" cy="4402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TFChiangsaen"/>
                <a:cs typeface="+mj-cs"/>
              </a:rPr>
              <a:t>	๒. </a:t>
            </a:r>
            <a:r>
              <a:rPr lang="th-TH" dirty="0">
                <a:solidFill>
                  <a:srgbClr val="FF0000"/>
                </a:solidFill>
                <a:latin typeface="TFChiangsaen"/>
                <a:cs typeface="+mj-cs"/>
              </a:rPr>
              <a:t>เหตุการณ์ในเรื่องสร้างความตื่นเต้นและน่าติดตามตั้งแต่เริ่มต้นจนจบตอน </a:t>
            </a:r>
            <a:r>
              <a:rPr lang="th-TH" dirty="0">
                <a:latin typeface="TFChiangsaen"/>
                <a:cs typeface="+mj-cs"/>
              </a:rPr>
              <a:t/>
            </a:r>
            <a:br>
              <a:rPr lang="th-TH" dirty="0">
                <a:latin typeface="TFChiangsaen"/>
                <a:cs typeface="+mj-cs"/>
              </a:rPr>
            </a:br>
            <a:r>
              <a:rPr lang="th-TH" dirty="0">
                <a:latin typeface="TFChiangsaen"/>
                <a:cs typeface="+mj-cs"/>
              </a:rPr>
              <a:t>ตั้งแต่ที่นนทกถูกเทวดากลั่นแกล้งจนเกิดความแค้นจึงไปขอพรจากพระอิศวรให้ประทานนิ้วเพชร</a:t>
            </a:r>
            <a:br>
              <a:rPr lang="th-TH" dirty="0">
                <a:latin typeface="TFChiangsaen"/>
                <a:cs typeface="+mj-cs"/>
              </a:rPr>
            </a:br>
            <a:r>
              <a:rPr lang="th-TH" dirty="0">
                <a:latin typeface="TFChiangsaen"/>
                <a:cs typeface="+mj-cs"/>
              </a:rPr>
              <a:t>เมื่อได้นิ้วเพชรก็นำไปสังหารเทวดาจนพระอิศวรต้องขอให้พระนารายณ์มาช่วยปราบ พระนารายณ์</a:t>
            </a:r>
            <a:br>
              <a:rPr lang="th-TH" dirty="0">
                <a:latin typeface="TFChiangsaen"/>
                <a:cs typeface="+mj-cs"/>
              </a:rPr>
            </a:br>
            <a:r>
              <a:rPr lang="th-TH" dirty="0">
                <a:latin typeface="TFChiangsaen"/>
                <a:cs typeface="+mj-cs"/>
              </a:rPr>
              <a:t>จึงแปลงเป็นนางฟ้าแสนสวยมาหลอกนนทกให้ลุ่มหลงและรำตาม ในที่สุดก็ปราบนนทกได้ และก่อนที่นนทกจะถูกสังหารเนื้อเรื่องก็ยังทิ้งท้ายไว้ให้ผู้อ่านต้องการติดตามตอนต่อไปอีกด้วย</a:t>
            </a:r>
            <a:endParaRPr lang="th-TH" dirty="0">
              <a:latin typeface="+mn-lt"/>
              <a:cs typeface="+mj-cs"/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690428" y="2151135"/>
            <a:ext cx="4317508" cy="2699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กลุ่ม 9"/>
          <p:cNvGrpSpPr>
            <a:grpSpLocks/>
          </p:cNvGrpSpPr>
          <p:nvPr/>
        </p:nvGrpSpPr>
        <p:grpSpPr bwMode="auto">
          <a:xfrm>
            <a:off x="3838575" y="-52388"/>
            <a:ext cx="4535488" cy="2105026"/>
            <a:chOff x="3838585" y="987257"/>
            <a:chExt cx="4536158" cy="2104318"/>
          </a:xfrm>
        </p:grpSpPr>
        <p:sp>
          <p:nvSpPr>
            <p:cNvPr id="11" name="เครื่องหมายบั้ง 10"/>
            <p:cNvSpPr/>
            <p:nvPr/>
          </p:nvSpPr>
          <p:spPr>
            <a:xfrm>
              <a:off x="3838585" y="1601295"/>
              <a:ext cx="4536158" cy="731506"/>
            </a:xfrm>
            <a:prstGeom prst="chevron">
              <a:avLst/>
            </a:prstGeom>
            <a:solidFill>
              <a:srgbClr val="5C3814"/>
            </a:solidFill>
            <a:ln>
              <a:solidFill>
                <a:srgbClr val="9C6A1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dirty="0">
                <a:solidFill>
                  <a:schemeClr val="tx1"/>
                </a:solidFill>
              </a:endParaRPr>
            </a:p>
          </p:txBody>
        </p:sp>
        <p:pic>
          <p:nvPicPr>
            <p:cNvPr id="19470" name="รูปภาพ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508" y="987257"/>
              <a:ext cx="4208635" cy="210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สี่เหลี่ยมผืนผ้ามุมมน 12"/>
          <p:cNvSpPr/>
          <p:nvPr/>
        </p:nvSpPr>
        <p:spPr>
          <a:xfrm>
            <a:off x="330200" y="177800"/>
            <a:ext cx="3095625" cy="10414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วิเคราะห์คุณค่า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228600" y="1256332"/>
            <a:ext cx="11344275" cy="5144468"/>
          </a:xfrm>
          <a:prstGeom prst="roundRect">
            <a:avLst/>
          </a:prstGeom>
          <a:solidFill>
            <a:srgbClr val="FBF7A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23900" y="2557899"/>
            <a:ext cx="53721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TFChiangsaen"/>
                <a:cs typeface="+mj-cs"/>
              </a:rPr>
              <a:t>	๓. </a:t>
            </a:r>
            <a:r>
              <a:rPr lang="th-TH" dirty="0">
                <a:solidFill>
                  <a:srgbClr val="FF0000"/>
                </a:solidFill>
                <a:latin typeface="TFChiangsaen"/>
                <a:cs typeface="+mj-cs"/>
              </a:rPr>
              <a:t>กำหนดฉากและตัวละครน่าสนใจแตกต่างจากเรื่องอื่น </a:t>
            </a:r>
            <a:r>
              <a:rPr lang="th-TH" dirty="0">
                <a:latin typeface="TFChiangsaen"/>
                <a:cs typeface="+mj-cs"/>
              </a:rPr>
              <a:t>เนื้อเรื่องรามเกียรติ์ตอนนี้ เป็นฉาก</a:t>
            </a:r>
            <a:br>
              <a:rPr lang="th-TH" dirty="0">
                <a:latin typeface="TFChiangsaen"/>
                <a:cs typeface="+mj-cs"/>
              </a:rPr>
            </a:br>
            <a:r>
              <a:rPr lang="th-TH" dirty="0">
                <a:latin typeface="TFChiangsaen"/>
                <a:cs typeface="+mj-cs"/>
              </a:rPr>
              <a:t>เขาไกรลาสบนสวรรค์ มีตัวละคร คือ พระอิศวร </a:t>
            </a:r>
            <a:br>
              <a:rPr lang="th-TH" dirty="0">
                <a:latin typeface="TFChiangsaen"/>
                <a:cs typeface="+mj-cs"/>
              </a:rPr>
            </a:br>
            <a:r>
              <a:rPr lang="th-TH" dirty="0">
                <a:latin typeface="TFChiangsaen"/>
                <a:cs typeface="+mj-cs"/>
              </a:rPr>
              <a:t>พระนารายณ์ พระอินทร์ ซึ่งเป็นเทพผู้เป็นใหญ่ </a:t>
            </a:r>
            <a:br>
              <a:rPr lang="th-TH" dirty="0">
                <a:latin typeface="TFChiangsaen"/>
                <a:cs typeface="+mj-cs"/>
              </a:rPr>
            </a:br>
            <a:r>
              <a:rPr lang="th-TH" dirty="0">
                <a:latin typeface="TFChiangsaen"/>
                <a:cs typeface="+mj-cs"/>
              </a:rPr>
              <a:t>มีเหล่าเทวดาต่าง ๆ </a:t>
            </a:r>
            <a:r>
              <a:rPr lang="th-TH" dirty="0" smtClean="0">
                <a:latin typeface="TFChiangsaen"/>
                <a:cs typeface="+mj-cs"/>
              </a:rPr>
              <a:t>และ</a:t>
            </a:r>
            <a:endParaRPr lang="th-TH" dirty="0">
              <a:latin typeface="+mn-lt"/>
              <a:cs typeface="+mj-cs"/>
            </a:endParaRPr>
          </a:p>
        </p:txBody>
      </p:sp>
      <p:grpSp>
        <p:nvGrpSpPr>
          <p:cNvPr id="2" name="กลุ่ม 9"/>
          <p:cNvGrpSpPr>
            <a:grpSpLocks/>
          </p:cNvGrpSpPr>
          <p:nvPr/>
        </p:nvGrpSpPr>
        <p:grpSpPr bwMode="auto">
          <a:xfrm>
            <a:off x="3838575" y="-52388"/>
            <a:ext cx="4535488" cy="2105026"/>
            <a:chOff x="3838585" y="987257"/>
            <a:chExt cx="4536158" cy="2104318"/>
          </a:xfrm>
        </p:grpSpPr>
        <p:sp>
          <p:nvSpPr>
            <p:cNvPr id="11" name="เครื่องหมายบั้ง 10"/>
            <p:cNvSpPr/>
            <p:nvPr/>
          </p:nvSpPr>
          <p:spPr>
            <a:xfrm>
              <a:off x="3838585" y="1601295"/>
              <a:ext cx="4536158" cy="731506"/>
            </a:xfrm>
            <a:prstGeom prst="chevron">
              <a:avLst/>
            </a:prstGeom>
            <a:solidFill>
              <a:srgbClr val="5C3814"/>
            </a:solidFill>
            <a:ln>
              <a:solidFill>
                <a:srgbClr val="9C6A1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dirty="0">
                <a:solidFill>
                  <a:schemeClr val="tx1"/>
                </a:solidFill>
              </a:endParaRPr>
            </a:p>
          </p:txBody>
        </p:sp>
        <p:pic>
          <p:nvPicPr>
            <p:cNvPr id="20494" name="รูปภาพ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508" y="987257"/>
              <a:ext cx="4208635" cy="210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 descr="ผลการค้นหารูปภาพสำหรับ เขาไกรลาส รามเกียรติ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471" y="2052638"/>
            <a:ext cx="4960953" cy="365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สี่เหลี่ยมผืนผ้ามุมมน 11"/>
          <p:cNvSpPr/>
          <p:nvPr/>
        </p:nvSpPr>
        <p:spPr>
          <a:xfrm>
            <a:off x="330200" y="177800"/>
            <a:ext cx="3095625" cy="10414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วิเคราะห์คุณค่า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มุมมน 9"/>
          <p:cNvSpPr/>
          <p:nvPr/>
        </p:nvSpPr>
        <p:spPr>
          <a:xfrm>
            <a:off x="330201" y="1642337"/>
            <a:ext cx="10928349" cy="3858358"/>
          </a:xfrm>
          <a:prstGeom prst="roundRect">
            <a:avLst/>
          </a:prstGeom>
          <a:solidFill>
            <a:srgbClr val="FBF7A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858838" y="1997075"/>
            <a:ext cx="6913562" cy="35385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TFChiangsaen"/>
                <a:cs typeface="+mj-cs"/>
              </a:rPr>
              <a:t>	เรื่องรามเกียรติ์ ตอน นารายณ์ปราบนนทกนี้ แสดงให้เห็นแนวคิดเกี่ยวกับ</a:t>
            </a:r>
            <a:r>
              <a:rPr lang="th-TH" dirty="0">
                <a:solidFill>
                  <a:srgbClr val="FF0000"/>
                </a:solidFill>
                <a:latin typeface="TFChiangsaen"/>
                <a:cs typeface="+mj-cs"/>
              </a:rPr>
              <a:t>การใช้อำนาจให้เป็นและให้ถูกต้อง</a:t>
            </a:r>
            <a:r>
              <a:rPr lang="th-TH" dirty="0">
                <a:latin typeface="TFChiangsaen"/>
                <a:cs typeface="+mj-cs"/>
              </a:rPr>
              <a:t>ทั้งเทวดาและนนทก การที่เทวดาไปตบหัวถอนผมนนทกจนผมโกร๋น นับว่าเป็นการใช้อำนาจในทางที่ผิด เป็นการรังแกผู้น้อย ซึ่งไม่สมควรเลียนแบบ แม้จะหยอกล้อเล่นกันก็ตาม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+mn-lt"/>
                <a:cs typeface="+mj-cs"/>
              </a:rPr>
              <a:t>	ขณะเดียวกัน</a:t>
            </a:r>
            <a:r>
              <a:rPr lang="th-TH" dirty="0" err="1">
                <a:latin typeface="+mn-lt"/>
                <a:cs typeface="+mj-cs"/>
              </a:rPr>
              <a:t>เมื่อนนทก</a:t>
            </a:r>
            <a:r>
              <a:rPr lang="th-TH" dirty="0">
                <a:latin typeface="+mn-lt"/>
                <a:cs typeface="+mj-cs"/>
              </a:rPr>
              <a:t>ได้นิ้วเพชรสามารถชี้ให้ใครตายก็ได้ จึงใช้อำนาจเกินไปจนทำให้เดือดร้อนไปทั่วทั้งสวรรค์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dirty="0">
              <a:latin typeface="+mn-lt"/>
              <a:cs typeface="+mj-cs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988684" y="1788900"/>
            <a:ext cx="3204013" cy="3204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" name="กลุ่ม 2"/>
          <p:cNvGrpSpPr>
            <a:grpSpLocks/>
          </p:cNvGrpSpPr>
          <p:nvPr/>
        </p:nvGrpSpPr>
        <p:grpSpPr bwMode="auto">
          <a:xfrm>
            <a:off x="3838575" y="600075"/>
            <a:ext cx="4405313" cy="833438"/>
            <a:chOff x="3838584" y="599813"/>
            <a:chExt cx="4404871" cy="833403"/>
          </a:xfrm>
        </p:grpSpPr>
        <p:sp>
          <p:nvSpPr>
            <p:cNvPr id="15" name="เครื่องหมายบั้ง 14"/>
            <p:cNvSpPr/>
            <p:nvPr/>
          </p:nvSpPr>
          <p:spPr>
            <a:xfrm>
              <a:off x="3838584" y="599813"/>
              <a:ext cx="4404871" cy="731506"/>
            </a:xfrm>
            <a:prstGeom prst="chevron">
              <a:avLst/>
            </a:prstGeom>
            <a:solidFill>
              <a:srgbClr val="5C3814"/>
            </a:solidFill>
            <a:ln>
              <a:solidFill>
                <a:srgbClr val="9C6A1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dirty="0">
                <a:solidFill>
                  <a:schemeClr val="tx1"/>
                </a:solidFill>
              </a:endParaRPr>
            </a:p>
          </p:txBody>
        </p:sp>
        <p:pic>
          <p:nvPicPr>
            <p:cNvPr id="22540" name="รูปภาพ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8" t="31679" r="17763" b="43388"/>
            <a:stretch>
              <a:fillRect/>
            </a:stretch>
          </p:blipFill>
          <p:spPr bwMode="auto">
            <a:xfrm>
              <a:off x="4087089" y="608756"/>
              <a:ext cx="3810002" cy="824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สี่เหลี่ยมผืนผ้ามุมมน 10"/>
          <p:cNvSpPr/>
          <p:nvPr/>
        </p:nvSpPr>
        <p:spPr>
          <a:xfrm>
            <a:off x="330200" y="177800"/>
            <a:ext cx="3095625" cy="10414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วิเคราะห์คุณค่า</a:t>
            </a:r>
            <a:endParaRPr lang="th-TH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-114304" y="3807448"/>
            <a:ext cx="12044363" cy="2242515"/>
          </a:xfrm>
          <a:prstGeom prst="roundRect">
            <a:avLst/>
          </a:prstGeom>
          <a:solidFill>
            <a:srgbClr val="FBF7A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42913" y="4227513"/>
            <a:ext cx="10848975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TFChiangsaen"/>
                <a:cs typeface="+mj-cs"/>
              </a:rPr>
              <a:t>	สำหรับพระนารายณ์ไปสังหารนนทกตามบัญชาของพระอิศวรซึ่งถือ</a:t>
            </a:r>
            <a:r>
              <a:rPr lang="th-TH" dirty="0">
                <a:solidFill>
                  <a:srgbClr val="FF0000"/>
                </a:solidFill>
                <a:latin typeface="TFChiangsaen"/>
                <a:cs typeface="+mj-cs"/>
              </a:rPr>
              <a:t>เป็นหน้าที่ต่อส่วนรวมเพื่อให้สวรรค์มีสันติสุข</a:t>
            </a:r>
            <a:r>
              <a:rPr lang="th-TH" dirty="0">
                <a:latin typeface="+mn-lt"/>
                <a:cs typeface="+mj-cs"/>
              </a:rPr>
              <a:t>   การทำให้คนชั่วหมดไปไม่ไปทำร้ายคนอื่น ๆ อีกถือว่าเป็นหน้าที่ของพระนารายณ์โดยตรง  ไม่ได้ทำเพราะลุแก่โทสะ</a:t>
            </a:r>
            <a:r>
              <a:rPr lang="th-TH" dirty="0" err="1">
                <a:latin typeface="+mn-lt"/>
                <a:cs typeface="+mj-cs"/>
              </a:rPr>
              <a:t>เหมือนน</a:t>
            </a:r>
            <a:r>
              <a:rPr lang="th-TH" dirty="0" err="1" smtClean="0">
                <a:latin typeface="+mn-lt"/>
                <a:cs typeface="+mj-cs"/>
              </a:rPr>
              <a:t>นทก</a:t>
            </a:r>
            <a:r>
              <a:rPr lang="th-TH" dirty="0" smtClean="0">
                <a:latin typeface="+mn-lt"/>
                <a:cs typeface="+mj-cs"/>
              </a:rPr>
              <a:t> นอกจากนี้การที่พระนารายณ์แปลงกายเป็นนางอัปสรยังเป็นการแสดงให้เห็นถึง</a:t>
            </a:r>
            <a:r>
              <a:rPr lang="th-TH" dirty="0" smtClean="0">
                <a:solidFill>
                  <a:srgbClr val="FF0000"/>
                </a:solidFill>
                <a:latin typeface="+mn-lt"/>
                <a:cs typeface="+mj-cs"/>
              </a:rPr>
              <a:t>การใช้ปัญญาในการแก้ไขปัญหาแทนการใช้กำลัง</a:t>
            </a:r>
            <a:endParaRPr lang="th-TH" dirty="0">
              <a:solidFill>
                <a:srgbClr val="FF0000"/>
              </a:solidFill>
              <a:latin typeface="+mn-lt"/>
              <a:cs typeface="+mj-cs"/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780944" y="1464892"/>
            <a:ext cx="2611282" cy="2552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กลุ่ม 13"/>
          <p:cNvGrpSpPr>
            <a:grpSpLocks/>
          </p:cNvGrpSpPr>
          <p:nvPr/>
        </p:nvGrpSpPr>
        <p:grpSpPr bwMode="auto">
          <a:xfrm rot="2372835">
            <a:off x="5686425" y="633413"/>
            <a:ext cx="5448300" cy="3140075"/>
            <a:chOff x="3444467" y="1339784"/>
            <a:chExt cx="5448930" cy="3139911"/>
          </a:xfrm>
        </p:grpSpPr>
        <p:pic>
          <p:nvPicPr>
            <p:cNvPr id="23569" name="Picture 14" descr="http://th07.deviantart.net/fs70/200H/f/2012/245/6/1/stock___stars_pack_by_jassy2012-d5dd8v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88" b="56467"/>
            <a:stretch>
              <a:fillRect/>
            </a:stretch>
          </p:blipFill>
          <p:spPr bwMode="auto">
            <a:xfrm>
              <a:off x="3444467" y="1990000"/>
              <a:ext cx="2813142" cy="2395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14" descr="http://th07.deviantart.net/fs70/200H/f/2012/245/6/1/stock___stars_pack_by_jassy2012-d5dd8v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63" t="42950"/>
            <a:stretch>
              <a:fillRect/>
            </a:stretch>
          </p:blipFill>
          <p:spPr bwMode="auto">
            <a:xfrm>
              <a:off x="6298989" y="1339784"/>
              <a:ext cx="2594408" cy="3139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14" descr="http://th07.deviantart.net/fs70/200H/f/2012/245/6/1/stock___stars_pack_by_jassy2012-d5dd8v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0"/>
          <a:stretch>
            <a:fillRect/>
          </a:stretch>
        </p:blipFill>
        <p:spPr bwMode="auto">
          <a:xfrm rot="5234118">
            <a:off x="2459037" y="-196849"/>
            <a:ext cx="3643313" cy="55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กลุ่ม 19"/>
          <p:cNvGrpSpPr>
            <a:grpSpLocks/>
          </p:cNvGrpSpPr>
          <p:nvPr/>
        </p:nvGrpSpPr>
        <p:grpSpPr bwMode="auto">
          <a:xfrm>
            <a:off x="3838575" y="600075"/>
            <a:ext cx="4405313" cy="833438"/>
            <a:chOff x="3838584" y="599813"/>
            <a:chExt cx="4404871" cy="833403"/>
          </a:xfrm>
        </p:grpSpPr>
        <p:sp>
          <p:nvSpPr>
            <p:cNvPr id="21" name="เครื่องหมายบั้ง 20"/>
            <p:cNvSpPr/>
            <p:nvPr/>
          </p:nvSpPr>
          <p:spPr>
            <a:xfrm>
              <a:off x="3838584" y="599813"/>
              <a:ext cx="4404871" cy="731506"/>
            </a:xfrm>
            <a:prstGeom prst="chevron">
              <a:avLst/>
            </a:prstGeom>
            <a:solidFill>
              <a:srgbClr val="5C3814"/>
            </a:solidFill>
            <a:ln>
              <a:solidFill>
                <a:srgbClr val="9C6A1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dirty="0">
                <a:solidFill>
                  <a:schemeClr val="tx1"/>
                </a:solidFill>
              </a:endParaRPr>
            </a:p>
          </p:txBody>
        </p:sp>
        <p:pic>
          <p:nvPicPr>
            <p:cNvPr id="23566" name="รูปภาพ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8" t="31679" r="17763" b="43388"/>
            <a:stretch>
              <a:fillRect/>
            </a:stretch>
          </p:blipFill>
          <p:spPr bwMode="auto">
            <a:xfrm>
              <a:off x="4087089" y="608756"/>
              <a:ext cx="3810002" cy="824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สี่เหลี่ยมผืนผ้ามุมมน 14"/>
          <p:cNvSpPr/>
          <p:nvPr/>
        </p:nvSpPr>
        <p:spPr>
          <a:xfrm>
            <a:off x="330200" y="177800"/>
            <a:ext cx="3095625" cy="10414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วิเคราะห์คุณค่า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มุมมน 9"/>
          <p:cNvSpPr/>
          <p:nvPr/>
        </p:nvSpPr>
        <p:spPr>
          <a:xfrm>
            <a:off x="330201" y="1295926"/>
            <a:ext cx="11385549" cy="2242515"/>
          </a:xfrm>
          <a:prstGeom prst="roundRect">
            <a:avLst/>
          </a:prstGeom>
          <a:solidFill>
            <a:srgbClr val="FBF7A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169988" y="1724025"/>
            <a:ext cx="10188575" cy="1385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TFChiangsaen"/>
                <a:cs typeface="+mj-cs"/>
              </a:rPr>
              <a:t>	บทละครเรื่องรามเกียรติ์ ตอน นารายณ์</a:t>
            </a:r>
            <a:r>
              <a:rPr lang="th-TH" dirty="0" err="1">
                <a:latin typeface="TFChiangsaen"/>
                <a:cs typeface="+mj-cs"/>
              </a:rPr>
              <a:t>ปราบนนทก</a:t>
            </a:r>
            <a:r>
              <a:rPr lang="th-TH" dirty="0">
                <a:latin typeface="TFChiangsaen"/>
                <a:cs typeface="+mj-cs"/>
              </a:rPr>
              <a:t> มีลีลาการใช้ถ้อยคำ ดังนี้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TFChiangsaen"/>
                <a:cs typeface="+mj-cs"/>
              </a:rPr>
              <a:t>	๑. </a:t>
            </a:r>
            <a:r>
              <a:rPr lang="th-TH" dirty="0">
                <a:solidFill>
                  <a:srgbClr val="FF0000"/>
                </a:solidFill>
                <a:latin typeface="TFChiangsaen"/>
                <a:cs typeface="+mj-cs"/>
              </a:rPr>
              <a:t>การเล่นคำ </a:t>
            </a:r>
            <a:r>
              <a:rPr lang="th-TH" dirty="0">
                <a:latin typeface="TFChiangsaen"/>
                <a:cs typeface="+mj-cs"/>
              </a:rPr>
              <a:t>เช่น ตอนชมความงามของนางฟ้าแปลงมีการซ้ำคำเพื่อเน้นความหมายให้เห็นว่า</a:t>
            </a:r>
            <a:br>
              <a:rPr lang="th-TH" dirty="0">
                <a:latin typeface="TFChiangsaen"/>
                <a:cs typeface="+mj-cs"/>
              </a:rPr>
            </a:br>
            <a:r>
              <a:rPr lang="th-TH" dirty="0">
                <a:latin typeface="TFChiangsaen"/>
                <a:cs typeface="+mj-cs"/>
              </a:rPr>
              <a:t>มีความงามทุกส่วน โดยเล่นคำว่า งาม ดังคำประพันธ์ว่า</a:t>
            </a:r>
            <a:endParaRPr lang="th-TH" dirty="0">
              <a:latin typeface="+mn-lt"/>
              <a:cs typeface="+mj-cs"/>
            </a:endParaRPr>
          </a:p>
        </p:txBody>
      </p:sp>
      <p:grpSp>
        <p:nvGrpSpPr>
          <p:cNvPr id="2" name="กลุ่ม 1"/>
          <p:cNvGrpSpPr>
            <a:grpSpLocks/>
          </p:cNvGrpSpPr>
          <p:nvPr/>
        </p:nvGrpSpPr>
        <p:grpSpPr bwMode="auto">
          <a:xfrm>
            <a:off x="2314575" y="3455988"/>
            <a:ext cx="8482013" cy="2533650"/>
            <a:chOff x="1589552" y="3455363"/>
            <a:chExt cx="8482012" cy="2533747"/>
          </a:xfrm>
        </p:grpSpPr>
        <p:sp>
          <p:nvSpPr>
            <p:cNvPr id="12" name="สี่เหลี่ยมผืนผ้ามุมมน 11"/>
            <p:cNvSpPr/>
            <p:nvPr/>
          </p:nvSpPr>
          <p:spPr>
            <a:xfrm>
              <a:off x="1589552" y="3455363"/>
              <a:ext cx="8482012" cy="253374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01600" cmpd="thinThick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9" name="สี่เหลี่ยมผืนผ้า 8"/>
            <p:cNvSpPr/>
            <p:nvPr/>
          </p:nvSpPr>
          <p:spPr>
            <a:xfrm>
              <a:off x="2119777" y="3687147"/>
              <a:ext cx="7951787" cy="206224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thai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200" b="1" dirty="0">
                  <a:latin typeface="TFChiangsaen"/>
                  <a:cs typeface="+mj-cs"/>
                </a:rPr>
                <a:t>	“เหลือบเห็นสตรีวิไลลักษณ์ 	พิศพักตร์ผ่องเพียงแขไข</a:t>
              </a:r>
            </a:p>
            <a:p>
              <a:pPr algn="thai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200" b="1" dirty="0">
                  <a:latin typeface="TFChiangsaen"/>
                  <a:cs typeface="+mj-cs"/>
                </a:rPr>
                <a:t>งามโอษฐ์งามแก้มงามจุไร 		งามนัยน์เนตรงามกร</a:t>
              </a:r>
            </a:p>
            <a:p>
              <a:pPr algn="thai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200" b="1" dirty="0">
                  <a:latin typeface="TFChiangsaen"/>
                  <a:cs typeface="+mj-cs"/>
                </a:rPr>
                <a:t>งามถันงามกรรณงามขนง 		งามองค์ยิ่งเทพอัปสร</a:t>
              </a:r>
            </a:p>
            <a:p>
              <a:pPr algn="thai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200" b="1" dirty="0">
                  <a:latin typeface="TFChiangsaen"/>
                  <a:cs typeface="+mj-cs"/>
                </a:rPr>
                <a:t>งามจริตกิริยางามงอน 			งามเอวงามอ่อนทั้งกายา”</a:t>
              </a:r>
              <a:endParaRPr lang="th-TH" sz="3200" b="1" dirty="0">
                <a:latin typeface="+mn-lt"/>
                <a:cs typeface="+mj-cs"/>
              </a:endParaRPr>
            </a:p>
          </p:txBody>
        </p:sp>
      </p:grp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9825"/>
            <a:ext cx="210502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กลุ่ม 2"/>
          <p:cNvGrpSpPr>
            <a:grpSpLocks/>
          </p:cNvGrpSpPr>
          <p:nvPr/>
        </p:nvGrpSpPr>
        <p:grpSpPr bwMode="auto">
          <a:xfrm>
            <a:off x="3838575" y="-141288"/>
            <a:ext cx="5130800" cy="2392363"/>
            <a:chOff x="3838584" y="-141918"/>
            <a:chExt cx="5131245" cy="2392606"/>
          </a:xfrm>
        </p:grpSpPr>
        <p:grpSp>
          <p:nvGrpSpPr>
            <p:cNvPr id="24586" name="กลุ่ม 16"/>
            <p:cNvGrpSpPr>
              <a:grpSpLocks/>
            </p:cNvGrpSpPr>
            <p:nvPr/>
          </p:nvGrpSpPr>
          <p:grpSpPr bwMode="auto">
            <a:xfrm>
              <a:off x="3838584" y="-141918"/>
              <a:ext cx="5131245" cy="2392606"/>
              <a:chOff x="3838584" y="-141918"/>
              <a:chExt cx="5131245" cy="2392606"/>
            </a:xfrm>
          </p:grpSpPr>
          <p:sp>
            <p:nvSpPr>
              <p:cNvPr id="18" name="เครื่องหมายบั้ง 17"/>
              <p:cNvSpPr/>
              <p:nvPr/>
            </p:nvSpPr>
            <p:spPr>
              <a:xfrm>
                <a:off x="3838584" y="599813"/>
                <a:ext cx="5131245" cy="731506"/>
              </a:xfrm>
              <a:prstGeom prst="chevron">
                <a:avLst/>
              </a:prstGeom>
              <a:solidFill>
                <a:srgbClr val="5C3814"/>
              </a:solidFill>
              <a:ln>
                <a:solidFill>
                  <a:srgbClr val="9C6A1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4591" name="รูปภาพ 1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44"/>
              <a:stretch>
                <a:fillRect/>
              </a:stretch>
            </p:blipFill>
            <p:spPr bwMode="auto">
              <a:xfrm>
                <a:off x="4835236" y="-141918"/>
                <a:ext cx="3931394" cy="2392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4587" name="รูปภาพ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96" t="30547" r="74300" b="48679"/>
            <a:stretch>
              <a:fillRect/>
            </a:stretch>
          </p:blipFill>
          <p:spPr bwMode="auto">
            <a:xfrm>
              <a:off x="4339878" y="515501"/>
              <a:ext cx="606196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สี่เหลี่ยมผืนผ้ามุมมน 15"/>
          <p:cNvSpPr/>
          <p:nvPr/>
        </p:nvSpPr>
        <p:spPr>
          <a:xfrm>
            <a:off x="330200" y="177800"/>
            <a:ext cx="3095625" cy="10414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วิเคราะห์คุณค่า</a:t>
            </a:r>
            <a:endParaRPr lang="th-TH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330201" y="1352436"/>
            <a:ext cx="11385549" cy="4291127"/>
          </a:xfrm>
          <a:prstGeom prst="roundRect">
            <a:avLst/>
          </a:prstGeom>
          <a:solidFill>
            <a:srgbClr val="FBF7A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997075" y="1903413"/>
            <a:ext cx="4946650" cy="68480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TFChiangsaen"/>
                <a:cs typeface="+mj-cs"/>
              </a:rPr>
              <a:t>๒. </a:t>
            </a:r>
            <a:r>
              <a:rPr lang="th-TH" dirty="0">
                <a:solidFill>
                  <a:srgbClr val="FF0000"/>
                </a:solidFill>
                <a:latin typeface="TFChiangsaen"/>
                <a:cs typeface="+mj-cs"/>
              </a:rPr>
              <a:t>การใช้อุปมา</a:t>
            </a:r>
            <a:r>
              <a:rPr lang="th-TH" dirty="0">
                <a:latin typeface="TFChiangsaen"/>
                <a:cs typeface="+mj-cs"/>
              </a:rPr>
              <a:t>เปรียบเทียบเพื่อให้เห็นภาพ เช่น</a:t>
            </a:r>
            <a:endParaRPr lang="th-TH" dirty="0">
              <a:latin typeface="+mn-lt"/>
              <a:cs typeface="+mj-cs"/>
            </a:endParaRPr>
          </a:p>
        </p:txBody>
      </p:sp>
      <p:grpSp>
        <p:nvGrpSpPr>
          <p:cNvPr id="3" name="กลุ่ม 14"/>
          <p:cNvGrpSpPr>
            <a:grpSpLocks/>
          </p:cNvGrpSpPr>
          <p:nvPr/>
        </p:nvGrpSpPr>
        <p:grpSpPr bwMode="auto">
          <a:xfrm>
            <a:off x="723900" y="2789238"/>
            <a:ext cx="7362825" cy="842962"/>
            <a:chOff x="1589552" y="3455363"/>
            <a:chExt cx="8482012" cy="843549"/>
          </a:xfrm>
        </p:grpSpPr>
        <p:sp>
          <p:nvSpPr>
            <p:cNvPr id="10" name="สี่เหลี่ยมผืนผ้ามุมมน 9"/>
            <p:cNvSpPr/>
            <p:nvPr/>
          </p:nvSpPr>
          <p:spPr>
            <a:xfrm>
              <a:off x="1589552" y="3455363"/>
              <a:ext cx="8482012" cy="843549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01600" cmpd="thinThick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2" name="สี่เหลี่ยมผืนผ้า 1"/>
            <p:cNvSpPr/>
            <p:nvPr/>
          </p:nvSpPr>
          <p:spPr>
            <a:xfrm>
              <a:off x="2308274" y="3455363"/>
              <a:ext cx="7565779" cy="83084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thaiDist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200" b="1" dirty="0">
                  <a:latin typeface="+mn-lt"/>
                  <a:cs typeface="+mj-cs"/>
                </a:rPr>
                <a:t>“ฮึดฮัดขัดแค้นแน่นใจ 		ตาแดงดั่งแสงไฟฟ้า”</a:t>
              </a:r>
            </a:p>
          </p:txBody>
        </p:sp>
      </p:grpSp>
      <p:grpSp>
        <p:nvGrpSpPr>
          <p:cNvPr id="4" name="กลุ่ม 13"/>
          <p:cNvGrpSpPr>
            <a:grpSpLocks/>
          </p:cNvGrpSpPr>
          <p:nvPr/>
        </p:nvGrpSpPr>
        <p:grpSpPr bwMode="auto">
          <a:xfrm>
            <a:off x="723900" y="3989388"/>
            <a:ext cx="7362825" cy="885825"/>
            <a:chOff x="1589552" y="4469243"/>
            <a:chExt cx="8618981" cy="886554"/>
          </a:xfrm>
        </p:grpSpPr>
        <p:sp>
          <p:nvSpPr>
            <p:cNvPr id="13" name="สี่เหลี่ยมผืนผ้ามุมมน 12"/>
            <p:cNvSpPr/>
            <p:nvPr/>
          </p:nvSpPr>
          <p:spPr>
            <a:xfrm>
              <a:off x="1589552" y="4512140"/>
              <a:ext cx="8618981" cy="84365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01600" cmpd="thinThick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25622" name="สี่เหลี่ยมผืนผ้า 11"/>
            <p:cNvSpPr>
              <a:spLocks noChangeArrowheads="1"/>
            </p:cNvSpPr>
            <p:nvPr/>
          </p:nvSpPr>
          <p:spPr bwMode="auto">
            <a:xfrm>
              <a:off x="2335360" y="4469243"/>
              <a:ext cx="731807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thaiDist" eaLnBrk="1" hangingPunct="1">
                <a:lnSpc>
                  <a:spcPct val="150000"/>
                </a:lnSpc>
              </a:pPr>
              <a:r>
                <a:rPr lang="th-TH" sz="3200" b="1">
                  <a:solidFill>
                    <a:srgbClr val="000000"/>
                  </a:solidFill>
                  <a:cs typeface="Angsana New" pitchFamily="18" charset="-34"/>
                </a:rPr>
                <a:t>“ต้องสุบรรณเทวานาคี 		ดั่งพิษอสุนีไม่ทนได้”</a:t>
              </a:r>
            </a:p>
          </p:txBody>
        </p:sp>
      </p:grpSp>
      <p:grpSp>
        <p:nvGrpSpPr>
          <p:cNvPr id="5" name="กลุ่ม 17"/>
          <p:cNvGrpSpPr>
            <a:grpSpLocks/>
          </p:cNvGrpSpPr>
          <p:nvPr/>
        </p:nvGrpSpPr>
        <p:grpSpPr bwMode="auto">
          <a:xfrm>
            <a:off x="8342313" y="1954213"/>
            <a:ext cx="2643187" cy="3941762"/>
            <a:chOff x="8260230" y="1872783"/>
            <a:chExt cx="2642704" cy="3941899"/>
          </a:xfrm>
        </p:grpSpPr>
        <p:pic>
          <p:nvPicPr>
            <p:cNvPr id="17" name="รูปภาพ 16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8260230" y="1872783"/>
              <a:ext cx="2642704" cy="273288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6" name="สี่เหลี่ยมผืนผ้า 15"/>
            <p:cNvSpPr/>
            <p:nvPr/>
          </p:nvSpPr>
          <p:spPr>
            <a:xfrm>
              <a:off x="8412602" y="4860562"/>
              <a:ext cx="2490332" cy="954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dirty="0" err="1">
                  <a:latin typeface="TFChiangsaen"/>
                  <a:cs typeface="+mj-cs"/>
                </a:rPr>
                <a:t>อสุนี</a:t>
              </a:r>
              <a:r>
                <a:rPr lang="th-TH" dirty="0">
                  <a:latin typeface="TFChiangsaen"/>
                  <a:cs typeface="+mj-cs"/>
                </a:rPr>
                <a:t> มาจากคำว่า </a:t>
              </a:r>
              <a:br>
                <a:rPr lang="th-TH" dirty="0">
                  <a:latin typeface="TFChiangsaen"/>
                  <a:cs typeface="+mj-cs"/>
                </a:rPr>
              </a:br>
              <a:r>
                <a:rPr lang="th-TH" dirty="0">
                  <a:latin typeface="TFChiangsaen"/>
                  <a:cs typeface="+mj-cs"/>
                </a:rPr>
                <a:t>อสุนีบาต หมายถึง ฟ้าผ่า</a:t>
              </a:r>
              <a:endParaRPr lang="th-TH" dirty="0">
                <a:latin typeface="+mn-lt"/>
                <a:cs typeface="+mj-cs"/>
              </a:endParaRPr>
            </a:p>
          </p:txBody>
        </p:sp>
      </p:grpSp>
      <p:grpSp>
        <p:nvGrpSpPr>
          <p:cNvPr id="7" name="กลุ่ม 21"/>
          <p:cNvGrpSpPr>
            <a:grpSpLocks/>
          </p:cNvGrpSpPr>
          <p:nvPr/>
        </p:nvGrpSpPr>
        <p:grpSpPr bwMode="auto">
          <a:xfrm>
            <a:off x="3838575" y="-141288"/>
            <a:ext cx="5130800" cy="2392363"/>
            <a:chOff x="3838584" y="-141918"/>
            <a:chExt cx="5131245" cy="2392606"/>
          </a:xfrm>
        </p:grpSpPr>
        <p:grpSp>
          <p:nvGrpSpPr>
            <p:cNvPr id="25611" name="กลุ่ม 22"/>
            <p:cNvGrpSpPr>
              <a:grpSpLocks/>
            </p:cNvGrpSpPr>
            <p:nvPr/>
          </p:nvGrpSpPr>
          <p:grpSpPr bwMode="auto">
            <a:xfrm>
              <a:off x="3838584" y="-141918"/>
              <a:ext cx="5131245" cy="2392606"/>
              <a:chOff x="3838584" y="-141918"/>
              <a:chExt cx="5131245" cy="2392606"/>
            </a:xfrm>
          </p:grpSpPr>
          <p:sp>
            <p:nvSpPr>
              <p:cNvPr id="25" name="เครื่องหมายบั้ง 24"/>
              <p:cNvSpPr/>
              <p:nvPr/>
            </p:nvSpPr>
            <p:spPr>
              <a:xfrm>
                <a:off x="3838584" y="599813"/>
                <a:ext cx="5131245" cy="731506"/>
              </a:xfrm>
              <a:prstGeom prst="chevron">
                <a:avLst/>
              </a:prstGeom>
              <a:solidFill>
                <a:srgbClr val="5C3814"/>
              </a:solidFill>
              <a:ln>
                <a:solidFill>
                  <a:srgbClr val="9C6A1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5616" name="รูปภาพ 2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44"/>
              <a:stretch>
                <a:fillRect/>
              </a:stretch>
            </p:blipFill>
            <p:spPr bwMode="auto">
              <a:xfrm>
                <a:off x="4835236" y="-141918"/>
                <a:ext cx="3931394" cy="2392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5612" name="รูปภาพ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96" t="30547" r="74300" b="48679"/>
            <a:stretch>
              <a:fillRect/>
            </a:stretch>
          </p:blipFill>
          <p:spPr bwMode="auto">
            <a:xfrm>
              <a:off x="4339878" y="515501"/>
              <a:ext cx="606196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สี่เหลี่ยมผืนผ้ามุมมน 20"/>
          <p:cNvSpPr/>
          <p:nvPr/>
        </p:nvSpPr>
        <p:spPr>
          <a:xfrm>
            <a:off x="330200" y="177800"/>
            <a:ext cx="3095625" cy="10414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วิเคราะห์คุณค่า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4" descr="http://th07.deviantart.net/fs70/200H/f/2012/245/6/1/stock___stars_pack_by_jassy2012-d5dd8v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0" b="20474"/>
          <a:stretch>
            <a:fillRect/>
          </a:stretch>
        </p:blipFill>
        <p:spPr bwMode="auto">
          <a:xfrm rot="-1420334">
            <a:off x="8485188" y="288925"/>
            <a:ext cx="3643312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 descr="http://th07.deviantart.net/fs70/200H/f/2012/245/6/1/stock___stars_pack_by_jassy2012-d5dd8v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0"/>
          <a:stretch>
            <a:fillRect/>
          </a:stretch>
        </p:blipFill>
        <p:spPr bwMode="auto">
          <a:xfrm>
            <a:off x="330200" y="2151063"/>
            <a:ext cx="3330575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500313" y="1462088"/>
            <a:ext cx="403860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latin typeface="AngsanaUPC" panose="02020603050405020304" pitchFamily="18" charset="-34"/>
                <a:cs typeface="+mj-cs"/>
              </a:rPr>
              <a:t>	</a:t>
            </a:r>
            <a:r>
              <a:rPr lang="th-TH" sz="3200" b="1" dirty="0">
                <a:latin typeface="+mn-lt"/>
                <a:cs typeface="+mj-cs"/>
              </a:rPr>
              <a:t>รามเกียรติ์</a:t>
            </a:r>
            <a:r>
              <a:rPr lang="th-TH" sz="3200" dirty="0">
                <a:latin typeface="+mn-lt"/>
                <a:cs typeface="+mj-cs"/>
              </a:rPr>
              <a:t>    มาจากคำว่า</a:t>
            </a:r>
            <a:endParaRPr lang="th-TH" sz="3200" dirty="0">
              <a:latin typeface="AngsanaUPC" panose="02020603050405020304" pitchFamily="18" charset="-34"/>
              <a:cs typeface="+mj-cs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500813" y="1462088"/>
            <a:ext cx="911225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atin typeface="+mn-lt"/>
                <a:cs typeface="+mj-cs"/>
              </a:rPr>
              <a:t>ราม  +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7429500" y="1462088"/>
            <a:ext cx="879475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atin typeface="+mn-lt"/>
                <a:cs typeface="+mj-cs"/>
              </a:rPr>
              <a:t>เกียรติ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787775" y="2043113"/>
            <a:ext cx="5253038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atin typeface="TFChiangsaen"/>
                <a:cs typeface="+mj-cs"/>
              </a:rPr>
              <a:t>หมายถึง </a:t>
            </a:r>
            <a:r>
              <a:rPr lang="th-TH" sz="3200" dirty="0">
                <a:latin typeface="TFChiangsaen"/>
                <a:cs typeface="+mj-cs"/>
              </a:rPr>
              <a:t> </a:t>
            </a:r>
            <a:r>
              <a:rPr lang="th-TH" sz="3200" b="1" dirty="0">
                <a:latin typeface="TFChiangsaen"/>
                <a:cs typeface="+mj-cs"/>
              </a:rPr>
              <a:t> เกียรติของพระราม </a:t>
            </a:r>
            <a:endParaRPr lang="th-TH" sz="3200" b="1" dirty="0">
              <a:latin typeface="+mn-lt"/>
              <a:cs typeface="+mj-cs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8163"/>
            <a:ext cx="3425825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63" y="0"/>
            <a:ext cx="3360737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4129088" y="2720975"/>
            <a:ext cx="3740150" cy="1385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TFChiangsaen"/>
                <a:cs typeface="+mj-cs"/>
              </a:rPr>
              <a:t>	ตามคติฮินดูมีความเชื่อว่า </a:t>
            </a:r>
            <a:br>
              <a:rPr lang="th-TH" dirty="0">
                <a:latin typeface="TFChiangsaen"/>
                <a:cs typeface="+mj-cs"/>
              </a:rPr>
            </a:br>
            <a:r>
              <a:rPr lang="th-TH" dirty="0">
                <a:latin typeface="TFChiangsaen"/>
                <a:cs typeface="+mj-cs"/>
              </a:rPr>
              <a:t>พระราม  คือ พระนารายณ์อวตาร</a:t>
            </a:r>
            <a:br>
              <a:rPr lang="th-TH" dirty="0">
                <a:latin typeface="TFChiangsaen"/>
                <a:cs typeface="+mj-cs"/>
              </a:rPr>
            </a:br>
            <a:r>
              <a:rPr lang="th-TH" dirty="0">
                <a:latin typeface="TFChiangsaen"/>
                <a:cs typeface="+mj-cs"/>
              </a:rPr>
              <a:t>ลงมาในโลกมนุษย์เพื่อปราบยุคเข็ญ</a:t>
            </a:r>
            <a:endParaRPr lang="th-TH" dirty="0">
              <a:latin typeface="+mn-lt"/>
              <a:cs typeface="+mj-cs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330200" y="177800"/>
            <a:ext cx="3095625" cy="10414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บทนำเรื่อง</a:t>
            </a:r>
            <a:r>
              <a:rPr lang="en-US" dirty="0" smtClean="0"/>
              <a:t>’</a:t>
            </a:r>
            <a:endParaRPr lang="th-TH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สี่เหลี่ยมผืนผ้ามุมมน 37"/>
          <p:cNvSpPr/>
          <p:nvPr/>
        </p:nvSpPr>
        <p:spPr>
          <a:xfrm>
            <a:off x="330201" y="1352436"/>
            <a:ext cx="11385549" cy="4291127"/>
          </a:xfrm>
          <a:prstGeom prst="roundRect">
            <a:avLst/>
          </a:prstGeom>
          <a:solidFill>
            <a:srgbClr val="FBF7A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31838" y="1681163"/>
            <a:ext cx="5402262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+mn-lt"/>
                <a:cs typeface="+mj-cs"/>
              </a:rPr>
              <a:t>๓. </a:t>
            </a:r>
            <a:r>
              <a:rPr lang="th-TH" dirty="0">
                <a:solidFill>
                  <a:srgbClr val="FF0000"/>
                </a:solidFill>
                <a:latin typeface="+mn-lt"/>
                <a:cs typeface="+mj-cs"/>
              </a:rPr>
              <a:t>การใช้คำให้</a:t>
            </a:r>
            <a:r>
              <a:rPr lang="th-TH" dirty="0" smtClean="0">
                <a:solidFill>
                  <a:srgbClr val="FF0000"/>
                </a:solidFill>
                <a:latin typeface="+mn-lt"/>
                <a:cs typeface="+mj-cs"/>
              </a:rPr>
              <a:t>เกิด</a:t>
            </a:r>
            <a:r>
              <a:rPr lang="th-TH" dirty="0" err="1" smtClean="0">
                <a:solidFill>
                  <a:srgbClr val="FF0000"/>
                </a:solidFill>
                <a:latin typeface="+mn-lt"/>
                <a:cs typeface="+mj-cs"/>
              </a:rPr>
              <a:t>จินต</a:t>
            </a:r>
            <a:r>
              <a:rPr lang="th-TH" dirty="0" smtClean="0">
                <a:solidFill>
                  <a:srgbClr val="FF0000"/>
                </a:solidFill>
                <a:latin typeface="+mn-lt"/>
                <a:cs typeface="+mj-cs"/>
              </a:rPr>
              <a:t>ภาพ </a:t>
            </a:r>
            <a:r>
              <a:rPr lang="th-TH" dirty="0" smtClean="0">
                <a:latin typeface="+mn-lt"/>
                <a:cs typeface="+mj-cs"/>
              </a:rPr>
              <a:t>(อารมณ์</a:t>
            </a:r>
            <a:r>
              <a:rPr lang="th-TH" dirty="0">
                <a:latin typeface="+mn-lt"/>
                <a:cs typeface="+mj-cs"/>
              </a:rPr>
              <a:t>สะเทือน</a:t>
            </a:r>
            <a:r>
              <a:rPr lang="th-TH" dirty="0" smtClean="0">
                <a:latin typeface="+mn-lt"/>
                <a:cs typeface="+mj-cs"/>
              </a:rPr>
              <a:t>ใจ) </a:t>
            </a:r>
            <a:r>
              <a:rPr lang="th-TH" dirty="0">
                <a:latin typeface="+mn-lt"/>
                <a:cs typeface="+mj-cs"/>
              </a:rPr>
              <a:t>เช่น</a:t>
            </a:r>
          </a:p>
        </p:txBody>
      </p:sp>
      <p:grpSp>
        <p:nvGrpSpPr>
          <p:cNvPr id="2" name="กลุ่ม 1"/>
          <p:cNvGrpSpPr>
            <a:grpSpLocks/>
          </p:cNvGrpSpPr>
          <p:nvPr/>
        </p:nvGrpSpPr>
        <p:grpSpPr bwMode="auto">
          <a:xfrm>
            <a:off x="1957388" y="2609850"/>
            <a:ext cx="8740775" cy="2106613"/>
            <a:chOff x="1626256" y="2943227"/>
            <a:chExt cx="8741203" cy="2106301"/>
          </a:xfrm>
        </p:grpSpPr>
        <p:sp>
          <p:nvSpPr>
            <p:cNvPr id="35" name="สี่เหลี่ยมผืนผ้ามุมมน 34"/>
            <p:cNvSpPr/>
            <p:nvPr/>
          </p:nvSpPr>
          <p:spPr>
            <a:xfrm>
              <a:off x="1626256" y="2943227"/>
              <a:ext cx="8741203" cy="210630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01600" cmpd="thinThick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3" name="สี่เหลี่ยมผืนผ้า 2"/>
            <p:cNvSpPr/>
            <p:nvPr/>
          </p:nvSpPr>
          <p:spPr>
            <a:xfrm>
              <a:off x="2181908" y="3200364"/>
              <a:ext cx="8156974" cy="156980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200" b="1" dirty="0">
                  <a:latin typeface="+mn-lt"/>
                  <a:cs typeface="+mj-cs"/>
                </a:rPr>
                <a:t>“อยู่บันไดไกรลาสเป็นนิจ 		สุราฤทธิ์ตบหัวแล้วลูบหน้า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200" b="1" dirty="0">
                  <a:latin typeface="+mn-lt"/>
                  <a:cs typeface="+mj-cs"/>
                </a:rPr>
                <a:t>บ้างให้ตักน้ำล้างบาทา 			บ้างถอนเส้นเกศาวุ่นไป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200" b="1" dirty="0">
                  <a:latin typeface="+mn-lt"/>
                  <a:cs typeface="+mj-cs"/>
                </a:rPr>
                <a:t>จนผมโกร๋นโล้นเกลี้ยงถึงเพียงหู 		ดูเงาในน้ำแล้วร้องไห้”</a:t>
              </a:r>
            </a:p>
          </p:txBody>
        </p:sp>
      </p:grpSp>
      <p:pic>
        <p:nvPicPr>
          <p:cNvPr id="37" name="Picture 2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3443288"/>
            <a:ext cx="2105025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กลุ่ม 14"/>
          <p:cNvGrpSpPr>
            <a:grpSpLocks/>
          </p:cNvGrpSpPr>
          <p:nvPr/>
        </p:nvGrpSpPr>
        <p:grpSpPr bwMode="auto">
          <a:xfrm>
            <a:off x="3838575" y="-141288"/>
            <a:ext cx="5130800" cy="2392363"/>
            <a:chOff x="3838584" y="-141918"/>
            <a:chExt cx="5131245" cy="2392606"/>
          </a:xfrm>
        </p:grpSpPr>
        <p:grpSp>
          <p:nvGrpSpPr>
            <p:cNvPr id="26634" name="กลุ่ม 15"/>
            <p:cNvGrpSpPr>
              <a:grpSpLocks/>
            </p:cNvGrpSpPr>
            <p:nvPr/>
          </p:nvGrpSpPr>
          <p:grpSpPr bwMode="auto">
            <a:xfrm>
              <a:off x="3838584" y="-141918"/>
              <a:ext cx="5131245" cy="2392606"/>
              <a:chOff x="3838584" y="-141918"/>
              <a:chExt cx="5131245" cy="2392606"/>
            </a:xfrm>
          </p:grpSpPr>
          <p:sp>
            <p:nvSpPr>
              <p:cNvPr id="18" name="เครื่องหมายบั้ง 17"/>
              <p:cNvSpPr/>
              <p:nvPr/>
            </p:nvSpPr>
            <p:spPr>
              <a:xfrm>
                <a:off x="3838584" y="599813"/>
                <a:ext cx="5131245" cy="731506"/>
              </a:xfrm>
              <a:prstGeom prst="chevron">
                <a:avLst/>
              </a:prstGeom>
              <a:solidFill>
                <a:srgbClr val="5C3814"/>
              </a:solidFill>
              <a:ln>
                <a:solidFill>
                  <a:srgbClr val="9C6A1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6639" name="รูปภาพ 1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44"/>
              <a:stretch>
                <a:fillRect/>
              </a:stretch>
            </p:blipFill>
            <p:spPr bwMode="auto">
              <a:xfrm>
                <a:off x="4835236" y="-141918"/>
                <a:ext cx="3931394" cy="2392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6635" name="รูปภาพ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96" t="30547" r="74300" b="48679"/>
            <a:stretch>
              <a:fillRect/>
            </a:stretch>
          </p:blipFill>
          <p:spPr bwMode="auto">
            <a:xfrm>
              <a:off x="4339878" y="515501"/>
              <a:ext cx="606196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สี่เหลี่ยมผืนผ้ามุมมน 15"/>
          <p:cNvSpPr/>
          <p:nvPr/>
        </p:nvSpPr>
        <p:spPr>
          <a:xfrm>
            <a:off x="330200" y="177800"/>
            <a:ext cx="3095625" cy="10414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วิเคราะห์คุณค่า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สี่เหลี่ยมผืนผ้ามุมมน 32"/>
          <p:cNvSpPr/>
          <p:nvPr/>
        </p:nvSpPr>
        <p:spPr>
          <a:xfrm>
            <a:off x="148450" y="1336431"/>
            <a:ext cx="11658599" cy="4701512"/>
          </a:xfrm>
          <a:prstGeom prst="roundRect">
            <a:avLst/>
          </a:prstGeom>
          <a:solidFill>
            <a:srgbClr val="FBF7A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976313" y="1852613"/>
            <a:ext cx="9704387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+mn-lt"/>
                <a:cs typeface="+mj-cs"/>
              </a:rPr>
              <a:t>๔. </a:t>
            </a:r>
            <a:r>
              <a:rPr lang="th-TH" dirty="0">
                <a:solidFill>
                  <a:srgbClr val="FF0000"/>
                </a:solidFill>
                <a:latin typeface="+mn-lt"/>
                <a:cs typeface="+mj-cs"/>
              </a:rPr>
              <a:t>การสรรคำ</a:t>
            </a:r>
            <a:r>
              <a:rPr lang="th-TH" dirty="0">
                <a:latin typeface="+mn-lt"/>
                <a:cs typeface="+mj-cs"/>
              </a:rPr>
              <a:t>ที่สื่อความหมายถึงสิ่งเดียวกันมาใช้อย่างหลากหลาย เช่น</a:t>
            </a:r>
          </a:p>
        </p:txBody>
      </p:sp>
      <p:sp>
        <p:nvSpPr>
          <p:cNvPr id="19" name="รูปแบบอิสระ 18"/>
          <p:cNvSpPr/>
          <p:nvPr/>
        </p:nvSpPr>
        <p:spPr>
          <a:xfrm>
            <a:off x="2756813" y="2891285"/>
            <a:ext cx="2745440" cy="767085"/>
          </a:xfrm>
          <a:custGeom>
            <a:avLst/>
            <a:gdLst>
              <a:gd name="connsiteX0" fmla="*/ 0 w 1917714"/>
              <a:gd name="connsiteY0" fmla="*/ 0 h 767085"/>
              <a:gd name="connsiteX1" fmla="*/ 1534172 w 1917714"/>
              <a:gd name="connsiteY1" fmla="*/ 0 h 767085"/>
              <a:gd name="connsiteX2" fmla="*/ 1917714 w 1917714"/>
              <a:gd name="connsiteY2" fmla="*/ 383543 h 767085"/>
              <a:gd name="connsiteX3" fmla="*/ 1534172 w 1917714"/>
              <a:gd name="connsiteY3" fmla="*/ 767085 h 767085"/>
              <a:gd name="connsiteX4" fmla="*/ 0 w 1917714"/>
              <a:gd name="connsiteY4" fmla="*/ 767085 h 767085"/>
              <a:gd name="connsiteX5" fmla="*/ 383543 w 1917714"/>
              <a:gd name="connsiteY5" fmla="*/ 383543 h 767085"/>
              <a:gd name="connsiteX6" fmla="*/ 0 w 1917714"/>
              <a:gd name="connsiteY6" fmla="*/ 0 h 76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7714" h="767085">
                <a:moveTo>
                  <a:pt x="0" y="0"/>
                </a:moveTo>
                <a:lnTo>
                  <a:pt x="1534172" y="0"/>
                </a:lnTo>
                <a:lnTo>
                  <a:pt x="1917714" y="383543"/>
                </a:lnTo>
                <a:lnTo>
                  <a:pt x="1534172" y="767085"/>
                </a:lnTo>
                <a:lnTo>
                  <a:pt x="0" y="767085"/>
                </a:lnTo>
                <a:lnTo>
                  <a:pt x="383543" y="383543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95557" tIns="37338" rIns="420880" bIns="37338" spcCol="1270" anchor="ctr"/>
          <a:lstStyle/>
          <a:p>
            <a:pPr algn="ctr" defTabSz="12446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b="1" dirty="0">
                <a:cs typeface="+mj-cs"/>
              </a:rPr>
              <a:t>พระ</a:t>
            </a:r>
            <a:r>
              <a:rPr lang="th-TH" b="1" dirty="0" err="1">
                <a:cs typeface="+mj-cs"/>
              </a:rPr>
              <a:t>สยมภูว</a:t>
            </a:r>
            <a:r>
              <a:rPr lang="th-TH" b="1" dirty="0">
                <a:cs typeface="+mj-cs"/>
              </a:rPr>
              <a:t>ญาณ</a:t>
            </a:r>
          </a:p>
        </p:txBody>
      </p:sp>
      <p:sp>
        <p:nvSpPr>
          <p:cNvPr id="20" name="รูปแบบอิสระ 19"/>
          <p:cNvSpPr/>
          <p:nvPr/>
        </p:nvSpPr>
        <p:spPr>
          <a:xfrm>
            <a:off x="5225300" y="2891285"/>
            <a:ext cx="2350622" cy="767085"/>
          </a:xfrm>
          <a:custGeom>
            <a:avLst/>
            <a:gdLst>
              <a:gd name="connsiteX0" fmla="*/ 0 w 1917714"/>
              <a:gd name="connsiteY0" fmla="*/ 0 h 767085"/>
              <a:gd name="connsiteX1" fmla="*/ 1534172 w 1917714"/>
              <a:gd name="connsiteY1" fmla="*/ 0 h 767085"/>
              <a:gd name="connsiteX2" fmla="*/ 1917714 w 1917714"/>
              <a:gd name="connsiteY2" fmla="*/ 383543 h 767085"/>
              <a:gd name="connsiteX3" fmla="*/ 1534172 w 1917714"/>
              <a:gd name="connsiteY3" fmla="*/ 767085 h 767085"/>
              <a:gd name="connsiteX4" fmla="*/ 0 w 1917714"/>
              <a:gd name="connsiteY4" fmla="*/ 767085 h 767085"/>
              <a:gd name="connsiteX5" fmla="*/ 383543 w 1917714"/>
              <a:gd name="connsiteY5" fmla="*/ 383543 h 767085"/>
              <a:gd name="connsiteX6" fmla="*/ 0 w 1917714"/>
              <a:gd name="connsiteY6" fmla="*/ 0 h 76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7714" h="767085">
                <a:moveTo>
                  <a:pt x="0" y="0"/>
                </a:moveTo>
                <a:lnTo>
                  <a:pt x="1534172" y="0"/>
                </a:lnTo>
                <a:lnTo>
                  <a:pt x="1917714" y="383543"/>
                </a:lnTo>
                <a:lnTo>
                  <a:pt x="1534172" y="767085"/>
                </a:lnTo>
                <a:lnTo>
                  <a:pt x="0" y="767085"/>
                </a:lnTo>
                <a:lnTo>
                  <a:pt x="383543" y="383543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95557" tIns="37338" rIns="420880" bIns="37338" spcCol="1270" anchor="ctr"/>
          <a:lstStyle/>
          <a:p>
            <a:pPr algn="ctr" defTabSz="12446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b="1" dirty="0" err="1">
                <a:cs typeface="+mj-cs"/>
              </a:rPr>
              <a:t>พระอิศราธิบ</a:t>
            </a:r>
            <a:r>
              <a:rPr lang="th-TH" b="1" dirty="0">
                <a:cs typeface="+mj-cs"/>
              </a:rPr>
              <a:t>ดี</a:t>
            </a:r>
          </a:p>
        </p:txBody>
      </p:sp>
      <p:sp>
        <p:nvSpPr>
          <p:cNvPr id="21" name="รูปแบบอิสระ 20"/>
          <p:cNvSpPr/>
          <p:nvPr/>
        </p:nvSpPr>
        <p:spPr>
          <a:xfrm>
            <a:off x="7340857" y="2891285"/>
            <a:ext cx="2350622" cy="767085"/>
          </a:xfrm>
          <a:custGeom>
            <a:avLst/>
            <a:gdLst>
              <a:gd name="connsiteX0" fmla="*/ 0 w 1917714"/>
              <a:gd name="connsiteY0" fmla="*/ 0 h 767085"/>
              <a:gd name="connsiteX1" fmla="*/ 1534172 w 1917714"/>
              <a:gd name="connsiteY1" fmla="*/ 0 h 767085"/>
              <a:gd name="connsiteX2" fmla="*/ 1917714 w 1917714"/>
              <a:gd name="connsiteY2" fmla="*/ 383543 h 767085"/>
              <a:gd name="connsiteX3" fmla="*/ 1534172 w 1917714"/>
              <a:gd name="connsiteY3" fmla="*/ 767085 h 767085"/>
              <a:gd name="connsiteX4" fmla="*/ 0 w 1917714"/>
              <a:gd name="connsiteY4" fmla="*/ 767085 h 767085"/>
              <a:gd name="connsiteX5" fmla="*/ 383543 w 1917714"/>
              <a:gd name="connsiteY5" fmla="*/ 383543 h 767085"/>
              <a:gd name="connsiteX6" fmla="*/ 0 w 1917714"/>
              <a:gd name="connsiteY6" fmla="*/ 0 h 76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7714" h="767085">
                <a:moveTo>
                  <a:pt x="0" y="0"/>
                </a:moveTo>
                <a:lnTo>
                  <a:pt x="1534172" y="0"/>
                </a:lnTo>
                <a:lnTo>
                  <a:pt x="1917714" y="383543"/>
                </a:lnTo>
                <a:lnTo>
                  <a:pt x="1534172" y="767085"/>
                </a:lnTo>
                <a:lnTo>
                  <a:pt x="0" y="767085"/>
                </a:lnTo>
                <a:lnTo>
                  <a:pt x="383543" y="383543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95557" tIns="37338" rIns="420880" bIns="37338" spcCol="1270" anchor="ctr"/>
          <a:lstStyle/>
          <a:p>
            <a:pPr algn="ctr" defTabSz="12446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b="1" dirty="0">
                <a:cs typeface="+mj-cs"/>
              </a:rPr>
              <a:t>เจ้าไตรโลกา</a:t>
            </a:r>
          </a:p>
        </p:txBody>
      </p:sp>
      <p:sp>
        <p:nvSpPr>
          <p:cNvPr id="22" name="รูปแบบอิสระ 21"/>
          <p:cNvSpPr/>
          <p:nvPr/>
        </p:nvSpPr>
        <p:spPr>
          <a:xfrm>
            <a:off x="9456427" y="2891285"/>
            <a:ext cx="2350622" cy="767085"/>
          </a:xfrm>
          <a:custGeom>
            <a:avLst/>
            <a:gdLst>
              <a:gd name="connsiteX0" fmla="*/ 0 w 1917714"/>
              <a:gd name="connsiteY0" fmla="*/ 0 h 767085"/>
              <a:gd name="connsiteX1" fmla="*/ 1534172 w 1917714"/>
              <a:gd name="connsiteY1" fmla="*/ 0 h 767085"/>
              <a:gd name="connsiteX2" fmla="*/ 1917714 w 1917714"/>
              <a:gd name="connsiteY2" fmla="*/ 383543 h 767085"/>
              <a:gd name="connsiteX3" fmla="*/ 1534172 w 1917714"/>
              <a:gd name="connsiteY3" fmla="*/ 767085 h 767085"/>
              <a:gd name="connsiteX4" fmla="*/ 0 w 1917714"/>
              <a:gd name="connsiteY4" fmla="*/ 767085 h 767085"/>
              <a:gd name="connsiteX5" fmla="*/ 383543 w 1917714"/>
              <a:gd name="connsiteY5" fmla="*/ 383543 h 767085"/>
              <a:gd name="connsiteX6" fmla="*/ 0 w 1917714"/>
              <a:gd name="connsiteY6" fmla="*/ 0 h 76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7714" h="767085">
                <a:moveTo>
                  <a:pt x="0" y="0"/>
                </a:moveTo>
                <a:lnTo>
                  <a:pt x="1534172" y="0"/>
                </a:lnTo>
                <a:lnTo>
                  <a:pt x="1917714" y="383543"/>
                </a:lnTo>
                <a:lnTo>
                  <a:pt x="1534172" y="767085"/>
                </a:lnTo>
                <a:lnTo>
                  <a:pt x="0" y="767085"/>
                </a:lnTo>
                <a:lnTo>
                  <a:pt x="383543" y="383543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95557" tIns="37338" rIns="420880" bIns="37338" spcCol="1270" anchor="ctr"/>
          <a:lstStyle/>
          <a:p>
            <a:pPr algn="ctr" defTabSz="12446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b="1" dirty="0">
                <a:cs typeface="+mj-cs"/>
              </a:rPr>
              <a:t>พระศุลี</a:t>
            </a:r>
          </a:p>
        </p:txBody>
      </p:sp>
      <p:sp>
        <p:nvSpPr>
          <p:cNvPr id="25" name="รูปแบบอิสระ 24"/>
          <p:cNvSpPr/>
          <p:nvPr/>
        </p:nvSpPr>
        <p:spPr>
          <a:xfrm>
            <a:off x="2821157" y="3883189"/>
            <a:ext cx="2745440" cy="767085"/>
          </a:xfrm>
          <a:custGeom>
            <a:avLst/>
            <a:gdLst>
              <a:gd name="connsiteX0" fmla="*/ 0 w 1917714"/>
              <a:gd name="connsiteY0" fmla="*/ 0 h 767085"/>
              <a:gd name="connsiteX1" fmla="*/ 1534172 w 1917714"/>
              <a:gd name="connsiteY1" fmla="*/ 0 h 767085"/>
              <a:gd name="connsiteX2" fmla="*/ 1917714 w 1917714"/>
              <a:gd name="connsiteY2" fmla="*/ 383543 h 767085"/>
              <a:gd name="connsiteX3" fmla="*/ 1534172 w 1917714"/>
              <a:gd name="connsiteY3" fmla="*/ 767085 h 767085"/>
              <a:gd name="connsiteX4" fmla="*/ 0 w 1917714"/>
              <a:gd name="connsiteY4" fmla="*/ 767085 h 767085"/>
              <a:gd name="connsiteX5" fmla="*/ 383543 w 1917714"/>
              <a:gd name="connsiteY5" fmla="*/ 383543 h 767085"/>
              <a:gd name="connsiteX6" fmla="*/ 0 w 1917714"/>
              <a:gd name="connsiteY6" fmla="*/ 0 h 76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7714" h="767085">
                <a:moveTo>
                  <a:pt x="0" y="0"/>
                </a:moveTo>
                <a:lnTo>
                  <a:pt x="1534172" y="0"/>
                </a:lnTo>
                <a:lnTo>
                  <a:pt x="1917714" y="383543"/>
                </a:lnTo>
                <a:lnTo>
                  <a:pt x="1534172" y="767085"/>
                </a:lnTo>
                <a:lnTo>
                  <a:pt x="0" y="767085"/>
                </a:lnTo>
                <a:lnTo>
                  <a:pt x="383543" y="383543"/>
                </a:lnTo>
                <a:lnTo>
                  <a:pt x="0" y="0"/>
                </a:lnTo>
                <a:close/>
              </a:path>
            </a:pathLst>
          </a:custGeom>
          <a:solidFill>
            <a:srgbClr val="2B812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95557" tIns="37338" rIns="420880" bIns="37338" spcCol="1270" anchor="ctr"/>
          <a:lstStyle/>
          <a:p>
            <a:pPr algn="ctr" defTabSz="12446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b="1" dirty="0">
                <a:cs typeface="+mj-cs"/>
              </a:rPr>
              <a:t>พระสี่กร</a:t>
            </a:r>
          </a:p>
        </p:txBody>
      </p:sp>
      <p:sp>
        <p:nvSpPr>
          <p:cNvPr id="26" name="รูปแบบอิสระ 25"/>
          <p:cNvSpPr/>
          <p:nvPr/>
        </p:nvSpPr>
        <p:spPr>
          <a:xfrm>
            <a:off x="5289644" y="3883189"/>
            <a:ext cx="2350623" cy="767085"/>
          </a:xfrm>
          <a:custGeom>
            <a:avLst/>
            <a:gdLst>
              <a:gd name="connsiteX0" fmla="*/ 0 w 1917714"/>
              <a:gd name="connsiteY0" fmla="*/ 0 h 767085"/>
              <a:gd name="connsiteX1" fmla="*/ 1534172 w 1917714"/>
              <a:gd name="connsiteY1" fmla="*/ 0 h 767085"/>
              <a:gd name="connsiteX2" fmla="*/ 1917714 w 1917714"/>
              <a:gd name="connsiteY2" fmla="*/ 383543 h 767085"/>
              <a:gd name="connsiteX3" fmla="*/ 1534172 w 1917714"/>
              <a:gd name="connsiteY3" fmla="*/ 767085 h 767085"/>
              <a:gd name="connsiteX4" fmla="*/ 0 w 1917714"/>
              <a:gd name="connsiteY4" fmla="*/ 767085 h 767085"/>
              <a:gd name="connsiteX5" fmla="*/ 383543 w 1917714"/>
              <a:gd name="connsiteY5" fmla="*/ 383543 h 767085"/>
              <a:gd name="connsiteX6" fmla="*/ 0 w 1917714"/>
              <a:gd name="connsiteY6" fmla="*/ 0 h 76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7714" h="767085">
                <a:moveTo>
                  <a:pt x="0" y="0"/>
                </a:moveTo>
                <a:lnTo>
                  <a:pt x="1534172" y="0"/>
                </a:lnTo>
                <a:lnTo>
                  <a:pt x="1917714" y="383543"/>
                </a:lnTo>
                <a:lnTo>
                  <a:pt x="1534172" y="767085"/>
                </a:lnTo>
                <a:lnTo>
                  <a:pt x="0" y="767085"/>
                </a:lnTo>
                <a:lnTo>
                  <a:pt x="383543" y="383543"/>
                </a:lnTo>
                <a:lnTo>
                  <a:pt x="0" y="0"/>
                </a:lnTo>
                <a:close/>
              </a:path>
            </a:pathLst>
          </a:custGeom>
          <a:solidFill>
            <a:srgbClr val="2B812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95557" tIns="37338" rIns="420880" bIns="37338" spcCol="1270" anchor="ctr"/>
          <a:lstStyle/>
          <a:p>
            <a:pPr algn="ctr" defTabSz="12446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b="1" dirty="0">
                <a:cs typeface="+mj-cs"/>
              </a:rPr>
              <a:t>พระหริวงศ์</a:t>
            </a:r>
          </a:p>
        </p:txBody>
      </p:sp>
      <p:sp>
        <p:nvSpPr>
          <p:cNvPr id="27" name="รูปแบบอิสระ 26"/>
          <p:cNvSpPr/>
          <p:nvPr/>
        </p:nvSpPr>
        <p:spPr>
          <a:xfrm>
            <a:off x="7405201" y="3883189"/>
            <a:ext cx="2350623" cy="767085"/>
          </a:xfrm>
          <a:custGeom>
            <a:avLst/>
            <a:gdLst>
              <a:gd name="connsiteX0" fmla="*/ 0 w 1917714"/>
              <a:gd name="connsiteY0" fmla="*/ 0 h 767085"/>
              <a:gd name="connsiteX1" fmla="*/ 1534172 w 1917714"/>
              <a:gd name="connsiteY1" fmla="*/ 0 h 767085"/>
              <a:gd name="connsiteX2" fmla="*/ 1917714 w 1917714"/>
              <a:gd name="connsiteY2" fmla="*/ 383543 h 767085"/>
              <a:gd name="connsiteX3" fmla="*/ 1534172 w 1917714"/>
              <a:gd name="connsiteY3" fmla="*/ 767085 h 767085"/>
              <a:gd name="connsiteX4" fmla="*/ 0 w 1917714"/>
              <a:gd name="connsiteY4" fmla="*/ 767085 h 767085"/>
              <a:gd name="connsiteX5" fmla="*/ 383543 w 1917714"/>
              <a:gd name="connsiteY5" fmla="*/ 383543 h 767085"/>
              <a:gd name="connsiteX6" fmla="*/ 0 w 1917714"/>
              <a:gd name="connsiteY6" fmla="*/ 0 h 76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7714" h="767085">
                <a:moveTo>
                  <a:pt x="0" y="0"/>
                </a:moveTo>
                <a:lnTo>
                  <a:pt x="1534172" y="0"/>
                </a:lnTo>
                <a:lnTo>
                  <a:pt x="1917714" y="383543"/>
                </a:lnTo>
                <a:lnTo>
                  <a:pt x="1534172" y="767085"/>
                </a:lnTo>
                <a:lnTo>
                  <a:pt x="0" y="767085"/>
                </a:lnTo>
                <a:lnTo>
                  <a:pt x="383543" y="383543"/>
                </a:lnTo>
                <a:lnTo>
                  <a:pt x="0" y="0"/>
                </a:lnTo>
                <a:close/>
              </a:path>
            </a:pathLst>
          </a:custGeom>
          <a:solidFill>
            <a:srgbClr val="2B812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95557" tIns="37338" rIns="420880" bIns="37338" spcCol="1270" anchor="ctr"/>
          <a:lstStyle/>
          <a:p>
            <a:pPr algn="ctr" defTabSz="12446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b="1" dirty="0">
                <a:cs typeface="+mj-cs"/>
              </a:rPr>
              <a:t>พระจักรา</a:t>
            </a:r>
          </a:p>
        </p:txBody>
      </p:sp>
      <p:sp>
        <p:nvSpPr>
          <p:cNvPr id="30" name="สี่เหลี่ยมผืนผ้ามุมมน 29"/>
          <p:cNvSpPr/>
          <p:nvPr/>
        </p:nvSpPr>
        <p:spPr>
          <a:xfrm>
            <a:off x="723828" y="2798772"/>
            <a:ext cx="1922813" cy="8759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/>
              <a:t>พระอิศวร</a:t>
            </a:r>
          </a:p>
        </p:txBody>
      </p:sp>
      <p:sp>
        <p:nvSpPr>
          <p:cNvPr id="31" name="สี่เหลี่ยมผืนผ้ามุมมน 30"/>
          <p:cNvSpPr/>
          <p:nvPr/>
        </p:nvSpPr>
        <p:spPr>
          <a:xfrm>
            <a:off x="723828" y="3802979"/>
            <a:ext cx="1922813" cy="8759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/>
              <a:t>พระนารายณ์</a:t>
            </a:r>
          </a:p>
        </p:txBody>
      </p:sp>
      <p:grpSp>
        <p:nvGrpSpPr>
          <p:cNvPr id="3" name="กลุ่ม 33"/>
          <p:cNvGrpSpPr>
            <a:grpSpLocks/>
          </p:cNvGrpSpPr>
          <p:nvPr/>
        </p:nvGrpSpPr>
        <p:grpSpPr bwMode="auto">
          <a:xfrm>
            <a:off x="3838575" y="-141288"/>
            <a:ext cx="5130800" cy="2392363"/>
            <a:chOff x="3838584" y="-141918"/>
            <a:chExt cx="5131245" cy="2392606"/>
          </a:xfrm>
        </p:grpSpPr>
        <p:grpSp>
          <p:nvGrpSpPr>
            <p:cNvPr id="27683" name="กลุ่ม 34"/>
            <p:cNvGrpSpPr>
              <a:grpSpLocks/>
            </p:cNvGrpSpPr>
            <p:nvPr/>
          </p:nvGrpSpPr>
          <p:grpSpPr bwMode="auto">
            <a:xfrm>
              <a:off x="3838584" y="-141918"/>
              <a:ext cx="5131245" cy="2392606"/>
              <a:chOff x="3838584" y="-141918"/>
              <a:chExt cx="5131245" cy="2392606"/>
            </a:xfrm>
          </p:grpSpPr>
          <p:sp>
            <p:nvSpPr>
              <p:cNvPr id="37" name="เครื่องหมายบั้ง 36"/>
              <p:cNvSpPr/>
              <p:nvPr/>
            </p:nvSpPr>
            <p:spPr>
              <a:xfrm>
                <a:off x="3838584" y="599813"/>
                <a:ext cx="5131245" cy="731506"/>
              </a:xfrm>
              <a:prstGeom prst="chevron">
                <a:avLst/>
              </a:prstGeom>
              <a:solidFill>
                <a:srgbClr val="5C3814"/>
              </a:solidFill>
              <a:ln>
                <a:solidFill>
                  <a:srgbClr val="9C6A1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7688" name="รูปภาพ 3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44"/>
              <a:stretch>
                <a:fillRect/>
              </a:stretch>
            </p:blipFill>
            <p:spPr bwMode="auto">
              <a:xfrm>
                <a:off x="4835236" y="-141918"/>
                <a:ext cx="3931394" cy="2392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7684" name="รูปภาพ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96" t="30547" r="74300" b="48679"/>
            <a:stretch>
              <a:fillRect/>
            </a:stretch>
          </p:blipFill>
          <p:spPr bwMode="auto">
            <a:xfrm>
              <a:off x="4339878" y="515501"/>
              <a:ext cx="606196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สี่เหลี่ยมผืนผ้ามุมมน 22"/>
          <p:cNvSpPr/>
          <p:nvPr/>
        </p:nvSpPr>
        <p:spPr>
          <a:xfrm>
            <a:off x="330200" y="177800"/>
            <a:ext cx="3095625" cy="10414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วิเคราะห์คุณค่า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8" presetClass="entr" presetSubtype="1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i687.photobucket.com/albums/vv237/4-one/4-1/tb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447675"/>
            <a:ext cx="8039100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i687.photobucket.com/albums/vv237/4-one/4-1/tb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81"/>
          <a:stretch>
            <a:fillRect/>
          </a:stretch>
        </p:blipFill>
        <p:spPr bwMode="auto">
          <a:xfrm>
            <a:off x="4021138" y="255588"/>
            <a:ext cx="4310062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i687.photobucket.com/albums/vv237/4-one/4-1/tb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81"/>
          <a:stretch>
            <a:fillRect/>
          </a:stretch>
        </p:blipFill>
        <p:spPr bwMode="auto">
          <a:xfrm>
            <a:off x="4013200" y="214313"/>
            <a:ext cx="4310063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i687.photobucket.com/albums/vv237/4-one/4-1/tb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81"/>
          <a:stretch>
            <a:fillRect/>
          </a:stretch>
        </p:blipFill>
        <p:spPr bwMode="auto">
          <a:xfrm>
            <a:off x="4021138" y="230188"/>
            <a:ext cx="4310062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>
            <a:spLocks noChangeArrowheads="1"/>
          </p:cNvSpPr>
          <p:nvPr/>
        </p:nvSpPr>
        <p:spPr bwMode="auto">
          <a:xfrm>
            <a:off x="4597400" y="1292225"/>
            <a:ext cx="33369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th-TH">
                <a:solidFill>
                  <a:srgbClr val="000000"/>
                </a:solidFill>
                <a:latin typeface="TFChiangsaen"/>
                <a:cs typeface="Angsana New" pitchFamily="18" charset="-34"/>
              </a:rPr>
              <a:t>  ๑. การใช้อำนาจอย่างมีคุณธรรม</a:t>
            </a:r>
          </a:p>
        </p:txBody>
      </p:sp>
      <p:sp>
        <p:nvSpPr>
          <p:cNvPr id="5" name="สี่เหลี่ยมผืนผ้า 4"/>
          <p:cNvSpPr>
            <a:spLocks noChangeArrowheads="1"/>
          </p:cNvSpPr>
          <p:nvPr/>
        </p:nvSpPr>
        <p:spPr bwMode="auto">
          <a:xfrm>
            <a:off x="4794250" y="2362200"/>
            <a:ext cx="32321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th-TH">
                <a:solidFill>
                  <a:srgbClr val="000000"/>
                </a:solidFill>
                <a:cs typeface="Angsana New" pitchFamily="18" charset="-34"/>
              </a:rPr>
              <a:t>๒. การใช้สติปัญญาสำคัญกว่าการใช้กำลัง</a:t>
            </a:r>
          </a:p>
        </p:txBody>
      </p:sp>
      <p:sp>
        <p:nvSpPr>
          <p:cNvPr id="16" name="สี่เหลี่ยมผืนผ้า 15"/>
          <p:cNvSpPr>
            <a:spLocks noChangeArrowheads="1"/>
          </p:cNvSpPr>
          <p:nvPr/>
        </p:nvSpPr>
        <p:spPr bwMode="auto">
          <a:xfrm>
            <a:off x="4989513" y="4137025"/>
            <a:ext cx="2778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th-TH">
                <a:solidFill>
                  <a:srgbClr val="000000"/>
                </a:solidFill>
                <a:cs typeface="Angsana New" pitchFamily="18" charset="-34"/>
              </a:rPr>
              <a:t>๓. รู้จักเอาใจเขามาใส่ใจเรา</a:t>
            </a:r>
            <a:endParaRPr lang="th-TH"/>
          </a:p>
        </p:txBody>
      </p:sp>
      <p:sp>
        <p:nvSpPr>
          <p:cNvPr id="18" name="สี่เหลี่ยมผืนผ้า 17"/>
          <p:cNvSpPr>
            <a:spLocks noChangeArrowheads="1"/>
          </p:cNvSpPr>
          <p:nvPr/>
        </p:nvSpPr>
        <p:spPr bwMode="auto">
          <a:xfrm>
            <a:off x="8170863" y="1381125"/>
            <a:ext cx="29019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th-TH">
                <a:solidFill>
                  <a:srgbClr val="000000"/>
                </a:solidFill>
                <a:cs typeface="Angsana New" pitchFamily="18" charset="-34"/>
              </a:rPr>
              <a:t>๔. ไม่ควรโอ้อวดว่าตนเอง</a:t>
            </a:r>
            <a:br>
              <a:rPr lang="th-TH">
                <a:solidFill>
                  <a:srgbClr val="000000"/>
                </a:solidFill>
                <a:cs typeface="Angsana New" pitchFamily="18" charset="-34"/>
              </a:rPr>
            </a:br>
            <a:r>
              <a:rPr lang="th-TH">
                <a:solidFill>
                  <a:srgbClr val="000000"/>
                </a:solidFill>
                <a:cs typeface="Angsana New" pitchFamily="18" charset="-34"/>
              </a:rPr>
              <a:t>มีความสามารถเหนือผู้อื่น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8418513" y="3014663"/>
            <a:ext cx="2405062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+mn-lt"/>
                <a:cs typeface="+mj-cs"/>
              </a:rPr>
              <a:t>๕. ควรมีเมตตาต่อผู้อื่นจึงจะทำให้สังคมร่มเย็นเป็นสุข</a:t>
            </a:r>
          </a:p>
        </p:txBody>
      </p:sp>
      <p:pic>
        <p:nvPicPr>
          <p:cNvPr id="3074" name="Picture 2" descr="ผลการค้นหารูปภาพสำหรับ นารายณ์ปราบนนท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938337"/>
            <a:ext cx="3833284" cy="287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สี่เหลี่ยมผืนผ้ามุมมน 19"/>
          <p:cNvSpPr/>
          <p:nvPr/>
        </p:nvSpPr>
        <p:spPr>
          <a:xfrm>
            <a:off x="330200" y="177800"/>
            <a:ext cx="3095625" cy="10414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คุณค่าข้อคิด</a:t>
            </a:r>
            <a:endParaRPr lang="th-TH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0.05521 3.7037E-7 L 0.04023 -0.01806 C 0.03711 -0.02199 0.03255 -0.02407 0.0276 -0.02407 C 0.02201 -0.02407 0.01771 -0.02199 0.01471 -0.01806 L -4.16667E-7 3.7037E-7 " pathEditMode="relative" rAng="0" ptsTypes="AAAAA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0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-1.11111E-6 L 0.04023 -0.01805 C 0.03711 -0.02199 0.03255 -0.02407 0.0276 -0.02407 C 0.022 -0.02407 0.01771 -0.02199 0.01471 -0.01805 L 6.25E-7 -1.11111E-6 " pathEditMode="relative" rAng="0" ptsTypes="AAAAA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4.07407E-6 L 0.04023 -0.01806 C 0.03711 -0.02199 0.03255 -0.02408 0.0276 -0.02408 C 0.02201 -0.02408 0.01771 -0.02199 0.01471 -0.01806 L -4.16667E-7 4.07407E-6 " pathEditMode="relative" rAng="0" ptsTypes="AAAAA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85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6" grpId="0"/>
      <p:bldP spid="18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434975" y="1425575"/>
            <a:ext cx="6189663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TFChiangsaen"/>
                <a:cs typeface="+mj-cs"/>
              </a:rPr>
              <a:t>	รามเกียรติ์มาจากวรรณคดีอินเดียเรื่อง </a:t>
            </a:r>
            <a:r>
              <a:rPr lang="th-TH" b="1" dirty="0">
                <a:latin typeface="TFChiangsaen"/>
                <a:cs typeface="+mj-cs"/>
              </a:rPr>
              <a:t>รา</a:t>
            </a:r>
            <a:r>
              <a:rPr lang="th-TH" b="1" dirty="0" err="1">
                <a:latin typeface="TFChiangsaen"/>
                <a:cs typeface="+mj-cs"/>
              </a:rPr>
              <a:t>มายณะ</a:t>
            </a:r>
            <a:r>
              <a:rPr lang="th-TH" b="1" dirty="0">
                <a:latin typeface="TFChiangsaen"/>
                <a:cs typeface="+mj-cs"/>
              </a:rPr>
              <a:t/>
            </a:r>
            <a:br>
              <a:rPr lang="th-TH" b="1" dirty="0">
                <a:latin typeface="TFChiangsaen"/>
                <a:cs typeface="+mj-cs"/>
              </a:rPr>
            </a:br>
            <a:r>
              <a:rPr lang="th-TH" b="1" dirty="0">
                <a:latin typeface="TFChiangsaen"/>
                <a:cs typeface="+mj-cs"/>
              </a:rPr>
              <a:t> </a:t>
            </a:r>
            <a:r>
              <a:rPr lang="th-TH" dirty="0">
                <a:latin typeface="TFChiangsaen"/>
                <a:cs typeface="+mj-cs"/>
              </a:rPr>
              <a:t>ซึ่งเป็นวรรณคดีสำคัญและมีมานานกว่า๒,๐๐๐ ปี </a:t>
            </a:r>
            <a:br>
              <a:rPr lang="th-TH" dirty="0">
                <a:latin typeface="TFChiangsaen"/>
                <a:cs typeface="+mj-cs"/>
              </a:rPr>
            </a:br>
            <a:r>
              <a:rPr lang="th-TH" dirty="0">
                <a:latin typeface="TFChiangsaen"/>
                <a:cs typeface="+mj-cs"/>
              </a:rPr>
              <a:t>โดยอินเดียถือว่าเป็น</a:t>
            </a:r>
            <a:r>
              <a:rPr lang="th-TH" dirty="0" smtClean="0">
                <a:latin typeface="TFChiangsaen"/>
                <a:cs typeface="+mj-cs"/>
              </a:rPr>
              <a:t>เรื่องที่</a:t>
            </a:r>
            <a:r>
              <a:rPr lang="th-TH" dirty="0">
                <a:latin typeface="TFChiangsaen"/>
                <a:cs typeface="+mj-cs"/>
              </a:rPr>
              <a:t>ยิ่งใหญ่ และมีชื่อเสียง ส่วนไทยได้นำวรรณคดี เรื่องรามเกียรติ์มาแสดงเป็นหนังใหญ่ </a:t>
            </a:r>
            <a:br>
              <a:rPr lang="th-TH" dirty="0">
                <a:latin typeface="TFChiangsaen"/>
                <a:cs typeface="+mj-cs"/>
              </a:rPr>
            </a:br>
            <a:r>
              <a:rPr lang="th-TH" dirty="0">
                <a:latin typeface="TFChiangsaen"/>
                <a:cs typeface="+mj-cs"/>
              </a:rPr>
              <a:t>โขน ละคร นอกจากนี้ ยังนำมาวาดเป็นภาพจิตรกรรม  เช่น</a:t>
            </a:r>
          </a:p>
          <a:p>
            <a:pPr algn="thaiDi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TFChiangsaen"/>
                <a:cs typeface="+mj-cs"/>
              </a:rPr>
              <a:t>ภาพวาดที่ผนังระเบียงรอบพระอุโบสถวัดพระศรี</a:t>
            </a:r>
            <a:r>
              <a:rPr lang="th-TH" dirty="0" err="1">
                <a:latin typeface="TFChiangsaen"/>
                <a:cs typeface="+mj-cs"/>
              </a:rPr>
              <a:t>รัตน</a:t>
            </a:r>
            <a:r>
              <a:rPr lang="th-TH" dirty="0">
                <a:latin typeface="TFChiangsaen"/>
                <a:cs typeface="+mj-cs"/>
              </a:rPr>
              <a:t>ศาสดาราม</a:t>
            </a:r>
            <a:endParaRPr lang="th-TH" dirty="0">
              <a:latin typeface="+mn-lt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 bwMode="auto">
          <a:xfrm>
            <a:off x="6899663" y="1732883"/>
            <a:ext cx="4847042" cy="322934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สี่เหลี่ยมผืนผ้ามุมมน 6"/>
          <p:cNvSpPr/>
          <p:nvPr/>
        </p:nvSpPr>
        <p:spPr>
          <a:xfrm>
            <a:off x="330200" y="177800"/>
            <a:ext cx="3095625" cy="10414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บทนำเรื่อง</a:t>
            </a:r>
            <a:r>
              <a:rPr lang="en-US" dirty="0" smtClean="0"/>
              <a:t>’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มุมมน 10"/>
          <p:cNvSpPr/>
          <p:nvPr/>
        </p:nvSpPr>
        <p:spPr>
          <a:xfrm>
            <a:off x="5235575" y="4521200"/>
            <a:ext cx="5732463" cy="1857375"/>
          </a:xfrm>
          <a:prstGeom prst="roundRect">
            <a:avLst/>
          </a:prstGeom>
          <a:solidFill>
            <a:srgbClr val="FFC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200"/>
          </a:p>
        </p:txBody>
      </p:sp>
      <p:pic>
        <p:nvPicPr>
          <p:cNvPr id="4098" name="Picture 2"/>
          <p:cNvPicPr>
            <a:picLocks noChangeAspect="1" noChangeArrowheads="1" noCrop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 bwMode="auto">
          <a:xfrm>
            <a:off x="8356445" y="634175"/>
            <a:ext cx="2431404" cy="3087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สี่เหลี่ยมผืนผ้า 3"/>
          <p:cNvSpPr/>
          <p:nvPr/>
        </p:nvSpPr>
        <p:spPr>
          <a:xfrm>
            <a:off x="319088" y="3028729"/>
            <a:ext cx="791527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TFChiangsaen"/>
                <a:cs typeface="+mj-cs"/>
              </a:rPr>
              <a:t>	</a:t>
            </a:r>
            <a:r>
              <a:rPr lang="th-TH" dirty="0" err="1">
                <a:solidFill>
                  <a:srgbClr val="FF0000"/>
                </a:solidFill>
                <a:latin typeface="TFChiangsaen"/>
                <a:cs typeface="+mj-cs"/>
              </a:rPr>
              <a:t>พระจริย</a:t>
            </a:r>
            <a:r>
              <a:rPr lang="th-TH" dirty="0">
                <a:solidFill>
                  <a:srgbClr val="FF0000"/>
                </a:solidFill>
                <a:latin typeface="TFChiangsaen"/>
                <a:cs typeface="+mj-cs"/>
              </a:rPr>
              <a:t>วัตรของพระรามนั้นเป็นแบบฉบับที่ดีเลิศทุกประการ </a:t>
            </a:r>
            <a:r>
              <a:rPr lang="th-TH" dirty="0" smtClean="0">
                <a:solidFill>
                  <a:srgbClr val="FF0000"/>
                </a:solidFill>
                <a:latin typeface="TFChiangsaen"/>
                <a:cs typeface="+mj-cs"/>
              </a:rPr>
              <a:t>ต้นแบบของมหากษัตริย์ </a:t>
            </a:r>
            <a:r>
              <a:rPr lang="th-TH" dirty="0" smtClean="0">
                <a:latin typeface="TFChiangsaen"/>
                <a:cs typeface="+mj-cs"/>
              </a:rPr>
              <a:t>เป็น</a:t>
            </a:r>
            <a:r>
              <a:rPr lang="th-TH" dirty="0">
                <a:latin typeface="TFChiangsaen"/>
                <a:cs typeface="+mj-cs"/>
              </a:rPr>
              <a:t>โอรสที่กตัญญูต่อพระราชบิดา มีความเมตตาปรานีต่อญาติพี่น้อง  </a:t>
            </a:r>
            <a:r>
              <a:rPr lang="th-TH" dirty="0" smtClean="0">
                <a:latin typeface="TFChiangsaen"/>
                <a:cs typeface="+mj-cs"/>
              </a:rPr>
              <a:t>เป็น</a:t>
            </a:r>
            <a:r>
              <a:rPr lang="th-TH" dirty="0">
                <a:latin typeface="TFChiangsaen"/>
                <a:cs typeface="+mj-cs"/>
              </a:rPr>
              <a:t>สามีที่ซื่อตรงรักใคร่ภรรยา และเป็นกษัตริย์ชาตินักรบ </a:t>
            </a:r>
          </a:p>
        </p:txBody>
      </p:sp>
      <p:sp>
        <p:nvSpPr>
          <p:cNvPr id="3" name="สี่เหลี่ยมผืนผ้า 2"/>
          <p:cNvSpPr>
            <a:spLocks noChangeArrowheads="1"/>
          </p:cNvSpPr>
          <p:nvPr/>
        </p:nvSpPr>
        <p:spPr bwMode="auto">
          <a:xfrm>
            <a:off x="182563" y="4436142"/>
            <a:ext cx="54165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th-TH" dirty="0">
                <a:solidFill>
                  <a:srgbClr val="000000"/>
                </a:solidFill>
                <a:latin typeface="TFChiangsaen"/>
                <a:cs typeface="Angsana New" pitchFamily="18" charset="-34"/>
              </a:rPr>
              <a:t>	</a:t>
            </a:r>
            <a:r>
              <a:rPr lang="th-TH" dirty="0">
                <a:solidFill>
                  <a:srgbClr val="FF0000"/>
                </a:solidFill>
                <a:latin typeface="TFChiangsaen"/>
                <a:cs typeface="Angsana New" pitchFamily="18" charset="-34"/>
              </a:rPr>
              <a:t>ส่วนนางสีดาเป็นแบบอย่าง</a:t>
            </a:r>
            <a:br>
              <a:rPr lang="th-TH" dirty="0">
                <a:solidFill>
                  <a:srgbClr val="FF0000"/>
                </a:solidFill>
                <a:latin typeface="TFChiangsaen"/>
                <a:cs typeface="Angsana New" pitchFamily="18" charset="-34"/>
              </a:rPr>
            </a:br>
            <a:r>
              <a:rPr lang="th-TH" dirty="0">
                <a:solidFill>
                  <a:srgbClr val="FF0000"/>
                </a:solidFill>
                <a:latin typeface="TFChiangsaen"/>
                <a:cs typeface="Angsana New" pitchFamily="18" charset="-34"/>
              </a:rPr>
              <a:t>กุลสตรีที่ดี </a:t>
            </a:r>
            <a:r>
              <a:rPr lang="th-TH" dirty="0">
                <a:solidFill>
                  <a:srgbClr val="000000"/>
                </a:solidFill>
                <a:latin typeface="TFChiangsaen"/>
                <a:cs typeface="Angsana New" pitchFamily="18" charset="-34"/>
              </a:rPr>
              <a:t>ซื่อตรงมั่นคงต่อพระสวามี</a:t>
            </a:r>
            <a:br>
              <a:rPr lang="th-TH" dirty="0">
                <a:solidFill>
                  <a:srgbClr val="000000"/>
                </a:solidFill>
                <a:latin typeface="TFChiangsaen"/>
                <a:cs typeface="Angsana New" pitchFamily="18" charset="-34"/>
              </a:rPr>
            </a:br>
            <a:r>
              <a:rPr lang="th-TH" dirty="0">
                <a:solidFill>
                  <a:srgbClr val="000000"/>
                </a:solidFill>
                <a:latin typeface="TFChiangsaen"/>
                <a:cs typeface="Angsana New" pitchFamily="18" charset="-34"/>
              </a:rPr>
              <a:t>กิริยาวาจาเรียบร้อย มีความอดทนต่อ</a:t>
            </a:r>
            <a:br>
              <a:rPr lang="th-TH" dirty="0">
                <a:solidFill>
                  <a:srgbClr val="000000"/>
                </a:solidFill>
                <a:latin typeface="TFChiangsaen"/>
                <a:cs typeface="Angsana New" pitchFamily="18" charset="-34"/>
              </a:rPr>
            </a:br>
            <a:r>
              <a:rPr lang="th-TH" dirty="0">
                <a:solidFill>
                  <a:srgbClr val="000000"/>
                </a:solidFill>
                <a:latin typeface="TFChiangsaen"/>
                <a:cs typeface="Angsana New" pitchFamily="18" charset="-34"/>
              </a:rPr>
              <a:t>ความยากลำบาก</a:t>
            </a:r>
          </a:p>
        </p:txBody>
      </p:sp>
      <p:sp>
        <p:nvSpPr>
          <p:cNvPr id="5" name="สี่เหลี่ยมผืนผ้า 4"/>
          <p:cNvSpPr>
            <a:spLocks noChangeArrowheads="1"/>
          </p:cNvSpPr>
          <p:nvPr/>
        </p:nvSpPr>
        <p:spPr bwMode="auto">
          <a:xfrm>
            <a:off x="5793582" y="4802186"/>
            <a:ext cx="4881562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th-TH" dirty="0">
                <a:solidFill>
                  <a:srgbClr val="000000"/>
                </a:solidFill>
                <a:latin typeface="TFChiangsaen"/>
                <a:cs typeface="Angsana New" pitchFamily="18" charset="-34"/>
              </a:rPr>
              <a:t>รา</a:t>
            </a:r>
            <a:r>
              <a:rPr lang="th-TH" dirty="0" err="1">
                <a:solidFill>
                  <a:srgbClr val="000000"/>
                </a:solidFill>
                <a:latin typeface="TFChiangsaen"/>
                <a:cs typeface="Angsana New" pitchFamily="18" charset="-34"/>
              </a:rPr>
              <a:t>มายณะ</a:t>
            </a:r>
            <a:r>
              <a:rPr lang="th-TH" dirty="0">
                <a:solidFill>
                  <a:srgbClr val="000000"/>
                </a:solidFill>
                <a:latin typeface="TFChiangsaen"/>
                <a:cs typeface="Angsana New" pitchFamily="18" charset="-34"/>
              </a:rPr>
              <a:t>ของอินเดียมีหลายฉบับ</a:t>
            </a:r>
            <a:br>
              <a:rPr lang="th-TH" dirty="0">
                <a:solidFill>
                  <a:srgbClr val="000000"/>
                </a:solidFill>
                <a:latin typeface="TFChiangsaen"/>
                <a:cs typeface="Angsana New" pitchFamily="18" charset="-34"/>
              </a:rPr>
            </a:br>
            <a:r>
              <a:rPr lang="th-TH" dirty="0">
                <a:solidFill>
                  <a:srgbClr val="000000"/>
                </a:solidFill>
                <a:latin typeface="TFChiangsaen"/>
                <a:cs typeface="Angsana New" pitchFamily="18" charset="-34"/>
              </a:rPr>
              <a:t>แต่ฉบับที่มีอิทธิพลต่อเนื้อเรื่องของรามเกียรติ์ไทยมากที่สุด คือ </a:t>
            </a:r>
            <a:r>
              <a:rPr lang="th-TH" b="1" dirty="0">
                <a:solidFill>
                  <a:srgbClr val="000000"/>
                </a:solidFill>
                <a:latin typeface="TFChiangsaen"/>
                <a:cs typeface="Angsana New" pitchFamily="18" charset="-34"/>
              </a:rPr>
              <a:t>รา</a:t>
            </a:r>
            <a:r>
              <a:rPr lang="th-TH" b="1" dirty="0" err="1">
                <a:solidFill>
                  <a:srgbClr val="000000"/>
                </a:solidFill>
                <a:latin typeface="TFChiangsaen"/>
                <a:cs typeface="Angsana New" pitchFamily="18" charset="-34"/>
              </a:rPr>
              <a:t>มายณะ</a:t>
            </a:r>
            <a:r>
              <a:rPr lang="th-TH" b="1" dirty="0">
                <a:solidFill>
                  <a:srgbClr val="000000"/>
                </a:solidFill>
                <a:latin typeface="TFChiangsaen"/>
                <a:cs typeface="Angsana New" pitchFamily="18" charset="-34"/>
              </a:rPr>
              <a:t>ของวาลมิกิ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7475" y="1413547"/>
            <a:ext cx="3746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 smtClean="0">
                <a:latin typeface="TFChiangsaen"/>
                <a:cs typeface="+mj-cs"/>
              </a:rPr>
              <a:t>	บ่อ</a:t>
            </a:r>
            <a:r>
              <a:rPr lang="th-TH" dirty="0">
                <a:latin typeface="TFChiangsaen"/>
                <a:cs typeface="+mj-cs"/>
              </a:rPr>
              <a:t>เกิดแห่งรามเกียรติ์มาจาก</a:t>
            </a:r>
            <a:r>
              <a:rPr lang="th-TH" b="1" dirty="0">
                <a:latin typeface="TFChiangsaen"/>
                <a:cs typeface="+mj-cs"/>
              </a:rPr>
              <a:t>คัมภีร์รา</a:t>
            </a:r>
            <a:r>
              <a:rPr lang="th-TH" b="1" dirty="0" err="1">
                <a:latin typeface="TFChiangsaen"/>
                <a:cs typeface="+mj-cs"/>
              </a:rPr>
              <a:t>มายณะ</a:t>
            </a:r>
            <a:r>
              <a:rPr lang="th-TH" b="1" dirty="0">
                <a:latin typeface="TFChiangsaen"/>
                <a:cs typeface="+mj-cs"/>
              </a:rPr>
              <a:t> </a:t>
            </a:r>
            <a:r>
              <a:rPr lang="th-TH" dirty="0" smtClean="0">
                <a:latin typeface="TFChiangsaen"/>
                <a:cs typeface="+mj-cs"/>
              </a:rPr>
              <a:t>คำ</a:t>
            </a:r>
            <a:r>
              <a:rPr lang="th-TH" dirty="0">
                <a:latin typeface="TFChiangsaen"/>
                <a:cs typeface="+mj-cs"/>
              </a:rPr>
              <a:t>ว่า </a:t>
            </a:r>
            <a:r>
              <a:rPr lang="th-TH" b="1" dirty="0">
                <a:latin typeface="TFChiangsaen"/>
                <a:cs typeface="+mj-cs"/>
              </a:rPr>
              <a:t>รา</a:t>
            </a:r>
            <a:r>
              <a:rPr lang="th-TH" b="1" dirty="0" err="1">
                <a:latin typeface="TFChiangsaen"/>
                <a:cs typeface="+mj-cs"/>
              </a:rPr>
              <a:t>มายณะ</a:t>
            </a:r>
            <a:r>
              <a:rPr lang="th-TH" b="1" dirty="0">
                <a:latin typeface="TFChiangsaen"/>
                <a:cs typeface="+mj-cs"/>
              </a:rPr>
              <a:t> </a:t>
            </a:r>
            <a:r>
              <a:rPr lang="th-TH" dirty="0">
                <a:latin typeface="TFChiangsaen"/>
                <a:cs typeface="+mj-cs"/>
              </a:rPr>
              <a:t>หมายถึง </a:t>
            </a:r>
            <a:r>
              <a:rPr lang="th-TH" b="1" dirty="0">
                <a:latin typeface="TFChiangsaen"/>
                <a:cs typeface="+mj-cs"/>
              </a:rPr>
              <a:t>เรื่องของพระราม</a:t>
            </a:r>
            <a:endParaRPr lang="th-TH" dirty="0">
              <a:cs typeface="+mj-cs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330200" y="177800"/>
            <a:ext cx="3095625" cy="10414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ที่มาของเรื่อง</a:t>
            </a:r>
            <a:r>
              <a:rPr lang="en-US" dirty="0" smtClean="0"/>
              <a:t>’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46915" y="1673671"/>
            <a:ext cx="7049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+mn-lt"/>
                <a:cs typeface="+mj-cs"/>
              </a:rPr>
              <a:t>	</a:t>
            </a:r>
            <a:r>
              <a:rPr lang="th-TH" dirty="0">
                <a:solidFill>
                  <a:srgbClr val="FF0000"/>
                </a:solidFill>
                <a:latin typeface="+mn-lt"/>
                <a:cs typeface="+mj-cs"/>
              </a:rPr>
              <a:t>บทละครเรื่อง รามเกียรติ์ ตอน นารายณ์ปราบนนทก </a:t>
            </a:r>
            <a:br>
              <a:rPr lang="th-TH" dirty="0">
                <a:solidFill>
                  <a:srgbClr val="FF0000"/>
                </a:solidFill>
                <a:latin typeface="+mn-lt"/>
                <a:cs typeface="+mj-cs"/>
              </a:rPr>
            </a:br>
            <a:r>
              <a:rPr lang="th-TH" dirty="0">
                <a:solidFill>
                  <a:srgbClr val="FF0000"/>
                </a:solidFill>
                <a:latin typeface="+mn-lt"/>
                <a:cs typeface="+mj-cs"/>
              </a:rPr>
              <a:t>เป็นบทพระราชนิพนธ์ในพระบาทสมเด็จพระพุทธยอดฟ้าจุฬาโลก</a:t>
            </a:r>
            <a:r>
              <a:rPr lang="th-TH" dirty="0" smtClean="0">
                <a:solidFill>
                  <a:srgbClr val="FF0000"/>
                </a:solidFill>
                <a:latin typeface="+mn-lt"/>
                <a:cs typeface="+mj-cs"/>
              </a:rPr>
              <a:t>มหาราช ซึ่ง</a:t>
            </a:r>
            <a:r>
              <a:rPr lang="th-TH" dirty="0">
                <a:solidFill>
                  <a:srgbClr val="FF0000"/>
                </a:solidFill>
                <a:latin typeface="+mn-lt"/>
                <a:cs typeface="+mj-cs"/>
              </a:rPr>
              <a:t>รามเกียรติ์ฉบับรัชกาลที่ ๑ </a:t>
            </a:r>
            <a:r>
              <a:rPr lang="th-TH" dirty="0">
                <a:latin typeface="+mn-lt"/>
                <a:cs typeface="+mj-cs"/>
              </a:rPr>
              <a:t>นี้นับเป็นฉบับที่สมบูรณ์ที่สุดตาม</a:t>
            </a:r>
            <a:br>
              <a:rPr lang="th-TH" dirty="0">
                <a:latin typeface="+mn-lt"/>
                <a:cs typeface="+mj-cs"/>
              </a:rPr>
            </a:br>
            <a:r>
              <a:rPr lang="th-TH" dirty="0">
                <a:latin typeface="+mn-lt"/>
                <a:cs typeface="+mj-cs"/>
              </a:rPr>
              <a:t>พระราชประสงค์ที่จะให้เป็นต้นฉบับสำหรับพระนคร</a:t>
            </a: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417512" y="3797300"/>
            <a:ext cx="6376988" cy="2393385"/>
          </a:xfrm>
          <a:prstGeom prst="roundRect">
            <a:avLst/>
          </a:prstGeom>
          <a:solidFill>
            <a:srgbClr val="FFC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20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23875" y="3943916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TFChiangsaen"/>
              </a:rPr>
              <a:t>	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FChiangsaen"/>
                <a:cs typeface="+mj-cs"/>
              </a:rPr>
              <a:t>สำหรับ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FChiangsaen"/>
                <a:cs typeface="+mj-cs"/>
              </a:rPr>
              <a:t>ประเทศไทยเรื่องของพระรามแพร่หลายมาตั้งแต่สมัย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FChiangsaen"/>
                <a:cs typeface="+mj-cs"/>
              </a:rPr>
              <a:t>สุโขทัย มี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FChiangsaen"/>
                <a:cs typeface="+mj-cs"/>
              </a:rPr>
              <a:t>การตั้งพระนามพระเจ้าแผ่นดินเกี่ยวข้องกับคำว่า  “ราม”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FChiangsaen"/>
                <a:cs typeface="+mj-cs"/>
              </a:rPr>
              <a:t>เช่น	พ่อขุนรามคำแหง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FChiangsaen"/>
                <a:cs typeface="+mj-cs"/>
              </a:rPr>
              <a:t>	พระราเม</a:t>
            </a:r>
            <a:r>
              <a:rPr lang="th-TH" b="1" dirty="0" err="1">
                <a:solidFill>
                  <a:schemeClr val="accent6">
                    <a:lumMod val="75000"/>
                  </a:schemeClr>
                </a:solidFill>
                <a:latin typeface="TFChiangsaen"/>
                <a:cs typeface="+mj-cs"/>
              </a:rPr>
              <a:t>ศวร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FChiangsaen"/>
                <a:cs typeface="+mj-cs"/>
              </a:rPr>
              <a:t> </a:t>
            </a: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330200" y="177800"/>
            <a:ext cx="3095625" cy="10414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ที่มาของเรื่อง</a:t>
            </a:r>
            <a:r>
              <a:rPr lang="en-US" dirty="0" smtClean="0"/>
              <a:t>’</a:t>
            </a:r>
            <a:endParaRPr lang="th-TH" dirty="0"/>
          </a:p>
        </p:txBody>
      </p:sp>
      <p:pic>
        <p:nvPicPr>
          <p:cNvPr id="1026" name="Picture 2" descr="ผลการค้นหารูปภาพสำหรับ พระบาทสมเด็จพระพุทธยอดฟ้าจุฬาโล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1475015"/>
            <a:ext cx="2857500" cy="402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330200" y="177800"/>
            <a:ext cx="3095625" cy="10414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ลักษณะคำประพันธ์</a:t>
            </a:r>
            <a:endParaRPr lang="th-TH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11312" y="1435100"/>
            <a:ext cx="8650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 smtClean="0"/>
              <a:t>	คำประพันธ์ในบทละครเรื่อง รามเกียรติ์ ตอน นารายณ์</a:t>
            </a:r>
            <a:r>
              <a:rPr lang="th-TH" dirty="0" err="1" smtClean="0"/>
              <a:t>ปราบนนทก</a:t>
            </a:r>
            <a:r>
              <a:rPr lang="th-TH" dirty="0" smtClean="0"/>
              <a:t> นั้นเป็นประเภทกลอนบทละครที่มีลักษณะคำประพันธ์คล้ายกลอนแปด แต่สิ่งที่ต่างออกไปคือ วรรคสดับ(วรรคแรก)ของกลอนจะต่างกันออกไปตามเนื้อเรื่อง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878012" y="2997200"/>
            <a:ext cx="8116888" cy="31623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chemeClr val="accent6">
                    <a:lumMod val="50000"/>
                  </a:schemeClr>
                </a:solidFill>
              </a:rPr>
              <a:t>		</a:t>
            </a:r>
            <a:r>
              <a:rPr lang="th-TH" sz="3200" b="1" dirty="0" smtClean="0">
                <a:solidFill>
                  <a:srgbClr val="FF0000"/>
                </a:solidFill>
                <a:cs typeface="+mj-cs"/>
              </a:rPr>
              <a:t>มา</a:t>
            </a:r>
            <a:r>
              <a:rPr lang="th-TH" sz="3200" b="1" dirty="0">
                <a:solidFill>
                  <a:srgbClr val="FF0000"/>
                </a:solidFill>
                <a:cs typeface="+mj-cs"/>
              </a:rPr>
              <a:t>จะกล่าวบท</a:t>
            </a:r>
            <a:r>
              <a:rPr lang="th-TH" sz="3200" b="1" dirty="0" smtClean="0">
                <a:solidFill>
                  <a:srgbClr val="FF0000"/>
                </a:solidFill>
                <a:cs typeface="+mj-cs"/>
              </a:rPr>
              <a:t>ไป</a:t>
            </a:r>
            <a:r>
              <a:rPr lang="th-TH" sz="3200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		</a:t>
            </a:r>
            <a:r>
              <a:rPr lang="th-TH" sz="3200" b="1" dirty="0" err="1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ถึงน</a:t>
            </a:r>
            <a:r>
              <a:rPr lang="th-TH" sz="3200" b="1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นทก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น้ำใจกล้าหาญ</a:t>
            </a:r>
          </a:p>
          <a:p>
            <a:r>
              <a:rPr lang="th-TH" sz="3200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	ตั้งแต่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พระ</a:t>
            </a:r>
            <a:r>
              <a:rPr lang="th-TH" sz="3200" b="1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สยมภูว</a:t>
            </a:r>
            <a:r>
              <a:rPr lang="th-TH" sz="3200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ญาณ		ประทาน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ให้ล้างเท้าเทวา</a:t>
            </a:r>
          </a:p>
          <a:p>
            <a:r>
              <a:rPr lang="th-TH" sz="3200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	อยู่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บันไดไกรลาสเป็น</a:t>
            </a:r>
            <a:r>
              <a:rPr lang="th-TH" sz="3200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นิจ		สุรา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ฤทธิ์ตบหัวแล้วลูบหน้า</a:t>
            </a:r>
          </a:p>
          <a:p>
            <a:r>
              <a:rPr lang="th-TH" sz="3200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	บ้าง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ให้ตักน้ำล้างบา</a:t>
            </a:r>
            <a:r>
              <a:rPr lang="th-TH" sz="3200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ทา		บ้าง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ถอนเส้นเกศาวุ่นไป</a:t>
            </a:r>
          </a:p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25081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5"/>
          <p:cNvGrpSpPr>
            <a:grpSpLocks/>
          </p:cNvGrpSpPr>
          <p:nvPr/>
        </p:nvGrpSpPr>
        <p:grpSpPr bwMode="auto">
          <a:xfrm>
            <a:off x="5238750" y="4619625"/>
            <a:ext cx="6507163" cy="2108200"/>
            <a:chOff x="5238025" y="4619297"/>
            <a:chExt cx="6507286" cy="2107926"/>
          </a:xfrm>
        </p:grpSpPr>
        <p:sp>
          <p:nvSpPr>
            <p:cNvPr id="15" name="สี่เหลี่ยมผืนผ้ามุมมน 14"/>
            <p:cNvSpPr/>
            <p:nvPr/>
          </p:nvSpPr>
          <p:spPr>
            <a:xfrm>
              <a:off x="5238025" y="4619297"/>
              <a:ext cx="6507286" cy="2107926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12304" name="สี่เหลี่ยมผืนผ้า 3"/>
            <p:cNvSpPr>
              <a:spLocks noChangeArrowheads="1"/>
            </p:cNvSpPr>
            <p:nvPr/>
          </p:nvSpPr>
          <p:spPr bwMode="auto">
            <a:xfrm>
              <a:off x="5564345" y="4830250"/>
              <a:ext cx="5800109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th-TH" b="1">
                  <a:solidFill>
                    <a:srgbClr val="000000"/>
                  </a:solidFill>
                  <a:latin typeface="TFChiangsaen-Bold"/>
                  <a:cs typeface="Angsana New" pitchFamily="18" charset="-34"/>
                </a:rPr>
                <a:t>มาจะกล่าวบทไป	</a:t>
              </a:r>
              <a:r>
                <a:rPr lang="th-TH">
                  <a:solidFill>
                    <a:srgbClr val="000000"/>
                  </a:solidFill>
                  <a:latin typeface="TFChiangsaen"/>
                  <a:cs typeface="Angsana New" pitchFamily="18" charset="-34"/>
                </a:rPr>
                <a:t>จะใช้เมื่อเปลี่ยนเรื่องมาเล่าเรื่องใหม่ </a:t>
              </a:r>
              <a:br>
                <a:rPr lang="th-TH">
                  <a:solidFill>
                    <a:srgbClr val="000000"/>
                  </a:solidFill>
                  <a:latin typeface="TFChiangsaen"/>
                  <a:cs typeface="Angsana New" pitchFamily="18" charset="-34"/>
                </a:rPr>
              </a:br>
              <a:r>
                <a:rPr lang="th-TH">
                  <a:solidFill>
                    <a:srgbClr val="000000"/>
                  </a:solidFill>
                  <a:latin typeface="TFChiangsaen"/>
                  <a:cs typeface="Angsana New" pitchFamily="18" charset="-34"/>
                </a:rPr>
                <a:t>ซึ่งเป็นรูปแบบพิเศษที่ใช้เฉพาะในกลอนบทละครเท่านั้น</a:t>
              </a:r>
            </a:p>
            <a:p>
              <a:pPr eaLnBrk="1" hangingPunct="1"/>
              <a:r>
                <a:rPr lang="th-TH">
                  <a:solidFill>
                    <a:srgbClr val="000000"/>
                  </a:solidFill>
                  <a:latin typeface="TFChiangsaen"/>
                  <a:cs typeface="Angsana New" pitchFamily="18" charset="-34"/>
                </a:rPr>
                <a:t>ลักษณะกลอนบทละครยังคงมีวรรคละ ๖-๙ คำ เช่นเดียวกับกลอนบทละครโดยทั่วไป</a:t>
              </a:r>
              <a:endParaRPr lang="th-TH">
                <a:solidFill>
                  <a:srgbClr val="000000"/>
                </a:solidFill>
                <a:cs typeface="Angsana New" pitchFamily="18" charset="-34"/>
              </a:endParaRPr>
            </a:p>
          </p:txBody>
        </p:sp>
      </p:grpSp>
      <p:grpSp>
        <p:nvGrpSpPr>
          <p:cNvPr id="4" name="กลุ่ม 11"/>
          <p:cNvGrpSpPr>
            <a:grpSpLocks/>
          </p:cNvGrpSpPr>
          <p:nvPr/>
        </p:nvGrpSpPr>
        <p:grpSpPr bwMode="auto">
          <a:xfrm>
            <a:off x="168275" y="1431925"/>
            <a:ext cx="5254625" cy="4511675"/>
            <a:chOff x="169039" y="2079798"/>
            <a:chExt cx="5254300" cy="4512148"/>
          </a:xfrm>
        </p:grpSpPr>
        <p:sp>
          <p:nvSpPr>
            <p:cNvPr id="11" name="สี่เหลี่ยมผืนผ้ามุมมน 10"/>
            <p:cNvSpPr/>
            <p:nvPr/>
          </p:nvSpPr>
          <p:spPr>
            <a:xfrm>
              <a:off x="169039" y="3392799"/>
              <a:ext cx="4922534" cy="201474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12301" name="สี่เหลี่ยมผืนผ้า 8"/>
            <p:cNvSpPr>
              <a:spLocks noChangeArrowheads="1"/>
            </p:cNvSpPr>
            <p:nvPr/>
          </p:nvSpPr>
          <p:spPr bwMode="auto">
            <a:xfrm>
              <a:off x="314801" y="3643374"/>
              <a:ext cx="2448037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th-TH" b="1" dirty="0">
                  <a:solidFill>
                    <a:srgbClr val="000000"/>
                  </a:solidFill>
                  <a:latin typeface="TFChiangsaen-Bold"/>
                  <a:cs typeface="Angsana New" pitchFamily="18" charset="-34"/>
                </a:rPr>
                <a:t>	เมื่อนั้น	</a:t>
              </a:r>
              <a:br>
                <a:rPr lang="th-TH" b="1" dirty="0">
                  <a:solidFill>
                    <a:srgbClr val="000000"/>
                  </a:solidFill>
                  <a:latin typeface="TFChiangsaen-Bold"/>
                  <a:cs typeface="Angsana New" pitchFamily="18" charset="-34"/>
                </a:rPr>
              </a:br>
              <a:r>
                <a:rPr lang="th-TH" dirty="0">
                  <a:solidFill>
                    <a:srgbClr val="000000"/>
                  </a:solidFill>
                  <a:latin typeface="TFChiangsaen"/>
                  <a:cs typeface="Angsana New" pitchFamily="18" charset="-34"/>
                </a:rPr>
                <a:t>จะใช้กับตัวละครที่เป็นกษัตริย์ หรือเทวดา</a:t>
              </a:r>
            </a:p>
          </p:txBody>
        </p:sp>
        <p:pic>
          <p:nvPicPr>
            <p:cNvPr id="7170" name="Picture 2" descr="http://www.oknation.net/blog/home/blog_data/393/11393/images/laksana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07282" y="2079798"/>
              <a:ext cx="2916057" cy="45121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</p:grpSp>
      <p:grpSp>
        <p:nvGrpSpPr>
          <p:cNvPr id="5" name="กลุ่ม 13"/>
          <p:cNvGrpSpPr>
            <a:grpSpLocks/>
          </p:cNvGrpSpPr>
          <p:nvPr/>
        </p:nvGrpSpPr>
        <p:grpSpPr bwMode="auto">
          <a:xfrm>
            <a:off x="5835650" y="169863"/>
            <a:ext cx="6240463" cy="4540250"/>
            <a:chOff x="5938284" y="486570"/>
            <a:chExt cx="6240240" cy="4541799"/>
          </a:xfrm>
        </p:grpSpPr>
        <p:sp>
          <p:nvSpPr>
            <p:cNvPr id="13" name="สี่เหลี่ยมผืนผ้ามุมมน 12"/>
            <p:cNvSpPr/>
            <p:nvPr/>
          </p:nvSpPr>
          <p:spPr>
            <a:xfrm>
              <a:off x="5938284" y="2123840"/>
              <a:ext cx="4922662" cy="201522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12298" name="สี่เหลี่ยมผืนผ้า 1"/>
            <p:cNvSpPr>
              <a:spLocks noChangeArrowheads="1"/>
            </p:cNvSpPr>
            <p:nvPr/>
          </p:nvSpPr>
          <p:spPr bwMode="auto">
            <a:xfrm>
              <a:off x="6889757" y="2735433"/>
              <a:ext cx="255504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th-TH" b="1">
                  <a:solidFill>
                    <a:srgbClr val="000000"/>
                  </a:solidFill>
                  <a:latin typeface="TFChiangsaen"/>
                  <a:cs typeface="Angsana New" pitchFamily="18" charset="-34"/>
                </a:rPr>
                <a:t>	</a:t>
              </a:r>
              <a:r>
                <a:rPr lang="th-TH" b="1">
                  <a:solidFill>
                    <a:srgbClr val="000000"/>
                  </a:solidFill>
                  <a:latin typeface="TFChiangsaen-Bold"/>
                  <a:cs typeface="Angsana New" pitchFamily="18" charset="-34"/>
                </a:rPr>
                <a:t>บัดนั้น	</a:t>
              </a:r>
              <a:br>
                <a:rPr lang="th-TH" b="1">
                  <a:solidFill>
                    <a:srgbClr val="000000"/>
                  </a:solidFill>
                  <a:latin typeface="TFChiangsaen-Bold"/>
                  <a:cs typeface="Angsana New" pitchFamily="18" charset="-34"/>
                </a:rPr>
              </a:br>
              <a:r>
                <a:rPr lang="th-TH">
                  <a:solidFill>
                    <a:srgbClr val="000000"/>
                  </a:solidFill>
                  <a:latin typeface="TFChiangsaen"/>
                  <a:cs typeface="Angsana New" pitchFamily="18" charset="-34"/>
                </a:rPr>
                <a:t>จะใช้กับตัวละครทั่วไป </a:t>
              </a:r>
            </a:p>
          </p:txBody>
        </p:sp>
        <p:pic>
          <p:nvPicPr>
            <p:cNvPr id="7172" name="Picture 4" descr="http://www.oknation.net/blog/home/blog_data/393/11393/images/23sukreep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711548" y="486570"/>
              <a:ext cx="3466976" cy="45417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</p:grpSp>
      <p:sp>
        <p:nvSpPr>
          <p:cNvPr id="17" name="สี่เหลี่ยมผืนผ้ามุมมน 16"/>
          <p:cNvSpPr/>
          <p:nvPr/>
        </p:nvSpPr>
        <p:spPr>
          <a:xfrm>
            <a:off x="330200" y="177800"/>
            <a:ext cx="3095625" cy="10414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ลักษณะคำประพันธ์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ามเหลี่ยมหน้าจั่ว 9"/>
          <p:cNvSpPr/>
          <p:nvPr/>
        </p:nvSpPr>
        <p:spPr>
          <a:xfrm rot="18412782">
            <a:off x="4279106" y="-2359818"/>
            <a:ext cx="3633787" cy="13982700"/>
          </a:xfrm>
          <a:prstGeom prst="triangle">
            <a:avLst/>
          </a:prstGeom>
          <a:solidFill>
            <a:schemeClr val="bg2">
              <a:lumMod val="20000"/>
              <a:lumOff val="8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1" name="สามเหลี่ยมหน้าจั่ว 10"/>
          <p:cNvSpPr/>
          <p:nvPr/>
        </p:nvSpPr>
        <p:spPr>
          <a:xfrm rot="20328795">
            <a:off x="323850" y="109538"/>
            <a:ext cx="3633788" cy="9015412"/>
          </a:xfrm>
          <a:prstGeom prst="triangle">
            <a:avLst/>
          </a:prstGeom>
          <a:solidFill>
            <a:schemeClr val="bg2">
              <a:lumMod val="20000"/>
              <a:lumOff val="8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2" name="สามเหลี่ยมหน้าจั่ว 11"/>
          <p:cNvSpPr/>
          <p:nvPr/>
        </p:nvSpPr>
        <p:spPr>
          <a:xfrm rot="16777257">
            <a:off x="5277644" y="-4769643"/>
            <a:ext cx="2867025" cy="12682537"/>
          </a:xfrm>
          <a:prstGeom prst="triangle">
            <a:avLst/>
          </a:prstGeom>
          <a:solidFill>
            <a:schemeClr val="bg2">
              <a:lumMod val="20000"/>
              <a:lumOff val="8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grpSp>
        <p:nvGrpSpPr>
          <p:cNvPr id="13317" name="กลุ่ม 12"/>
          <p:cNvGrpSpPr>
            <a:grpSpLocks/>
          </p:cNvGrpSpPr>
          <p:nvPr/>
        </p:nvGrpSpPr>
        <p:grpSpPr bwMode="auto">
          <a:xfrm>
            <a:off x="-1058863" y="-1204913"/>
            <a:ext cx="4298951" cy="4094163"/>
            <a:chOff x="-1059007" y="-1204257"/>
            <a:chExt cx="4299340" cy="4094057"/>
          </a:xfrm>
        </p:grpSpPr>
        <p:sp>
          <p:nvSpPr>
            <p:cNvPr id="14" name="วงรี 13"/>
            <p:cNvSpPr/>
            <p:nvPr/>
          </p:nvSpPr>
          <p:spPr>
            <a:xfrm>
              <a:off x="-1059007" y="-1204257"/>
              <a:ext cx="4299340" cy="4094057"/>
            </a:xfrm>
            <a:prstGeom prst="ellipse">
              <a:avLst/>
            </a:prstGeom>
            <a:solidFill>
              <a:schemeClr val="bg1">
                <a:alpha val="97000"/>
              </a:schemeClr>
            </a:solidFill>
            <a:ln>
              <a:noFill/>
            </a:ln>
            <a:effectLst>
              <a:softEdge rad="469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pic>
          <p:nvPicPr>
            <p:cNvPr id="15" name="Picture 2"/>
            <p:cNvPicPr>
              <a:picLocks noChangeAspect="1" noChangeArrowheads="1" noCrop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 bwMode="auto">
            <a:xfrm>
              <a:off x="196402" y="0"/>
              <a:ext cx="1910001" cy="197850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  <p:sp>
        <p:nvSpPr>
          <p:cNvPr id="4" name="สี่เหลี่ยมผืนผ้า 3"/>
          <p:cNvSpPr/>
          <p:nvPr/>
        </p:nvSpPr>
        <p:spPr>
          <a:xfrm>
            <a:off x="2602896" y="2224690"/>
            <a:ext cx="6986207" cy="1754326"/>
          </a:xfrm>
          <a:prstGeom prst="rect">
            <a:avLst/>
          </a:prstGeom>
          <a:effectLst>
            <a:glow>
              <a:schemeClr val="accent1">
                <a:alpha val="60000"/>
              </a:schemeClr>
            </a:glow>
          </a:effec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j-cs"/>
              </a:rPr>
              <a:t>เนื้อเรื่องย่อ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j-cs"/>
              </a:rPr>
              <a:t>รามเกียรติ์ ตอน นารายณ์</a:t>
            </a:r>
            <a:r>
              <a:rPr lang="th-TH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j-cs"/>
              </a:rPr>
              <a:t>ปราบนนทก</a:t>
            </a:r>
            <a:endParaRPr lang="th-TH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j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มุมมน 7"/>
          <p:cNvSpPr/>
          <p:nvPr/>
        </p:nvSpPr>
        <p:spPr>
          <a:xfrm>
            <a:off x="439737" y="1282853"/>
            <a:ext cx="10914063" cy="4493312"/>
          </a:xfrm>
          <a:prstGeom prst="roundRect">
            <a:avLst/>
          </a:prstGeom>
          <a:solidFill>
            <a:srgbClr val="FBF7A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376363" y="1725613"/>
            <a:ext cx="5041900" cy="35385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+mn-lt"/>
                <a:cs typeface="+mj-cs"/>
              </a:rPr>
              <a:t>	</a:t>
            </a:r>
            <a:r>
              <a:rPr lang="th-TH" dirty="0" err="1">
                <a:latin typeface="+mn-lt"/>
                <a:cs typeface="+mj-cs"/>
              </a:rPr>
              <a:t>นน</a:t>
            </a:r>
            <a:r>
              <a:rPr lang="th-TH" dirty="0">
                <a:latin typeface="+mn-lt"/>
                <a:cs typeface="+mj-cs"/>
              </a:rPr>
              <a:t>ทกเป็นยักษ์อยู่ที่เชิงบันไดเขาไกรลาส มีหน้าที่ล้างเท้าเทวดาซึ่งจะไปเข้าเฝ้าพระอิศวร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+mn-lt"/>
                <a:cs typeface="+mj-cs"/>
              </a:rPr>
              <a:t>เทวดาเหล่านั้นบ้างก็ถอน</a:t>
            </a:r>
            <a:r>
              <a:rPr lang="th-TH" dirty="0" err="1">
                <a:latin typeface="+mn-lt"/>
                <a:cs typeface="+mj-cs"/>
              </a:rPr>
              <a:t>ผมนนทก</a:t>
            </a:r>
            <a:r>
              <a:rPr lang="th-TH" dirty="0">
                <a:latin typeface="+mn-lt"/>
                <a:cs typeface="+mj-cs"/>
              </a:rPr>
              <a:t> บ้างก็ตบหัว</a:t>
            </a:r>
            <a:br>
              <a:rPr lang="th-TH" dirty="0">
                <a:latin typeface="+mn-lt"/>
                <a:cs typeface="+mj-cs"/>
              </a:rPr>
            </a:br>
            <a:r>
              <a:rPr lang="th-TH" dirty="0">
                <a:latin typeface="+mn-lt"/>
                <a:cs typeface="+mj-cs"/>
              </a:rPr>
              <a:t>เย้าหยอก จนหัว</a:t>
            </a:r>
            <a:r>
              <a:rPr lang="th-TH" dirty="0" err="1">
                <a:latin typeface="+mn-lt"/>
                <a:cs typeface="+mj-cs"/>
              </a:rPr>
              <a:t>ของนนทก</a:t>
            </a:r>
            <a:r>
              <a:rPr lang="th-TH" dirty="0">
                <a:latin typeface="+mn-lt"/>
                <a:cs typeface="+mj-cs"/>
              </a:rPr>
              <a:t>โล้นเกลี้ยง </a:t>
            </a:r>
            <a:br>
              <a:rPr lang="th-TH" dirty="0">
                <a:latin typeface="+mn-lt"/>
                <a:cs typeface="+mj-cs"/>
              </a:rPr>
            </a:br>
            <a:r>
              <a:rPr lang="th-TH" dirty="0" err="1">
                <a:latin typeface="+mn-lt"/>
                <a:cs typeface="+mj-cs"/>
              </a:rPr>
              <a:t>นน</a:t>
            </a:r>
            <a:r>
              <a:rPr lang="th-TH" dirty="0">
                <a:latin typeface="+mn-lt"/>
                <a:cs typeface="+mj-cs"/>
              </a:rPr>
              <a:t>ทกแค้นใจมาก  จึงไปทูลขอพรจากพระอิศวรให้ประทานนิ้วเพชรแก่ตน เมื่อชี้ผู้ใดผู้นั้นจะตาย </a:t>
            </a:r>
            <a:br>
              <a:rPr lang="th-TH" dirty="0">
                <a:latin typeface="+mn-lt"/>
                <a:cs typeface="+mj-cs"/>
              </a:rPr>
            </a:br>
            <a:r>
              <a:rPr lang="th-TH" dirty="0">
                <a:latin typeface="+mn-lt"/>
                <a:cs typeface="+mj-cs"/>
              </a:rPr>
              <a:t>พระอิศวรก็ประทานให้  เพื่อเป็นรางวัล</a:t>
            </a:r>
            <a:r>
              <a:rPr lang="th-TH" dirty="0" err="1">
                <a:latin typeface="+mn-lt"/>
                <a:cs typeface="+mj-cs"/>
              </a:rPr>
              <a:t>ที่นนทก</a:t>
            </a:r>
            <a:r>
              <a:rPr lang="th-TH" dirty="0">
                <a:latin typeface="+mn-lt"/>
                <a:cs typeface="+mj-cs"/>
              </a:rPr>
              <a:t/>
            </a:r>
            <a:br>
              <a:rPr lang="th-TH" dirty="0">
                <a:latin typeface="+mn-lt"/>
                <a:cs typeface="+mj-cs"/>
              </a:rPr>
            </a:br>
            <a:r>
              <a:rPr lang="th-TH" dirty="0">
                <a:latin typeface="+mn-lt"/>
                <a:cs typeface="+mj-cs"/>
              </a:rPr>
              <a:t>ทำหน้าที่ด้วยความรับผิดชอบ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955526" y="1162777"/>
            <a:ext cx="3614503" cy="454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สี่เหลี่ยมผืนผ้ามุมมน 10"/>
          <p:cNvSpPr/>
          <p:nvPr/>
        </p:nvSpPr>
        <p:spPr>
          <a:xfrm>
            <a:off x="330200" y="177800"/>
            <a:ext cx="3095625" cy="10414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เนื้อเรื่องย่อ</a:t>
            </a:r>
            <a:endParaRPr lang="th-TH" sz="24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2776</TotalTime>
  <Words>236</Words>
  <Application>Microsoft Office PowerPoint</Application>
  <PresentationFormat>Custom</PresentationFormat>
  <Paragraphs>95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boonta sinthong</dc:creator>
  <cp:lastModifiedBy>SD-SSRU</cp:lastModifiedBy>
  <cp:revision>174</cp:revision>
  <dcterms:created xsi:type="dcterms:W3CDTF">2015-01-08T14:56:16Z</dcterms:created>
  <dcterms:modified xsi:type="dcterms:W3CDTF">2019-01-15T08:46:04Z</dcterms:modified>
</cp:coreProperties>
</file>