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83653-89C5-466C-B4C0-48883AA421C4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5FB8D-0DBD-4536-ABF1-52608C791C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1912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b="1" dirty="0" smtClean="0">
                <a:cs typeface="+mj-cs"/>
              </a:rPr>
              <a:t>แผนการจัดการเรียนรู้ที่ ๓ การใช้ประโยคเพื่อสื่อสาร</a:t>
            </a:r>
            <a:r>
              <a:rPr lang="th-TH" sz="1600" baseline="0" dirty="0" smtClean="0">
                <a:cs typeface="+mj-cs"/>
              </a:rPr>
              <a:t>          เวลา ๑ ชั่วโมง</a:t>
            </a: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 </a:t>
            </a:r>
            <a:r>
              <a:rPr lang="th-TH" sz="1600" baseline="0" dirty="0" smtClean="0">
                <a:cs typeface="+mj-cs"/>
              </a:rPr>
              <a:t>๑. การใช้ประโยคเพื่อสื่อสาร</a:t>
            </a: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     </a:t>
            </a:r>
            <a:r>
              <a:rPr lang="th-TH" sz="1600" dirty="0" smtClean="0">
                <a:latin typeface="Cordia New"/>
                <a:cs typeface="+mj-cs"/>
              </a:rPr>
              <a:t>• </a:t>
            </a:r>
            <a:r>
              <a:rPr lang="th-TH" sz="1600" baseline="0" dirty="0" smtClean="0">
                <a:cs typeface="+mj-cs"/>
              </a:rPr>
              <a:t>ส่วนประกอบของประโยค</a:t>
            </a:r>
          </a:p>
          <a:p>
            <a:r>
              <a:rPr lang="th-TH" sz="1600" baseline="0" dirty="0" smtClean="0">
                <a:cs typeface="+mj-cs"/>
              </a:rPr>
              <a:t>     จากหนังสือเรียน รายวิชาพื้นฐาน ภาษาไทย ม. ๒ เล่ม ๑ ของบริษัท สำนักพิมพ์</a:t>
            </a:r>
          </a:p>
          <a:p>
            <a:r>
              <a:rPr lang="th-TH" sz="1600" baseline="0" dirty="0" smtClean="0">
                <a:cs typeface="+mj-cs"/>
              </a:rPr>
              <a:t>วัฒนาพานิช จำกัด</a:t>
            </a:r>
            <a:endParaRPr lang="th-TH" sz="1600" dirty="0">
              <a:cs typeface="+mj-cs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๓. ประโยคความรวม</a:t>
            </a:r>
          </a:p>
          <a:p>
            <a:pPr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๓.๒ ชนิดของประโยคความรวม</a:t>
            </a:r>
          </a:p>
          <a:p>
            <a:pPr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         ๑</a:t>
            </a:r>
            <a:r>
              <a:rPr lang="en-US" sz="1600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ครูอธิบายและยกตัวอย่างชนิดของประโยคความรวม โดยใช้เนื้อหาจากหนังสือ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เรียน</a:t>
            </a:r>
          </a:p>
          <a:p>
            <a:pPr>
              <a:defRPr/>
            </a:pP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 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รายวิชา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พื้นฐาน ภาษาไทย ม. ๒ เล่ม ๑ ของบริษัท สำนักพิมพ์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วัฒนาพานิช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จำกัด</a:t>
            </a:r>
          </a:p>
          <a:p>
            <a:pPr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         ๒</a:t>
            </a:r>
            <a:r>
              <a:rPr lang="en-US" sz="1600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ครูคลิกเพื่อ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แสดงตัวอย่างและชนิด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ของประโยคความ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รวม</a:t>
            </a:r>
          </a:p>
          <a:p>
            <a:pPr>
              <a:defRPr/>
            </a:pPr>
            <a:r>
              <a:rPr lang="th-TH" sz="1600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1600" dirty="0" smtClean="0">
                <a:latin typeface="AngsanaUPC" pitchFamily="18" charset="-34"/>
                <a:cs typeface="AngsanaUPC" pitchFamily="18" charset="-34"/>
              </a:rPr>
              <a:t>             ๓</a:t>
            </a:r>
            <a:r>
              <a:rPr lang="th-TH" sz="1600" dirty="0">
                <a:latin typeface="AngsanaUPC" pitchFamily="18" charset="-34"/>
                <a:cs typeface="AngsanaUPC" pitchFamily="18" charset="-34"/>
              </a:rPr>
              <a:t>) ครูคลิกที่ปุ่มกลับ เพื่อกลับสู่เนื้อหาเฟรมหลัก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13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ครูคลิกประโยค ให้นักเรียนพิจารณาว่าเป็นประโยคความรวมที่มีเนื้อความลักษณะใด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ครูคลิกเพื่อแสดงคำตอบ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ครูสามารถให้นักเรียนทำกิจกรรมทบทวนความรู้เพิ่มเติม </a:t>
            </a:r>
            <a:r>
              <a:rPr lang="th-TH" sz="1600" b="1" dirty="0">
                <a:latin typeface="Angsana New" pitchFamily="18" charset="-34"/>
                <a:cs typeface="Angsana New" pitchFamily="18" charset="-34"/>
              </a:rPr>
              <a:t>กิจกรรมที่ ๙ ประโยคความรวม</a:t>
            </a:r>
          </a:p>
          <a:p>
            <a:r>
              <a:rPr lang="th-TH" sz="1600" b="1" dirty="0"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จากแบบฝึก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ทักษะ รายวิชา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พื้นฐาน ภาษาไทย ม. ๒ เล่ม ๑ ของบริษัท สำนักพิมพ์วัฒนาพานิช 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 จำกัด</a:t>
            </a:r>
            <a:endParaRPr lang="th-TH" sz="1600" baseline="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๓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ครูให้นักเรียนทำกิจกรรมโดยใช้เวลาประมาณ ๗ นาที หรือให้ครูใช้เวลาตามความเหมาะสม</a:t>
            </a:r>
            <a:endParaRPr lang="th-TH" sz="1600" baseline="0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14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ครูคลิกประโยคให้นักเรียนดู ให้แยกประโยคความรวมให้ถูกต้อง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ครูคลิกเพื่อแสดงคำตอบและอธิบายเพิ่มเติม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๓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ครูให้นักเรียนทำกิจกรรมโดยใช้เวลาประมาณ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๑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๐ นาที หรือให้ครูใช้เวลาตามความเหมาะสม</a:t>
            </a:r>
            <a:endParaRPr lang="th-TH" sz="1600" baseline="0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15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๑) ครูสุ่มถามนักเรียนเพื่อทบทวนความรู้เดิมเกี่ยวกับลักษณะและองค์ประกอบของประโยค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๒) ครูยกตัวอย่างประโยคความซ้อน ๑ ประโยค ให้นักเรียนช่วยกันวิเคราะห์ว่าประกอบด้วย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ส่วนใดบ้าง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๓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ครูคลิกเพื่อแสดงความหมายและลักษณะของประโยคความซ้อน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คาบเรียนที่ ๑ ครูอธิบายความหมายและลักษณะของประโยค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ความซ้อนโดย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ใช้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เวลา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ประมาณ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นาที หรือ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ให้ครูใช้เวลาตามความเหมาะสม</a:t>
            </a:r>
          </a:p>
          <a:p>
            <a:endParaRPr lang="th-TH" sz="16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>
                <a:solidFill>
                  <a:prstClr val="black"/>
                </a:solidFill>
              </a:rPr>
              <a:pPr/>
              <a:t>16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lIns="72000"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๔.๒ ชนิดของประโยคความซ้อน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๑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ครูแบ่งนักเรียนออกเป็นกลุ่ม ให้แต่ละกลุ่มศึกษาเรื่อง ประโยคความซ้อน ตามหัวข้อ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ต่อไปนี้  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(๑) ความหมายของมุขยประโยคและอนุประโยค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(๒) ลักษณะของนามานุประโยค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(๓) ลักษณะของคุณานุประโยค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(๔) ลักษณะของวิเศษณานุประโยค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๒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เมื่อนักเรียนศึกษาเรียบร้อยแล้ว ให้ร่วมอภิปรายในกลุ่ม และตั้งคำถามกลุ่มละ ๕ คำถาม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เพื่อถามเพื่อนกลุ่มอื่น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๓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ให้นักเรียนแต่ละกลุ่มส่งตัวแทนออกมาสรุปผลการอภิปรายหน้าชั้น สมาชิกในกลุ่มถามคำถาม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ที่เตรียมไว้เพื่อถามเพื่อนกลุ่มอื่น กลุ่มใดตอบถูกจะได้ ๑ คะแนน 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ครูคลิกที่หัวข้อ เพื่อเชื่อมโยงไปยังเฟรมเนื้อหาที่ต้องการ หรือคลิกที่ปุ่ม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ไป เพื่อ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ข้ามไปยังหัวข้อถัดไป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ครูให้นักเรียนทำกิจกรรมและครูอธิบายสรุปประโยคย่อยทำหน้าที่อย่างนามหรือ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นามา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นุประโยคและประโยค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ย่อยทำ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หน้าที่ขยายนามหรือสรรพนามในประโยคหลักหรือคุณานุ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โดยใช้เวลาประมาณ ๓๐ นาที หรือให้ครูใช้เวลาตามความเหมาะสม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lIns="72000"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๔.๒ ชนิดของประโยคความซ้อน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๑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ครูแบ่งนักเรียนออกเป็นกลุ่ม ให้แต่ละกลุ่มศึกษาเรื่อง ประโยคความซ้อน ตามหัวข้อ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ต่อไปนี้  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(๑) ความหมายของมุขยประโยคและอนุประโยค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(๒) ลักษณะของนามานุประโยค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(๓) ลักษณะของคุณานุประโยค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(๔) ลักษณะของวิเศษณานุประโยค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๒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เมื่อนักเรียนศึกษาเรียบร้อยแล้ว ให้ร่วมอภิปรายในกลุ่ม และตั้งคำถามกลุ่มละ ๕ คำถาม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เพื่อถามเพื่อนกลุ่มอื่น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๓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ให้นักเรียนแต่ละกลุ่มส่งตัวแทนออกมาสรุปผลการอภิปรายหน้าชั้น สมาชิกในกลุ่มถามคำถาม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ที่เตรียมไว้เพื่อถามเพื่อนกลุ่มอื่น กลุ่มใดตอบถูกจะได้ ๑ คะแนน 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ครูคลิกที่หัวข้อ เพื่อเชื่อมโยงไปยังเฟรมเนื้อหาที่ต้องการ หรือคลิกที่ปุ่ม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ไป เพื่อ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ข้ามไปยังหัวข้อถัดไป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ครูให้นักเรียนทำกิจกรรมและครูอธิบายสรุปประโยคย่อยทำหน้าที่อย่างนามหรือ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นามา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นุประโยคและประโยค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ย่อยทำ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หน้าที่ขยายนามหรือสรรพนามในประโยคหลักหรือคุณานุ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โดยใช้เวลาประมาณ ๓๐ นาที หรือให้ครูใช้เวลาตามความเหมาะสม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lIns="72000"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๔.๒ ชนิดของประโยคความซ้อน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๑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ครูแบ่งนักเรียนออกเป็นกลุ่ม ให้แต่ละกลุ่มศึกษาเรื่อง ประโยคความซ้อน ตามหัวข้อ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ต่อไปนี้  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(๑) ความหมายของมุขยประโยคและอนุประโยค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(๒) ลักษณะของนามานุประโยค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(๓) ลักษณะของคุณานุประโยค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(๔) ลักษณะของวิเศษณานุประโยค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๒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เมื่อนักเรียนศึกษาเรียบร้อยแล้ว ให้ร่วมอภิปรายในกลุ่ม และตั้งคำถามกลุ่มละ ๕ คำถาม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เพื่อถามเพื่อนกลุ่มอื่น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๓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ให้นักเรียนแต่ละกลุ่มส่งตัวแทนออกมาสรุปผลการอภิปรายหน้าชั้น สมาชิกในกลุ่มถามคำถาม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ที่เตรียมไว้เพื่อถามเพื่อนกลุ่มอื่น กลุ่มใดตอบถูกจะได้ ๑ คะแนน 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ครูคลิกที่หัวข้อ เพื่อเชื่อมโยงไปยังเฟรมเนื้อหาที่ต้องการ หรือคลิกที่ปุ่ม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ไป เพื่อ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ข้ามไปยังหัวข้อถัดไป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ครูให้นักเรียนทำกิจกรรมและครูอธิบายสรุปประโยคย่อยทำหน้าที่อย่างนามหรือ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นามา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นุประโยคและประโยค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ย่อยทำ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หน้าที่ขยายนามหรือสรรพนามในประโยคหลักหรือคุณานุ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โดยใช้เวลาประมาณ ๓๐ นาที หรือให้ครูใช้เวลาตามความเหมาะสม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lIns="72000"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๔.๒ ชนิดของประโยคความซ้อน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๑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ครูแบ่งนักเรียนออกเป็นกลุ่ม ให้แต่ละกลุ่มศึกษาเรื่อง ประโยคความซ้อน ตามหัวข้อ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ต่อไปนี้  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(๑) ความหมายของมุขยประโยคและอนุประโยค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(๒) ลักษณะของนามานุประโยค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(๓) ลักษณะของคุณานุประโยค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(๔) ลักษณะของวิเศษณานุประโยค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๒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เมื่อนักเรียนศึกษาเรียบร้อยแล้ว ให้ร่วมอภิปรายในกลุ่ม และตั้งคำถามกลุ่มละ ๕ คำถาม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เพื่อถามเพื่อนกลุ่มอื่น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๓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ให้นักเรียนแต่ละกลุ่มส่งตัวแทนออกมาสรุปผลการอภิปรายหน้าชั้น สมาชิกในกลุ่มถามคำถาม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ที่เตรียมไว้เพื่อถามเพื่อนกลุ่มอื่น กลุ่มใดตอบถูกจะได้ ๑ คะแนน 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ครูคลิกที่หัวข้อ เพื่อเชื่อมโยงไปยังเฟรมเนื้อหาที่ต้องการ หรือคลิกที่ปุ่ม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ไป เพื่อ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ข้ามไปยังหัวข้อถัดไป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ครูให้นักเรียนทำกิจกรรมและครูอธิบายสรุปประโยคย่อยทำหน้าที่อย่างนามหรือ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นามา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นุประโยคและประโยค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ย่อยทำ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หน้าที่ขยายนามหรือสรรพนามในประโยคหลักหรือคุณานุ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โดยใช้เวลาประมาณ ๓๐ นาที หรือให้ครูใช้เวลาตามความเหมาะสม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/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lIns="72000"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๔.๒ ชนิดของประโยคความซ้อน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๑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ครูแบ่งนักเรียนออกเป็นกลุ่ม ให้แต่ละกลุ่มศึกษาเรื่อง ประโยคความซ้อน ตามหัวข้อ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ต่อไปนี้  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(๑) ความหมายของมุขยประโยคและอนุประโยค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(๒) ลักษณะของนามานุประโยค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(๓) ลักษณะของคุณานุประโยค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(๔) ลักษณะของวิเศษณานุประโยค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๒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เมื่อนักเรียนศึกษาเรียบร้อยแล้ว ให้ร่วมอภิปรายในกลุ่ม และตั้งคำถามกลุ่มละ ๕ คำถาม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เพื่อถามเพื่อนกลุ่มอื่น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๓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ให้นักเรียนแต่ละกลุ่มส่งตัวแทนออกมาสรุปผลการอภิปรายหน้าชั้น สมาชิกในกลุ่มถามคำถาม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ที่เตรียมไว้เพื่อถามเพื่อนกลุ่มอื่น กลุ่มใดตอบถูกจะได้ ๑ คะแนน 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ครูคลิกที่หัวข้อ เพื่อเชื่อมโยงไปยังเฟรมเนื้อหาที่ต้องการ หรือคลิกที่ปุ่ม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ไป เพื่อ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ข้ามไปยังหัวข้อถัดไป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ครูให้นักเรียนทำกิจกรรมและครูอธิบายสรุปประโยคย่อยทำหน้าที่อย่างนามหรือ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นามา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นุประโยคและประโยค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ย่อยทำ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หน้าที่ขยายนามหรือสรรพนามในประโยคหลักหรือคุณานุ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โดยใช้เวลาประมาณ ๓๐ นาที หรือให้ครูใช้เวลาตามความเหมาะสม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lIns="72000"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๔.๒ ชนิดของประโยคความซ้อน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๑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ครูแบ่งนักเรียนออกเป็นกลุ่ม ให้แต่ละกลุ่มศึกษาเรื่อง ประโยคความซ้อน ตามหัวข้อ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ต่อไปนี้  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(๑) ความหมายของมุขยประโยคและอนุประโยค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(๒) ลักษณะของนามานุประโยค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(๓) ลักษณะของคุณานุประโยค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(๔) ลักษณะของวิเศษณานุประโยค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๒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เมื่อนักเรียนศึกษาเรียบร้อยแล้ว ให้ร่วมอภิปรายในกลุ่ม และตั้งคำถามกลุ่มละ ๕ คำถาม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เพื่อถามเพื่อนกลุ่มอื่น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๓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ให้นักเรียนแต่ละกลุ่มส่งตัวแทนออกมาสรุปผลการอภิปรายหน้าชั้น สมาชิกในกลุ่มถามคำถาม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ที่เตรียมไว้เพื่อถามเพื่อนกลุ่มอื่น กลุ่มใดตอบถูกจะได้ ๑ คะแนน 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ครูคลิกที่หัวข้อ เพื่อเชื่อมโยงไปยังเฟรมเนื้อหาที่ต้องการ หรือคลิกที่ปุ่ม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ไป เพื่อ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ข้ามไปยังหัวข้อถัดไป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ครูให้นักเรียนทำกิจกรรมและครูอธิบายสรุปประโยคย่อยทำหน้าที่อย่างนามหรือ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นามา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นุประโยคและประโยค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ย่อยทำ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หน้าที่ขยายนามหรือสรรพนามในประโยคหลักหรือคุณานุ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โดยใช้เวลาประมาณ ๓๐ นาที หรือให้ครูใช้เวลาตามความเหมาะสม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/>
              <a:t>22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๑. การใช้ประโยคเพื่อสื่อสาร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</a:t>
            </a:r>
            <a:r>
              <a:rPr lang="th-TH" sz="1600" dirty="0" smtClean="0">
                <a:latin typeface="Angsana New"/>
                <a:cs typeface="Angsana New"/>
              </a:rPr>
              <a:t>•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ส่วนประกอบของประโยค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๑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ครูให้นักเรียนจับคู่กับเพื่อนศึกษาเรื่อง การใช้ประโยคเพื่อสื่อสาร โดยใช้เนื้อหาจาก</a:t>
            </a:r>
          </a:p>
          <a:p>
            <a:pPr marL="0" indent="0">
              <a:buNone/>
            </a:pP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หนังสือเรียน รายวิชาพื้นฐาน ภาษาไทย ม. ๒ เล่ม ๑ ของบริษัท สำนักพิมพ์วัฒนา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พานิช จำกัด</a:t>
            </a:r>
          </a:p>
          <a:p>
            <a:pPr marL="0" indent="0">
              <a:buNone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ให้นักเรียนแต่ละคู่ร่วมระดมสมอง แสดงความคิดเห็น สรุปเป็นความคิดของกลุ่ม</a:t>
            </a:r>
          </a:p>
          <a:p>
            <a:pPr marL="0" indent="0">
              <a:buNone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๓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ให้นักเรียนแต่ละคู่จับสลากคู่ละ ๑ ใบ วิเคราะห์ประโยคที่จับสลากได้ว่าประกอบด้วย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ส่วนใดบ้าง แล้วอ่านให้เพื่อนฟังหน้าชั้นเรียน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๔)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ครูคลิกที่หัวข้อ เพื่อเชื่อมโยงไปยังเฟรมเนื้อหาที่ต้องการ หรือคลิกที่ปุ่ม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ไป เพื่อ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ข้ามไป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ยัง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หัวข้อถัดไป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>
                <a:solidFill>
                  <a:prstClr val="black"/>
                </a:solidFill>
              </a:rPr>
              <a:pPr/>
              <a:t>2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lIns="72000"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๔.๒ ชนิดของประโยคความซ้อน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๑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ครูแบ่งนักเรียนออกเป็นกลุ่ม ให้แต่ละกลุ่มศึกษาเรื่อง ประโยคความซ้อน ตามหัวข้อ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ต่อไปนี้  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(๑) ความหมายของมุขยประโยคและอนุประโยค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(๒) ลักษณะของนามานุประโยค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(๓) ลักษณะของคุณานุประโยค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(๔) ลักษณะของวิเศษณานุประโยค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๒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เมื่อนักเรียนศึกษาเรียบร้อยแล้ว ให้ร่วมอภิปรายในกลุ่ม และตั้งคำถามกลุ่มละ ๕ คำถาม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เพื่อถามเพื่อนกลุ่มอื่น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๓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ให้นักเรียนแต่ละกลุ่มส่งตัวแทนออกมาสรุปผลการอภิปรายหน้าชั้น สมาชิกในกลุ่มถามคำถาม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ที่เตรียมไว้เพื่อถามเพื่อนกลุ่มอื่น กลุ่มใดตอบถูกจะได้ ๑ คะแนน 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ครูคลิกที่หัวข้อ เพื่อเชื่อมโยงไปยังเฟรมเนื้อหาที่ต้องการ หรือคลิกที่ปุ่ม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ไป เพื่อ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ข้ามไปยังหัวข้อถัดไป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ครูให้นักเรียนทำกิจกรรมและครูอธิบายสรุปประโยคย่อยทำหน้าที่อย่างนามหรือ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นามา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นุประโยคและประโยค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ย่อยทำ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หน้าที่ขยายนามหรือสรรพนามในประโยคหลักหรือคุณานุ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โดยใช้เวลาประมาณ ๓๐ นาที หรือให้ครูใช้เวลาตามความเหมาะสม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/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๑) ครูสุ่มถามนักเรียนเพื่อทบทวนความรู้เดิมเกี่ยวกับลักษณะและองค์ประกอบของประโยค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๒) ครูยกตัวอย่างประโยคความซ้อน ๑ ประโยค ให้นักเรียนช่วยกันวิเคราะห์ว่าประกอบด้วย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ส่วนใดบ้าง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๓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ครูคลิกเพื่อแสดงความหมายและลักษณะของประโยคความซ้อน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คาบเรียนที่ ๑ ครูอธิบายความหมายและลักษณะของประโยค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ความซ้อนโดย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ใช้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เวลา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ประมาณ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นาที หรือ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ให้ครูใช้เวลาตามความเหมาะสม</a:t>
            </a:r>
          </a:p>
          <a:p>
            <a:endParaRPr lang="th-TH" sz="16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>
                <a:solidFill>
                  <a:prstClr val="black"/>
                </a:solidFill>
              </a:rPr>
              <a:pPr/>
              <a:t>24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๑) ครูคลิกประโยคให้นักเรียนอ่าน และช่วยกันแยกประโยคว่าส่วนใดเป็นประโยคหลัก ส่วนใด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เป็นประโยคย่อย และประโยคย่อยทำหน้าที่ใดในประโยค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ครูคลิกเพื่อแสดงคำตอบและอธิบายเพิ่มเติม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๓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ครูให้นักเรียนทำกิจกรรมโดยใช้เวลาประมาณ ๑๐ นาที หรือให้ครูใช้เวลาตามความเหมาะสม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25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๑) ครูคลิกประโยคให้นักเรียนอ่าน และช่วยกันแยกประโยคว่าส่วนใดเป็นประโยคหลัก ส่วนใด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เป็นประโยคย่อย และประโยคย่อยทำหน้าที่ใดในประโยค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ครูคลิกเพื่อแสดงคำตอบและอธิบายเพิ่มเติม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๓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ครูให้นักเรียนทำกิจกรรมโดยใช้เวลาประมาณ ๑๐ นาที หรือให้ครูใช้เวลาตามความเหมาะสม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26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๑. การใช้ประโยคเพื่อสื่อสาร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• ส่วนประกอบของประโยค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๑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ครูอธิบายสรุปส่วนประกอบของประโยค โดยใช้เนื้อหาจากหนังสือเรียน รายวิชาพื้นฐาน 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ภาษาไทย ม. ๒ เล่ม ๑ ของบริษัท สำนักพิมพ์วัฒนาพานิช จำกัด</a:t>
            </a:r>
          </a:p>
          <a:p>
            <a:pPr marL="0" indent="0">
              <a:buNone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๒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ครูคลิกเพื่อแสดงส่วนประกอบของประโยค</a:t>
            </a:r>
          </a:p>
          <a:p>
            <a:r>
              <a:rPr lang="th-TH" sz="1600" dirty="0" smtClean="0">
                <a:latin typeface="AngsanaUPC" pitchFamily="18" charset="-34"/>
                <a:cs typeface="AngsanaUPC" pitchFamily="18" charset="-34"/>
              </a:rPr>
              <a:t>        </a:t>
            </a:r>
            <a:r>
              <a:rPr lang="th-TH" sz="1600" dirty="0">
                <a:latin typeface="AngsanaUPC" pitchFamily="18" charset="-34"/>
                <a:cs typeface="AngsanaUPC" pitchFamily="18" charset="-34"/>
              </a:rPr>
              <a:t>๓) ครูคลิกที่ปุ่มกลับ เพื่อกลับสู่เนื้อหาเฟรมหลัก</a:t>
            </a:r>
            <a:endParaRPr lang="th-TH" sz="16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>
                <a:solidFill>
                  <a:prstClr val="black"/>
                </a:solidFill>
              </a:rPr>
              <a:pPr/>
              <a:t>3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๑. การใช้ประโยคเพื่อสื่อสาร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• ส่วนประกอบของประโยค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๑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ครูอธิบายสรุปส่วนประกอบของประโยค โดยใช้เนื้อหาจากหนังสือเรียน รายวิชาพื้นฐาน</a:t>
            </a:r>
          </a:p>
          <a:p>
            <a:pPr marL="0" indent="0">
              <a:buNone/>
            </a:pP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ภาษาไทย ม. ๒ เล่ม ๑ ของบริษัท สำนักพิมพ์วัฒนาพานิช จำกัด</a:t>
            </a:r>
          </a:p>
          <a:p>
            <a:pPr marL="0" indent="0">
              <a:buNone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๒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ครูคลิกเพื่อแสดงส่วนประกอบของประโยค</a:t>
            </a:r>
          </a:p>
          <a:p>
            <a:r>
              <a:rPr lang="th-TH" sz="1600" dirty="0" smtClean="0">
                <a:latin typeface="Angsana New" pitchFamily="18" charset="-34"/>
                <a:cs typeface="+mj-cs"/>
              </a:rPr>
              <a:t>        ๓</a:t>
            </a:r>
            <a:r>
              <a:rPr lang="en-US" sz="1600" dirty="0">
                <a:latin typeface="Angsana New" pitchFamily="18" charset="-34"/>
                <a:cs typeface="+mj-cs"/>
              </a:rPr>
              <a:t>) </a:t>
            </a:r>
            <a:r>
              <a:rPr lang="th-TH" sz="1600" dirty="0">
                <a:latin typeface="Angsana New" pitchFamily="18" charset="-34"/>
                <a:cs typeface="+mj-cs"/>
              </a:rPr>
              <a:t>ครูคลิกที่หัวข้อ เพื่อแสดงคำอธิบาย และ</a:t>
            </a:r>
            <a:r>
              <a:rPr lang="th-TH" sz="1600" dirty="0" smtClean="0">
                <a:latin typeface="Angsana New" pitchFamily="18" charset="-34"/>
                <a:cs typeface="+mj-cs"/>
              </a:rPr>
              <a:t>คลิกที่กรอบคำอธิบาย เพื่อ</a:t>
            </a:r>
            <a:r>
              <a:rPr lang="th-TH" sz="1600" dirty="0">
                <a:latin typeface="Angsana New" pitchFamily="18" charset="-34"/>
                <a:cs typeface="+mj-cs"/>
              </a:rPr>
              <a:t>กลับสู่หน้า</a:t>
            </a:r>
            <a:r>
              <a:rPr lang="th-TH" sz="1600" dirty="0" smtClean="0">
                <a:latin typeface="Angsana New" pitchFamily="18" charset="-34"/>
                <a:cs typeface="+mj-cs"/>
              </a:rPr>
              <a:t>หลัก</a:t>
            </a:r>
          </a:p>
          <a:p>
            <a:r>
              <a:rPr lang="th-TH" sz="1600" baseline="0" dirty="0" smtClean="0">
                <a:latin typeface="Angsana New" pitchFamily="18" charset="-34"/>
                <a:cs typeface="+mj-cs"/>
              </a:rPr>
              <a:t>             </a:t>
            </a:r>
            <a:r>
              <a:rPr lang="th-TH" sz="1600" dirty="0" smtClean="0">
                <a:latin typeface="Angsana New" pitchFamily="18" charset="-34"/>
                <a:cs typeface="+mj-cs"/>
              </a:rPr>
              <a:t>แล้ว</a:t>
            </a:r>
            <a:r>
              <a:rPr lang="th-TH" sz="1600" dirty="0">
                <a:latin typeface="Angsana New" pitchFamily="18" charset="-34"/>
                <a:cs typeface="+mj-cs"/>
              </a:rPr>
              <a:t>คลิกพื้น</a:t>
            </a:r>
            <a:r>
              <a:rPr lang="th-TH" sz="1600" dirty="0" smtClean="0">
                <a:latin typeface="Angsana New" pitchFamily="18" charset="-34"/>
                <a:cs typeface="+mj-cs"/>
              </a:rPr>
              <a:t>หลัง เพื่อ</a:t>
            </a:r>
            <a:r>
              <a:rPr lang="th-TH" sz="1600" dirty="0">
                <a:latin typeface="Angsana New" pitchFamily="18" charset="-34"/>
                <a:cs typeface="+mj-cs"/>
              </a:rPr>
              <a:t>แสดงเนื้อหาเฟรมถัดไป</a:t>
            </a:r>
            <a:endParaRPr lang="th-TH" sz="1600" dirty="0">
              <a:cs typeface="+mj-cs"/>
            </a:endParaRPr>
          </a:p>
          <a:p>
            <a:pPr marL="0" indent="0">
              <a:buNone/>
            </a:pPr>
            <a:endParaRPr lang="th-TH" sz="16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>
                <a:solidFill>
                  <a:prstClr val="black"/>
                </a:solidFill>
              </a:rPr>
              <a:pPr/>
              <a:t>4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๑. การใช้ประโยคเพื่อสื่อสาร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• ส่วนประกอบของประโยค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๑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ครูอธิบายสรุปส่วนประกอบของประโยค โดยใช้เนื้อหาจากหนังสือเรียน รายวิชาพื้นฐาน</a:t>
            </a:r>
          </a:p>
          <a:p>
            <a:pPr marL="0" indent="0">
              <a:buNone/>
            </a:pP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ภาษาไทย ม. ๒ เล่ม ๑ ของบริษัท สำนักพิมพ์วัฒนาพานิช จำกัด</a:t>
            </a:r>
          </a:p>
          <a:p>
            <a:pPr marL="0" indent="0">
              <a:buNone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๒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ครูคลิกเพื่อแสดงส่วนประกอบของประโยค</a:t>
            </a:r>
          </a:p>
          <a:p>
            <a:r>
              <a:rPr lang="th-TH" sz="1600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1600" dirty="0" smtClean="0">
                <a:latin typeface="AngsanaUPC" pitchFamily="18" charset="-34"/>
                <a:cs typeface="AngsanaUPC" pitchFamily="18" charset="-34"/>
              </a:rPr>
              <a:t>       ๓</a:t>
            </a:r>
            <a:r>
              <a:rPr lang="th-TH" sz="1600" dirty="0">
                <a:latin typeface="AngsanaUPC" pitchFamily="18" charset="-34"/>
                <a:cs typeface="AngsanaUPC" pitchFamily="18" charset="-34"/>
              </a:rPr>
              <a:t>) ครูคลิกที่ปุ่มกลับ เพื่อกลับสู่เนื้อหาเฟรมหลัก</a:t>
            </a:r>
            <a:endParaRPr lang="th-TH" sz="16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>
                <a:solidFill>
                  <a:prstClr val="black"/>
                </a:solidFill>
              </a:rPr>
              <a:pPr/>
              <a:t>5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๑. การใช้ประโยคเพื่อสื่อสาร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• ส่วนประกอบของประโยค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๑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ครูอธิบายสรุปส่วนประกอบของประโยค โดยใช้เนื้อหาจากหนังสือเรียน รายวิชาพื้นฐาน</a:t>
            </a:r>
          </a:p>
          <a:p>
            <a:pPr marL="0" indent="0">
              <a:buNone/>
            </a:pP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ภาษาไทย ม. ๒ เล่ม ๑ ของบริษัท สำนักพิมพ์วัฒนาพานิช จำกัด</a:t>
            </a:r>
          </a:p>
          <a:p>
            <a:pPr marL="0" indent="0">
              <a:buNone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๒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ครูคลิกเพื่อแสดงส่วนประกอบของประโยค</a:t>
            </a:r>
          </a:p>
          <a:p>
            <a:r>
              <a:rPr lang="th-TH" sz="1600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1600" dirty="0" smtClean="0">
                <a:latin typeface="AngsanaUPC" pitchFamily="18" charset="-34"/>
                <a:cs typeface="AngsanaUPC" pitchFamily="18" charset="-34"/>
              </a:rPr>
              <a:t>       ๓</a:t>
            </a:r>
            <a:r>
              <a:rPr lang="th-TH" sz="1600" dirty="0">
                <a:latin typeface="AngsanaUPC" pitchFamily="18" charset="-34"/>
                <a:cs typeface="AngsanaUPC" pitchFamily="18" charset="-34"/>
              </a:rPr>
              <a:t>) ครูคลิกที่ปุ่มกลับ เพื่อกลับสู่เนื้อหาเฟรมหลัก</a:t>
            </a:r>
            <a:endParaRPr lang="th-TH" sz="16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>
                <a:solidFill>
                  <a:prstClr val="black"/>
                </a:solidFill>
              </a:rPr>
              <a:pPr/>
              <a:t>6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๓. ประโยคความรวม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๓.๒ ชนิดของประโยคความรวม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         ๑) ครูอธิบายและยกตัวอย่างชนิดของประโยคความรวม โดยใช้เนื้อหาจากหนังสือเรียน </a:t>
            </a:r>
            <a:endParaRPr lang="th-TH" sz="16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 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รายวิชา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พื้นฐาน ภาษาไทย ม. ๒ เล่ม ๑ ของบริษัท สำนักพิมพ์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วัฒนาพานิช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จำกัด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         ๒) ครูคลิกเพื่อ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แสดงตัวอย่างและชนิด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ของประโยคความรวม</a:t>
            </a:r>
          </a:p>
          <a:p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10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๓. ประโยคความรวม</a:t>
            </a:r>
          </a:p>
          <a:p>
            <a:pPr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๓.๒ ชนิดของประโยคความรวม</a:t>
            </a:r>
          </a:p>
          <a:p>
            <a:pPr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         ๑</a:t>
            </a:r>
            <a:r>
              <a:rPr lang="en-US" sz="1600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ครูอธิบายและยกตัวอย่างชนิดของประโยคความรวม โดยใช้เนื้อหาจากหนังสือ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เรียน</a:t>
            </a:r>
          </a:p>
          <a:p>
            <a:pPr>
              <a:defRPr/>
            </a:pP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 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รายวิชา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พื้นฐาน ภาษาไทย ม. ๒ เล่ม ๑ ของบริษัท สำนักพิมพ์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วัฒนาพานิช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จำกัด</a:t>
            </a:r>
          </a:p>
          <a:p>
            <a:pPr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         ๒</a:t>
            </a:r>
            <a:r>
              <a:rPr lang="en-US" sz="1600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ครูคลิกเพื่อ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แสดงตัวอย่างและชนิด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ของประโยคความรวม</a:t>
            </a:r>
          </a:p>
          <a:p>
            <a:r>
              <a:rPr lang="th-TH" sz="1600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1600" dirty="0" smtClean="0">
                <a:latin typeface="AngsanaUPC" pitchFamily="18" charset="-34"/>
                <a:cs typeface="AngsanaUPC" pitchFamily="18" charset="-34"/>
              </a:rPr>
              <a:t>             ๓</a:t>
            </a:r>
            <a:r>
              <a:rPr lang="th-TH" sz="1600" dirty="0">
                <a:latin typeface="AngsanaUPC" pitchFamily="18" charset="-34"/>
                <a:cs typeface="AngsanaUPC" pitchFamily="18" charset="-34"/>
              </a:rPr>
              <a:t>) ครูคลิกที่ปุ่มกลับ เพื่อกลับสู่เนื้อหาเฟรมหลัก</a:t>
            </a:r>
            <a:endParaRPr lang="th-TH" sz="1600" dirty="0">
              <a:cs typeface="+mj-cs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๓. ประโยคความรวม</a:t>
            </a:r>
            <a:endParaRPr lang="th-TH" sz="1600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kern="1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๓.๒</a:t>
            </a:r>
            <a:r>
              <a:rPr lang="th-TH" sz="1600" kern="1200" baseline="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ชนิดของประโยคความรวม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๑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ครูอธิบายและยกตัวอย่างชนิดของประโยคความรวม โดยใช้เนื้อหาจากหนังสือเรียน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 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รายวิชาพื้นฐาน ภาษาไทย ม. ๒ เล่ม ๑ ของบริษัท สำนักพิมพ์วัฒนาพานิช จำกัด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kern="1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kern="1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    ๒</a:t>
            </a:r>
            <a:r>
              <a:rPr lang="en-US" sz="1600" kern="1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kern="1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ครูคลิกเพื่อแสดงตัวอย่างและชนิดของประโยคความรวม</a:t>
            </a:r>
          </a:p>
          <a:p>
            <a:r>
              <a:rPr lang="th-TH" sz="1600" dirty="0" smtClean="0">
                <a:latin typeface="AngsanaUPC" pitchFamily="18" charset="-34"/>
                <a:cs typeface="AngsanaUPC" pitchFamily="18" charset="-34"/>
              </a:rPr>
              <a:t>              </a:t>
            </a:r>
            <a:r>
              <a:rPr lang="th-TH" sz="1600" dirty="0">
                <a:latin typeface="AngsanaUPC" pitchFamily="18" charset="-34"/>
                <a:cs typeface="AngsanaUPC" pitchFamily="18" charset="-34"/>
              </a:rPr>
              <a:t>๓) ครูคลิกที่ปุ่มกลับ เพื่อกลับสู่เนื้อหาเฟรมหลัก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12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523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072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029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220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227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261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77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859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790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439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757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B600C-C0BC-4C9D-BF5D-FB1DDFAB5262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219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752600"/>
            <a:ext cx="4577938" cy="510540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572000" y="1773238"/>
            <a:ext cx="4575810" cy="5084762"/>
          </a:xfrm>
          <a:prstGeom prst="rect">
            <a:avLst/>
          </a:prstGeom>
          <a:solidFill>
            <a:schemeClr val="accent6">
              <a:lumMod val="60000"/>
              <a:lumOff val="4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0" y="908050"/>
            <a:ext cx="9144000" cy="865188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ประโยคในภาษาไทย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11" y="2968795"/>
            <a:ext cx="4009515" cy="26730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0" y="3151138"/>
            <a:ext cx="3352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3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- ประโยคความเดียว</a:t>
            </a:r>
          </a:p>
          <a:p>
            <a:r>
              <a:rPr lang="th-TH" sz="3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- ประโยคความรวม</a:t>
            </a:r>
            <a:endParaRPr lang="th-TH" sz="3600" b="1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- ประโยคความซ้อน</a:t>
            </a:r>
            <a:endParaRPr lang="th-TH" sz="3600" b="1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0444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มุมมน 5"/>
          <p:cNvSpPr/>
          <p:nvPr/>
        </p:nvSpPr>
        <p:spPr>
          <a:xfrm>
            <a:off x="459130" y="1447800"/>
            <a:ext cx="4953000" cy="629752"/>
          </a:xfrm>
          <a:prstGeom prst="rect">
            <a:avLst/>
          </a:prstGeom>
          <a:solidFill>
            <a:schemeClr val="accent2">
              <a:alpha val="78824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๑. ประโยคความรวมที่มีเนื้อความคล้อยตามกัน</a:t>
            </a:r>
            <a:endParaRPr lang="th-TH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62000" y="2396366"/>
            <a:ext cx="7467600" cy="533400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๑) แสดงอาการร่วมกัน ใช้สันธาน </a:t>
            </a:r>
            <a:r>
              <a:rPr lang="th-TH" i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และ ทั้ง...และ กับ</a:t>
            </a:r>
            <a:endParaRPr lang="th-TH" i="1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27530" y="3086100"/>
            <a:ext cx="6540070" cy="53340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การสงครามอาจแพ้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ชนะก็ได้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762000" y="3770967"/>
            <a:ext cx="7467601" cy="533400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๒) แสดงเวลาต่อเนื่องกัน ใช้สันธาน </a:t>
            </a:r>
            <a:r>
              <a:rPr lang="th-TH" i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แล้ว...ก็ แล้ว...จึง ครั้น...ก็ ครั้น..จึง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ฯลฯ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937025" y="4496724"/>
            <a:ext cx="6529861" cy="5334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ครั้น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ครูใหญ่ให้โอวาทจบ นักเรียน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ก็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แยกย้ายกันเข้าชั้นเรียน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761999" y="5257800"/>
            <a:ext cx="7467601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๓) แสดงความคล้อยตามกันโดยมีเงื่อนไข ใช้สันธาน </a:t>
            </a:r>
            <a:r>
              <a:rPr lang="th-TH" i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ถ้า ถ้าว่า ถ้า...ก็  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ฯลฯ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937025" y="6019800"/>
            <a:ext cx="6529861" cy="5334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ถ้า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เธอพิมพ์รายงานเสร็จ เธอ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ก็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จะได้ดูภาพยนตร์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6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๓.</a:t>
            </a:r>
            <a:r>
              <a:rPr lang="th-TH" sz="4000" b="1" dirty="0">
                <a:solidFill>
                  <a:prstClr val="white"/>
                </a:solidFill>
                <a:cs typeface="Angsana New"/>
              </a:rPr>
              <a:t>๒</a:t>
            </a:r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 ชนิดของประโยคความรวม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</p:spTree>
    <p:extLst>
      <p:ext uri="{BB962C8B-B14F-4D97-AF65-F5344CB8AC3E}">
        <p14:creationId xmlns:p14="http://schemas.microsoft.com/office/powerpoint/2010/main" val="8529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มุมมน 4"/>
          <p:cNvSpPr/>
          <p:nvPr/>
        </p:nvSpPr>
        <p:spPr>
          <a:xfrm>
            <a:off x="952499" y="2400300"/>
            <a:ext cx="7239001" cy="990600"/>
          </a:xfrm>
          <a:prstGeom prst="roundRect">
            <a:avLst>
              <a:gd name="adj" fmla="val 0"/>
            </a:avLst>
          </a:prstGeom>
          <a:solidFill>
            <a:schemeClr val="accent3">
              <a:lumMod val="60000"/>
              <a:lumOff val="40000"/>
              <a:alpha val="78824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ประโยคความรวมที่มีเนื้อความขัดแย้งกัน ใช้สันธาน </a:t>
            </a:r>
            <a:r>
              <a:rPr lang="th-TH" i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แต่ แต่ทว่า แต่...ก็ </a:t>
            </a:r>
          </a:p>
          <a:p>
            <a:r>
              <a:rPr lang="th-TH" i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i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กว่า...ก็ ถึง...ก็ </a:t>
            </a:r>
            <a:endParaRPr lang="th-TH" i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526116" y="3657600"/>
            <a:ext cx="6073374" cy="5334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พ่อแม่สอนให้วินัยเป็นคนดี 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แต่ทว่า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วินัยไม่ยอมเชื่อฟัง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5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๓.</a:t>
            </a:r>
            <a:r>
              <a:rPr lang="th-TH" sz="4000" b="1" dirty="0">
                <a:solidFill>
                  <a:prstClr val="white"/>
                </a:solidFill>
                <a:cs typeface="Angsana New"/>
              </a:rPr>
              <a:t>๒</a:t>
            </a:r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 ชนิดของประโยคความรวม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9" name="สี่เหลี่ยมผืนผ้ามุมมน 5"/>
          <p:cNvSpPr/>
          <p:nvPr/>
        </p:nvSpPr>
        <p:spPr>
          <a:xfrm>
            <a:off x="459130" y="1447800"/>
            <a:ext cx="4953000" cy="629752"/>
          </a:xfrm>
          <a:prstGeom prst="rect">
            <a:avLst/>
          </a:prstGeom>
          <a:solidFill>
            <a:schemeClr val="accent3">
              <a:lumMod val="75000"/>
              <a:alpha val="78824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๒. ประโยคความรวมที่มีเนื้อความขัดแย้งกัน</a:t>
            </a:r>
            <a:endParaRPr lang="th-TH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6365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มุมมน 8"/>
          <p:cNvSpPr/>
          <p:nvPr/>
        </p:nvSpPr>
        <p:spPr>
          <a:xfrm>
            <a:off x="765792" y="2286000"/>
            <a:ext cx="7620000" cy="1447800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  ประโยคความรวมที่มีเนื้อความเลือกอย่างหนึ่งอย่างใด ใช้สันธาน </a:t>
            </a:r>
            <a:r>
              <a:rPr lang="th-TH" i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หรือ </a:t>
            </a:r>
          </a:p>
          <a:p>
            <a:r>
              <a:rPr lang="th-TH" i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หรือไม่ก็ หรือมิฉะนั้น หรือมิฉะนั้นก็  หรือมิฉะนั้น..ก็ หรือไม่เช่นนั้น...ก็ </a:t>
            </a:r>
          </a:p>
          <a:p>
            <a:r>
              <a:rPr lang="th-TH" i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หรือไม่อย่างนั้น...ก็ </a:t>
            </a:r>
            <a:endParaRPr lang="th-TH" i="1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539105" y="4038600"/>
            <a:ext cx="6073374" cy="53340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288000" rtlCol="0" anchor="ctr"/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พ่อคุณเป็นทหาร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หรือ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เป็นตำรวจ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553573" y="5029200"/>
            <a:ext cx="6073374" cy="53340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288000" rtlCol="0" anchor="ctr"/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มนุษย์เราต้องรู้จักทำมาหากิน 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มิฉะนั้นก็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ต้องอดตาย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5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๓.</a:t>
            </a:r>
            <a:r>
              <a:rPr lang="th-TH" sz="4000" b="1" dirty="0">
                <a:solidFill>
                  <a:prstClr val="white"/>
                </a:solidFill>
                <a:cs typeface="Angsana New"/>
              </a:rPr>
              <a:t>๒</a:t>
            </a:r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 ชนิดของประโยคความรวม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14" name="สี่เหลี่ยมผืนผ้ามุมมน 5"/>
          <p:cNvSpPr/>
          <p:nvPr/>
        </p:nvSpPr>
        <p:spPr>
          <a:xfrm>
            <a:off x="459130" y="1447800"/>
            <a:ext cx="5636870" cy="629752"/>
          </a:xfrm>
          <a:prstGeom prst="rect">
            <a:avLst/>
          </a:prstGeom>
          <a:solidFill>
            <a:schemeClr val="accent4">
              <a:alpha val="78824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๓. ประโยคความรวมที่มีเนื้อความเลือกอย่างหนึ่งอย่างใด</a:t>
            </a:r>
          </a:p>
        </p:txBody>
      </p:sp>
    </p:spTree>
    <p:extLst>
      <p:ext uri="{BB962C8B-B14F-4D97-AF65-F5344CB8AC3E}">
        <p14:creationId xmlns:p14="http://schemas.microsoft.com/office/powerpoint/2010/main" val="320813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มุมมน 4"/>
          <p:cNvSpPr/>
          <p:nvPr/>
        </p:nvSpPr>
        <p:spPr>
          <a:xfrm>
            <a:off x="519248" y="2286000"/>
            <a:ext cx="8013316" cy="1066800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  <a:alpha val="78824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ประโยคความรวมที่มีเนื้อความเป็นเหตุผลแก่กัน ใช้สันธาน </a:t>
            </a:r>
            <a:r>
              <a:rPr lang="th-TH" i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จึง เพราะ...จึง </a:t>
            </a:r>
          </a:p>
          <a:p>
            <a:r>
              <a:rPr lang="th-TH" i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เพราะ เพราะฉะนั้น...จึง  ด้วยเหตุว่า...จึง เพราะฉะนั้น </a:t>
            </a:r>
            <a:endParaRPr lang="th-TH" i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cs typeface="+mj-cs"/>
              </a:rPr>
              <a:t>	๓.๒ ชนิดของประโยคความรวม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2" name="Round Diagonal Corner Rectangle 1"/>
          <p:cNvSpPr/>
          <p:nvPr/>
        </p:nvSpPr>
        <p:spPr>
          <a:xfrm>
            <a:off x="1017483" y="3520633"/>
            <a:ext cx="7186073" cy="860502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44000" rtlCol="0" anchor="ctr"/>
          <a:lstStyle/>
          <a:p>
            <a:endParaRPr lang="th-TH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สุธี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เป็นคนไม่มีความรับผิดชอบ สมพร</a:t>
            </a:r>
            <a:r>
              <a:rPr lang="th-TH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จึง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ไม่อยากร่วมงานด้วย</a:t>
            </a:r>
          </a:p>
          <a:p>
            <a:endParaRPr lang="th-TH" dirty="0"/>
          </a:p>
        </p:txBody>
      </p:sp>
      <p:sp>
        <p:nvSpPr>
          <p:cNvPr id="13" name="Round Diagonal Corner Rectangle 12"/>
          <p:cNvSpPr/>
          <p:nvPr/>
        </p:nvSpPr>
        <p:spPr>
          <a:xfrm>
            <a:off x="1030494" y="5638800"/>
            <a:ext cx="7199106" cy="838200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44000" rtlCol="0" anchor="ctr"/>
          <a:lstStyle/>
          <a:p>
            <a:endParaRPr lang="th-TH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อากาศ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เป็นพิษ </a:t>
            </a:r>
            <a:r>
              <a:rPr lang="th-TH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เพราะฉะนั้น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คน</a:t>
            </a:r>
            <a:r>
              <a:rPr lang="th-TH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จึง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เป็นโรคภูมิแพ้กันมาก</a:t>
            </a:r>
          </a:p>
          <a:p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1015625" y="4572000"/>
            <a:ext cx="7187932" cy="856786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44000" rtlCol="0" anchor="ctr"/>
          <a:lstStyle/>
          <a:p>
            <a:endParaRPr lang="th-TH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ด้วย</a:t>
            </a:r>
            <a:r>
              <a:rPr lang="th-TH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เหตุว่า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วินัยไม่ค่อยมีเวลาให้กับครอบครัว ลูกของเขา</a:t>
            </a:r>
            <a:r>
              <a:rPr lang="th-TH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จึง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ติด</a:t>
            </a:r>
            <a:r>
              <a:rPr lang="th-TH" dirty="0" err="1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ยาเสพติด</a:t>
            </a:r>
            <a:endParaRPr lang="th-TH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sp>
        <p:nvSpPr>
          <p:cNvPr id="12" name="สี่เหลี่ยมผืนผ้ามุมมน 5"/>
          <p:cNvSpPr/>
          <p:nvPr/>
        </p:nvSpPr>
        <p:spPr>
          <a:xfrm>
            <a:off x="459130" y="1447800"/>
            <a:ext cx="5255870" cy="629752"/>
          </a:xfrm>
          <a:prstGeom prst="rect">
            <a:avLst/>
          </a:prstGeom>
          <a:solidFill>
            <a:schemeClr val="accent5">
              <a:alpha val="78824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๔. ประโยคความรวมที่มีเนื้อความเป็นเหตุผลแก่กัน</a:t>
            </a:r>
          </a:p>
        </p:txBody>
      </p:sp>
    </p:spTree>
    <p:extLst>
      <p:ext uri="{BB962C8B-B14F-4D97-AF65-F5344CB8AC3E}">
        <p14:creationId xmlns:p14="http://schemas.microsoft.com/office/powerpoint/2010/main" val="397453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13" grpId="0" animBg="1"/>
      <p:bldP spid="14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1" y="1600200"/>
            <a:ext cx="585839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ตัวอย่าง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ถ้าเขาเลิกสูบบุหรี่ สุขภาพจะแข็งแรงมากขึ้น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74490" y="3352800"/>
            <a:ext cx="582351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แม้เขาจะเป็นนักพูดที่ดี แต่เขาก็ยังประหม่า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77586" y="2552131"/>
            <a:ext cx="5846027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๑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ทั้งเจ้าหน้าที่และอาสาสมัครต่างก็ช่วยเหลือผู้บาดเจ็บ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60526" y="4262651"/>
            <a:ext cx="5823514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๓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วันหยุดต้นกล้าจะไปเรียนว่ายน้ำหรือไม่ก็ไปเรียนวาดรูป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92687" y="5181600"/>
            <a:ext cx="582351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๔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พอเขาทำความสะอาดเสร็จ เขาก็รีบกลับบ้าน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77586" y="6029980"/>
            <a:ext cx="582351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หน่อยเป็นเด็กวัยรุ่นที่ทันสมัย แต่ทว่าเขาสนใจธรรมะ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0792" y="1600200"/>
            <a:ext cx="2739692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เนื้อความเป็นเหตุผลแก่กัน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6175" y="673641"/>
            <a:ext cx="2335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cs typeface="+mj-cs"/>
              </a:rPr>
              <a:t>เนื้อความลักษณะใด</a:t>
            </a:r>
            <a:endParaRPr lang="th-TH" sz="3200" b="1" dirty="0">
              <a:solidFill>
                <a:srgbClr val="FF0000"/>
              </a:solidFill>
              <a:cs typeface="+mj-c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463" y="1209212"/>
            <a:ext cx="9140537" cy="132424"/>
            <a:chOff x="3463" y="1209212"/>
            <a:chExt cx="9140537" cy="132424"/>
          </a:xfrm>
        </p:grpSpPr>
        <p:sp>
          <p:nvSpPr>
            <p:cNvPr id="23" name="สี่เหลี่ยมผืนผ้า 18"/>
            <p:cNvSpPr/>
            <p:nvPr/>
          </p:nvSpPr>
          <p:spPr>
            <a:xfrm>
              <a:off x="3463" y="1209212"/>
              <a:ext cx="342900" cy="13242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4" name="สี่เหลี่ยมผืนผ้า 24"/>
            <p:cNvSpPr/>
            <p:nvPr/>
          </p:nvSpPr>
          <p:spPr>
            <a:xfrm>
              <a:off x="457200" y="1209212"/>
              <a:ext cx="8686800" cy="132424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38825" y="71438"/>
            <a:ext cx="33505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cs typeface="+mj-cs"/>
              </a:rPr>
              <a:t>แบบฝึกหัดประจำบท</a:t>
            </a:r>
            <a:endParaRPr lang="th-TH" sz="4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0981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7" grpId="0" animBg="1"/>
      <p:bldP spid="36" grpId="0" animBg="1"/>
      <p:bldP spid="38" grpId="0" animBg="1"/>
      <p:bldP spid="39" grpId="0" animBg="1"/>
      <p:bldP spid="40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459375"/>
            <a:ext cx="3048000" cy="5334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ประโยคความรวม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36527" y="1459375"/>
            <a:ext cx="3156638" cy="5334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ประโยคย่อย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86600" y="1447800"/>
            <a:ext cx="1752600" cy="5334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สันธาน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338" y="2027500"/>
            <a:ext cx="326566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6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ตัวอย่าง</a:t>
            </a:r>
            <a:r>
              <a:rPr lang="th-TH" sz="2600" dirty="0" smtClean="0">
                <a:latin typeface="Angsana New" pitchFamily="18" charset="-34"/>
                <a:cs typeface="Angsana New" pitchFamily="18" charset="-34"/>
              </a:rPr>
              <a:t> ทีมฟุตบอลโรงเรียนเราชนะเลิศและได้รับคำชมเชยเป็นอันมาก</a:t>
            </a:r>
            <a:endParaRPr lang="th-TH" sz="2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82445" y="3469771"/>
            <a:ext cx="5485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๑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 ละครเรื่องนี้คนดูสนุกมาก แต่คนเล่นเหนื่อยเหลือเกิน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28991" y="4121651"/>
            <a:ext cx="5272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 พอฉันไม่ได้ข่าวจากเขาฉันก็ไปหาที่บ้าน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60805" y="4747735"/>
            <a:ext cx="4072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๓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 ง่วงก็นอนเสียหรือไม่ก็ลุกขึ้นล้างหน้า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86394" y="5360172"/>
            <a:ext cx="5261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๔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 พอฉันเห็นเงาคนตะคุ่ม ๆ ฉันก็ตะโกนถามไป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3200400"/>
            <a:ext cx="8610600" cy="0"/>
          </a:xfrm>
          <a:prstGeom prst="line">
            <a:avLst/>
          </a:prstGeom>
          <a:ln w="190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512486" y="2002662"/>
            <a:ext cx="318067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๑. ทีม</a:t>
            </a:r>
            <a:r>
              <a:rPr lang="th-TH" sz="260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ฟุตบอลโรงเรียนเราชนะเลิศ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505200" y="2403157"/>
            <a:ext cx="38862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60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๒</a:t>
            </a:r>
            <a:r>
              <a:rPr lang="th-TH" sz="2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. </a:t>
            </a:r>
            <a:r>
              <a:rPr lang="en-US" sz="2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2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ทีม</a:t>
            </a:r>
            <a:r>
              <a:rPr lang="th-TH" sz="260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ฟุตบอลโรงเรียน</a:t>
            </a:r>
            <a:r>
              <a:rPr lang="th-TH" sz="2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เรา</a:t>
            </a:r>
            <a:r>
              <a:rPr lang="en-US" sz="2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260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r>
              <a:rPr lang="th-TH" sz="2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      ได้</a:t>
            </a:r>
            <a:r>
              <a:rPr lang="th-TH" sz="260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รับคำชมเชยเป็นอันมาก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96200" y="1981200"/>
            <a:ext cx="68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และ</a:t>
            </a:r>
            <a:endParaRPr lang="th-TH" sz="2600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8600" y="624437"/>
            <a:ext cx="34644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cs typeface="+mj-cs"/>
              </a:rPr>
              <a:t>แยกส่วนประกอบของประโยค</a:t>
            </a:r>
            <a:endParaRPr lang="th-TH" sz="3200" b="1" dirty="0">
              <a:solidFill>
                <a:srgbClr val="FF0000"/>
              </a:solidFill>
              <a:cs typeface="+mj-cs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463" y="1209212"/>
            <a:ext cx="9140537" cy="132424"/>
            <a:chOff x="3463" y="1209212"/>
            <a:chExt cx="9140537" cy="132424"/>
          </a:xfrm>
        </p:grpSpPr>
        <p:sp>
          <p:nvSpPr>
            <p:cNvPr id="38" name="สี่เหลี่ยมผืนผ้า 18"/>
            <p:cNvSpPr/>
            <p:nvPr/>
          </p:nvSpPr>
          <p:spPr>
            <a:xfrm>
              <a:off x="3463" y="1209212"/>
              <a:ext cx="342900" cy="13242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9" name="สี่เหลี่ยมผืนผ้า 24"/>
            <p:cNvSpPr/>
            <p:nvPr/>
          </p:nvSpPr>
          <p:spPr>
            <a:xfrm>
              <a:off x="457200" y="1209212"/>
              <a:ext cx="8686800" cy="132424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38825" y="71438"/>
            <a:ext cx="33505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cs typeface="+mj-cs"/>
              </a:rPr>
              <a:t>แบบฝึกหัดประจำบท</a:t>
            </a:r>
            <a:endParaRPr lang="th-TH" sz="4400" b="1" dirty="0">
              <a:cs typeface="+mj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60805" y="5943600"/>
            <a:ext cx="5261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. สายใจเรียนดนตรี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และภาษาอังกฤษ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7220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22" grpId="0" animBg="1"/>
      <p:bldP spid="5" grpId="0"/>
      <p:bldP spid="24" grpId="0"/>
      <p:bldP spid="26" grpId="0"/>
      <p:bldP spid="27" grpId="0"/>
      <p:bldP spid="28" grpId="0"/>
      <p:bldP spid="9" grpId="0"/>
      <p:bldP spid="44" grpId="0"/>
      <p:bldP spid="10" grpId="0"/>
      <p:bldP spid="5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45743" y="2667000"/>
            <a:ext cx="8229600" cy="3031357"/>
          </a:xfrm>
          <a:prstGeom prst="rect">
            <a:avLst/>
          </a:prstGeom>
          <a:solidFill>
            <a:srgbClr val="FFC5E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tIns="396000" rtlCol="0">
            <a:spAutoFit/>
          </a:bodyPr>
          <a:lstStyle/>
          <a:p>
            <a:r>
              <a:rPr lang="th-TH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TH SarabunPSK" pitchFamily="34" charset="-34"/>
                <a:sym typeface="Wingdings"/>
              </a:rPr>
              <a:t> 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คือประโยค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ที่ประกอบด้วยประโยคความเดียวตั้งแต่ ๒ ประโยคขึ้นไป </a:t>
            </a:r>
            <a:endParaRPr lang="th-TH" dirty="0" smtClean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  <a:p>
            <a:pPr marL="457200" indent="-457200">
              <a:buFont typeface="Wingdings" pitchFamily="2" charset="2"/>
              <a:buChar char="|"/>
            </a:pP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มี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ใจความสำคัญจะเป็นประโยคหลัก (มุขยประโยค) </a:t>
            </a:r>
            <a:endParaRPr lang="th-TH" dirty="0" smtClean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  <a:p>
            <a:pPr marL="457200" indent="-457200">
              <a:buFont typeface="Wingdings" pitchFamily="2" charset="2"/>
              <a:buChar char="|"/>
            </a:pP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มี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ประโยคย่อย (อนุประโยค) ทำหน้าที่ขยายความส่วนใดส่วนหนึ่งของประโยคหลักให้ชัดเจน </a:t>
            </a:r>
            <a:endParaRPr lang="th-TH" dirty="0" smtClean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  <a:p>
            <a:pPr marL="457200" indent="-457200">
              <a:buFont typeface="Wingdings" pitchFamily="2" charset="2"/>
              <a:buChar char="|"/>
            </a:pP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โดย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มีคำเชื่อมทั้ง ๒ ประโยคเข้าด้วยกัน อาจกล่าวได้ว่าประโยคความซ้อนคือ “ประโยคขยายประโยค” แบ่งออกเป็น ๓ ชนิด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cs typeface="+mj-cs"/>
              </a:rPr>
              <a:t>	ประโยคความซ้อน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62000" y="2299126"/>
            <a:ext cx="5638800" cy="735747"/>
          </a:xfrm>
          <a:prstGeom prst="ellipse">
            <a:avLst/>
          </a:prstGeom>
          <a:solidFill>
            <a:srgbClr val="FFA7D3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anchor="ctr">
            <a:spAutoFit/>
          </a:bodyPr>
          <a:lstStyle/>
          <a:p>
            <a:r>
              <a:rPr lang="th-TH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ประโยคความซ้อน (สังกรประโยค) 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7286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ประโยคความซ้อน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3177540"/>
            <a:ext cx="3303270" cy="990600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ชนิดของประโยคความซ้อน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519495" y="2167890"/>
            <a:ext cx="5014905" cy="1059180"/>
            <a:chOff x="3519495" y="2167890"/>
            <a:chExt cx="5014905" cy="1059180"/>
          </a:xfrm>
        </p:grpSpPr>
        <p:sp>
          <p:nvSpPr>
            <p:cNvPr id="6" name="Up Arrow 5"/>
            <p:cNvSpPr/>
            <p:nvPr/>
          </p:nvSpPr>
          <p:spPr>
            <a:xfrm rot="3687803">
              <a:off x="3698565" y="2438400"/>
              <a:ext cx="609600" cy="967740"/>
            </a:xfrm>
            <a:prstGeom prst="upArrow">
              <a:avLst/>
            </a:prstGeom>
            <a:solidFill>
              <a:srgbClr val="FF8BC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" name="Rectangle 6">
              <a:hlinkClick r:id="rId3" action="ppaction://hlinksldjump"/>
            </p:cNvPr>
            <p:cNvSpPr/>
            <p:nvPr/>
          </p:nvSpPr>
          <p:spPr>
            <a:xfrm>
              <a:off x="4800600" y="2167890"/>
              <a:ext cx="3733800" cy="922020"/>
            </a:xfrm>
            <a:prstGeom prst="rect">
              <a:avLst/>
            </a:prstGeom>
            <a:solidFill>
              <a:srgbClr val="FF8BC5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pPr marL="514350" indent="-514350">
                <a:buAutoNum type="thaiNumPeriod"/>
              </a:pPr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ประโยคย่อยทำหน้าที่อย่างนาม</a:t>
              </a:r>
            </a:p>
            <a:p>
              <a:pPr algn="ctr"/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(</a:t>
              </a:r>
              <a:r>
                <a:rPr lang="th-TH" dirty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นามานุประโยค) 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702376" y="3253740"/>
            <a:ext cx="4854884" cy="1471404"/>
            <a:chOff x="3702376" y="3253740"/>
            <a:chExt cx="4854884" cy="1013460"/>
          </a:xfrm>
        </p:grpSpPr>
        <p:sp>
          <p:nvSpPr>
            <p:cNvPr id="16" name="Up Arrow 15"/>
            <p:cNvSpPr/>
            <p:nvPr/>
          </p:nvSpPr>
          <p:spPr>
            <a:xfrm rot="5400000">
              <a:off x="3881446" y="3188970"/>
              <a:ext cx="609600" cy="967740"/>
            </a:xfrm>
            <a:prstGeom prst="upArrow">
              <a:avLst/>
            </a:prstGeom>
            <a:solidFill>
              <a:srgbClr val="CF89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0" name="Rectangle 19">
              <a:hlinkClick r:id="rId4" action="ppaction://hlinksldjump"/>
            </p:cNvPr>
            <p:cNvSpPr/>
            <p:nvPr/>
          </p:nvSpPr>
          <p:spPr>
            <a:xfrm>
              <a:off x="4823460" y="3253740"/>
              <a:ext cx="3733800" cy="1013460"/>
            </a:xfrm>
            <a:prstGeom prst="rect">
              <a:avLst/>
            </a:prstGeom>
            <a:solidFill>
              <a:srgbClr val="CF89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th-TH" dirty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๒</a:t>
              </a:r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. ประโยคย่อยทำหน้าที่ขยายนาม </a:t>
              </a:r>
            </a:p>
            <a:p>
              <a:r>
                <a:rPr lang="th-TH" dirty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     หรือสรรพนามในประโยคหลัก</a:t>
              </a:r>
            </a:p>
            <a:p>
              <a:pPr algn="ctr"/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(</a:t>
              </a:r>
              <a:r>
                <a:rPr lang="th-TH" dirty="0" err="1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คุณา</a:t>
              </a:r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นุประโยค)</a:t>
              </a:r>
              <a:endPara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702376" y="4542609"/>
            <a:ext cx="4983260" cy="1293405"/>
            <a:chOff x="3574000" y="4116795"/>
            <a:chExt cx="4983260" cy="1293405"/>
          </a:xfrm>
        </p:grpSpPr>
        <p:sp>
          <p:nvSpPr>
            <p:cNvPr id="19" name="Up Arrow 18"/>
            <p:cNvSpPr/>
            <p:nvPr/>
          </p:nvSpPr>
          <p:spPr>
            <a:xfrm rot="6790471">
              <a:off x="3753070" y="3937725"/>
              <a:ext cx="609600" cy="967740"/>
            </a:xfrm>
            <a:prstGeom prst="upArrow">
              <a:avLst/>
            </a:prstGeom>
            <a:solidFill>
              <a:srgbClr val="FF858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1" name="Rectangle 20">
              <a:hlinkClick r:id="rId5" action="ppaction://hlinksldjump"/>
            </p:cNvPr>
            <p:cNvSpPr/>
            <p:nvPr/>
          </p:nvSpPr>
          <p:spPr>
            <a:xfrm>
              <a:off x="4823460" y="4488180"/>
              <a:ext cx="3733800" cy="922020"/>
            </a:xfrm>
            <a:prstGeom prst="rect">
              <a:avLst/>
            </a:prstGeom>
            <a:solidFill>
              <a:srgbClr val="FF8585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th-TH" dirty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๓</a:t>
              </a:r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. ประโยคย่อยทำหน้าที่อย่างวิเศษณ์</a:t>
              </a:r>
            </a:p>
            <a:p>
              <a:pPr algn="ctr"/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(</a:t>
              </a:r>
              <a:r>
                <a:rPr lang="th-TH" dirty="0" err="1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วิเศษณา</a:t>
              </a:r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นุประโยค)</a:t>
              </a:r>
              <a:endPara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99572" y="1447800"/>
            <a:ext cx="5912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solidFill>
                  <a:prstClr val="black"/>
                </a:solidFill>
                <a:effectLst>
                  <a:glow rad="101600">
                    <a:srgbClr val="4BACC6">
                      <a:satMod val="175000"/>
                      <a:alpha val="40000"/>
                    </a:srgbClr>
                  </a:glow>
                </a:effectLst>
                <a:latin typeface="Angsana New" pitchFamily="18" charset="-34"/>
                <a:cs typeface="Angsana New" pitchFamily="18" charset="-34"/>
              </a:rPr>
              <a:t>ประโยคความซ้อนแบ่งตามหน้าที่ของอนุประโยคได้ ๓ ชนิด</a:t>
            </a:r>
            <a:endParaRPr lang="th-TH" dirty="0">
              <a:solidFill>
                <a:prstClr val="black"/>
              </a:solidFill>
              <a:effectLst>
                <a:glow rad="101600">
                  <a:srgbClr val="4BACC6">
                    <a:satMod val="175000"/>
                    <a:alpha val="40000"/>
                  </a:srgb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1968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นามานุประโยค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8003" y="1916832"/>
            <a:ext cx="8229600" cy="1307808"/>
          </a:xfrm>
          <a:prstGeom prst="rect">
            <a:avLst/>
          </a:prstGeom>
          <a:solidFill>
            <a:srgbClr val="FFC5E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tIns="396000" rtlCol="0">
            <a:spAutoFit/>
          </a:bodyPr>
          <a:lstStyle/>
          <a:p>
            <a:r>
              <a:rPr lang="th-TH" b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	</a:t>
            </a:r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ประโยคย่อยที่ทำหน้าที่แทนคำนาม ซึ่งอาจทำหน้าที่เป็นประธาน กรรม หรือส่วนเติมเต็มในประโยคหลัก</a:t>
            </a:r>
            <a:endParaRPr lang="th-TH" b="1" dirty="0">
              <a:solidFill>
                <a:prstClr val="black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97326" y="4429179"/>
            <a:ext cx="5784504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กายทำสวน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เป็นอาชีพเสริม</a:t>
            </a:r>
            <a:endParaRPr lang="th-TH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กายทำสวน 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นามานุประโยคทำหน้าที่บทประธาน</a:t>
            </a:r>
          </a:p>
          <a:p>
            <a:r>
              <a:rPr lang="th-TH" b="1" u="sng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คนทะเลาะกัน</a:t>
            </a:r>
            <a:r>
              <a:rPr lang="th-TH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ก่อความรำคาญให้เพื่อน</a:t>
            </a:r>
            <a:r>
              <a:rPr lang="th-TH" b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บ้าน</a:t>
            </a:r>
          </a:p>
          <a:p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คนทะเลาะ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กัน 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นามานุประโยคทำหน้าที่บท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ประธาน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7" name="Pentagon 2"/>
          <p:cNvSpPr/>
          <p:nvPr/>
        </p:nvSpPr>
        <p:spPr>
          <a:xfrm>
            <a:off x="175287" y="4429179"/>
            <a:ext cx="2956098" cy="685800"/>
          </a:xfrm>
          <a:prstGeom prst="homePlat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 smtClean="0">
              <a:solidFill>
                <a:prstClr val="black"/>
              </a:solidFill>
              <a:cs typeface="Angsana New"/>
            </a:endParaRPr>
          </a:p>
          <a:p>
            <a:pPr algn="ctr"/>
            <a:r>
              <a:rPr lang="th-TH" dirty="0" smtClean="0">
                <a:solidFill>
                  <a:prstClr val="black"/>
                </a:solidFill>
                <a:cs typeface="Angsana New"/>
              </a:rPr>
              <a:t>๑</a:t>
            </a:r>
            <a:r>
              <a:rPr lang="th-TH" dirty="0">
                <a:solidFill>
                  <a:prstClr val="black"/>
                </a:solidFill>
                <a:cs typeface="Angsana New"/>
              </a:rPr>
              <a:t>) ทำหน้าที่บทประธาน</a:t>
            </a:r>
          </a:p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95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นามานุประโยค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1412776"/>
            <a:ext cx="5976664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สมชายไม่ชอบ</a:t>
            </a:r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สมพงศ์แสดงอำนาจเหนือตน</a:t>
            </a:r>
          </a:p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สมพงศ์แสดงอำนาจเหนือตน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นามานุประโยคทำหน้าที่กรรม</a:t>
            </a:r>
          </a:p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อ้นบอก</a:t>
            </a:r>
            <a:r>
              <a:rPr lang="th-TH" dirty="0" err="1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เจมส์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ว่า</a:t>
            </a:r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กิจเป็น</a:t>
            </a:r>
            <a:r>
              <a:rPr lang="th-TH" b="1" u="sng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คนฉลาดมาก </a:t>
            </a:r>
            <a:endParaRPr lang="th-TH" b="1" u="sng" dirty="0" smtClean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กิจเป็นคนฉลาดมาก 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นามานุประโยคทำหน้าที่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กรรม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Pentagon 16"/>
          <p:cNvSpPr/>
          <p:nvPr/>
        </p:nvSpPr>
        <p:spPr>
          <a:xfrm>
            <a:off x="175929" y="1454287"/>
            <a:ext cx="2956098" cy="685800"/>
          </a:xfrm>
          <a:prstGeom prst="homePlate">
            <a:avLst/>
          </a:prstGeom>
          <a:solidFill>
            <a:schemeClr val="accent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 smtClean="0">
              <a:solidFill>
                <a:prstClr val="black"/>
              </a:solidFill>
              <a:cs typeface="Angsana New"/>
            </a:endParaRPr>
          </a:p>
          <a:p>
            <a:pPr algn="ctr"/>
            <a:r>
              <a:rPr lang="th-TH" dirty="0" smtClean="0">
                <a:solidFill>
                  <a:prstClr val="black"/>
                </a:solidFill>
                <a:cs typeface="Angsana New"/>
              </a:rPr>
              <a:t>๒</a:t>
            </a:r>
            <a:r>
              <a:rPr lang="th-TH" dirty="0">
                <a:solidFill>
                  <a:prstClr val="black"/>
                </a:solidFill>
                <a:cs typeface="Angsana New"/>
              </a:rPr>
              <a:t>) ทำหน้าที่บทกรรม</a:t>
            </a:r>
          </a:p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9" name="Pentagon 18"/>
          <p:cNvSpPr/>
          <p:nvPr/>
        </p:nvSpPr>
        <p:spPr>
          <a:xfrm>
            <a:off x="309592" y="3212976"/>
            <a:ext cx="2688771" cy="685800"/>
          </a:xfrm>
          <a:prstGeom prst="homePlate">
            <a:avLst/>
          </a:prstGeom>
          <a:solidFill>
            <a:srgbClr val="FFA3D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dirty="0" smtClean="0">
              <a:solidFill>
                <a:prstClr val="black"/>
              </a:solidFill>
              <a:cs typeface="Angsana New"/>
            </a:endParaRPr>
          </a:p>
          <a:p>
            <a:r>
              <a:rPr lang="th-TH" dirty="0">
                <a:solidFill>
                  <a:prstClr val="black"/>
                </a:solidFill>
                <a:cs typeface="Angsana New"/>
              </a:rPr>
              <a:t>๓</a:t>
            </a:r>
            <a:r>
              <a:rPr lang="th-TH" dirty="0" smtClean="0">
                <a:solidFill>
                  <a:prstClr val="black"/>
                </a:solidFill>
                <a:cs typeface="Angsana New"/>
              </a:rPr>
              <a:t>) </a:t>
            </a:r>
            <a:r>
              <a:rPr lang="th-TH" dirty="0">
                <a:solidFill>
                  <a:prstClr val="black"/>
                </a:solidFill>
                <a:cs typeface="Angsana New"/>
              </a:rPr>
              <a:t>ทำ</a:t>
            </a:r>
            <a:r>
              <a:rPr lang="th-TH" dirty="0" smtClean="0">
                <a:solidFill>
                  <a:prstClr val="black"/>
                </a:solidFill>
                <a:cs typeface="Angsana New"/>
              </a:rPr>
              <a:t>หน้าที่ส่วนเติมเต็ม</a:t>
            </a:r>
            <a:endParaRPr lang="th-TH" dirty="0">
              <a:solidFill>
                <a:prstClr val="black"/>
              </a:solidFill>
              <a:cs typeface="Angsana New"/>
            </a:endParaRPr>
          </a:p>
          <a:p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10" name="Rectangle 3"/>
          <p:cNvSpPr/>
          <p:nvPr/>
        </p:nvSpPr>
        <p:spPr>
          <a:xfrm>
            <a:off x="2998362" y="3423118"/>
            <a:ext cx="5966125" cy="1584176"/>
          </a:xfrm>
          <a:prstGeom prst="rect">
            <a:avLst/>
          </a:prstGeom>
          <a:solidFill>
            <a:schemeClr val="bg1"/>
          </a:solidFill>
          <a:ln>
            <a:solidFill>
              <a:srgbClr val="FF8B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ฉันเป็น</a:t>
            </a:r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คนเริ่มต้นคิดโครงการนี้</a:t>
            </a:r>
          </a:p>
          <a:p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คนเริ่มต้นคิดโครงการ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นี้  </a:t>
            </a:r>
            <a:r>
              <a:rPr lang="en-US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นามานุประโยคทำ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หน้าที่ส่วนเติมเต็ม</a:t>
            </a:r>
            <a:endParaRPr lang="th-TH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5157192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cs typeface="+mj-cs"/>
              </a:rPr>
              <a:t>***ข้อสังเกต </a:t>
            </a:r>
            <a:r>
              <a:rPr lang="th-TH" dirty="0" smtClean="0">
                <a:cs typeface="+mj-cs"/>
              </a:rPr>
              <a:t>นามานุประโยคอาจใช้คำวิเศษณ์ (ที่ ว่า ซึ่ง อัน) เชื่อมข้างหน้าได้</a:t>
            </a:r>
          </a:p>
          <a:p>
            <a:r>
              <a:rPr lang="th-TH" dirty="0">
                <a:cs typeface="+mj-cs"/>
              </a:rPr>
              <a:t>	เช่น </a:t>
            </a:r>
            <a:r>
              <a:rPr lang="th-TH" b="1" dirty="0">
                <a:cs typeface="+mj-cs"/>
              </a:rPr>
              <a:t>สมชายไม่</a:t>
            </a:r>
            <a:r>
              <a:rPr lang="th-TH" b="1" dirty="0" smtClean="0">
                <a:cs typeface="+mj-cs"/>
              </a:rPr>
              <a:t>ชอบ</a:t>
            </a:r>
            <a:r>
              <a:rPr lang="th-TH" b="1" u="sng" dirty="0" smtClean="0">
                <a:solidFill>
                  <a:srgbClr val="C00000"/>
                </a:solidFill>
                <a:cs typeface="+mj-cs"/>
              </a:rPr>
              <a:t>ที่</a:t>
            </a:r>
            <a:r>
              <a:rPr lang="th-TH" b="1" dirty="0" smtClean="0">
                <a:cs typeface="+mj-cs"/>
              </a:rPr>
              <a:t>สมพงศ์</a:t>
            </a:r>
            <a:r>
              <a:rPr lang="th-TH" b="1" dirty="0">
                <a:cs typeface="+mj-cs"/>
              </a:rPr>
              <a:t>แสดงอำนาจเหนือตน</a:t>
            </a:r>
          </a:p>
          <a:p>
            <a:r>
              <a:rPr lang="th-TH" b="1" dirty="0" smtClean="0">
                <a:cs typeface="+mj-cs"/>
              </a:rPr>
              <a:t>	       </a:t>
            </a:r>
            <a:r>
              <a:rPr lang="th-TH" b="1" u="sng" dirty="0" smtClean="0">
                <a:solidFill>
                  <a:srgbClr val="C00000"/>
                </a:solidFill>
                <a:cs typeface="+mj-cs"/>
              </a:rPr>
              <a:t>อัน</a:t>
            </a:r>
            <a:r>
              <a:rPr lang="th-TH" b="1" dirty="0" smtClean="0">
                <a:cs typeface="+mj-cs"/>
              </a:rPr>
              <a:t>ผู้บังเกิดเกล้าเห็นแก่ลูกเป็นคุณธรรมสูงสุด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7007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ส่วนประกอบของประโยค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2" name="Can 1"/>
          <p:cNvSpPr/>
          <p:nvPr/>
        </p:nvSpPr>
        <p:spPr>
          <a:xfrm>
            <a:off x="803069" y="2667000"/>
            <a:ext cx="2209800" cy="2209800"/>
          </a:xfrm>
          <a:prstGeom prst="can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ส่วนประกอบ</a:t>
            </a:r>
          </a:p>
          <a:p>
            <a:pPr algn="ctr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ของประโยค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012869" y="2514600"/>
            <a:ext cx="1140031" cy="2590800"/>
            <a:chOff x="3012869" y="2514600"/>
            <a:chExt cx="1140031" cy="2590800"/>
          </a:xfrm>
        </p:grpSpPr>
        <p:cxnSp>
          <p:nvCxnSpPr>
            <p:cNvPr id="4" name="Straight Connector 3"/>
            <p:cNvCxnSpPr>
              <a:stCxn id="2" idx="4"/>
            </p:cNvCxnSpPr>
            <p:nvPr/>
          </p:nvCxnSpPr>
          <p:spPr>
            <a:xfrm>
              <a:off x="3012869" y="3771900"/>
              <a:ext cx="568531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581400" y="2514600"/>
              <a:ext cx="0" cy="25908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569525" y="2514600"/>
              <a:ext cx="568531" cy="0"/>
            </a:xfrm>
            <a:prstGeom prst="line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584369" y="5105400"/>
              <a:ext cx="568531" cy="0"/>
            </a:xfrm>
            <a:prstGeom prst="line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238339" y="1967206"/>
            <a:ext cx="3425403" cy="1278906"/>
            <a:chOff x="4785889" y="1914627"/>
            <a:chExt cx="2653668" cy="1094787"/>
          </a:xfrm>
        </p:grpSpPr>
        <p:sp>
          <p:nvSpPr>
            <p:cNvPr id="34" name="Oval 33">
              <a:hlinkClick r:id="" action="ppaction://noaction"/>
            </p:cNvPr>
            <p:cNvSpPr/>
            <p:nvPr/>
          </p:nvSpPr>
          <p:spPr>
            <a:xfrm rot="531251">
              <a:off x="4785889" y="1914627"/>
              <a:ext cx="2653668" cy="109478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" name="Oval 12">
              <a:hlinkClick r:id="" action="ppaction://noaction"/>
            </p:cNvPr>
            <p:cNvSpPr/>
            <p:nvPr/>
          </p:nvSpPr>
          <p:spPr>
            <a:xfrm>
              <a:off x="4800600" y="2057400"/>
              <a:ext cx="25146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200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ภาคประธาน</a:t>
              </a:r>
              <a:endPara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257328" y="4465947"/>
            <a:ext cx="3371550" cy="1278906"/>
            <a:chOff x="4243471" y="4589799"/>
            <a:chExt cx="2759856" cy="1094787"/>
          </a:xfrm>
        </p:grpSpPr>
        <p:sp>
          <p:nvSpPr>
            <p:cNvPr id="35" name="Oval 34">
              <a:hlinkClick r:id="" action="ppaction://noaction"/>
            </p:cNvPr>
            <p:cNvSpPr/>
            <p:nvPr/>
          </p:nvSpPr>
          <p:spPr>
            <a:xfrm rot="531251">
              <a:off x="4243471" y="4589799"/>
              <a:ext cx="2759856" cy="1094787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6" name="Oval 35">
              <a:hlinkClick r:id="" action="ppaction://noaction"/>
            </p:cNvPr>
            <p:cNvSpPr/>
            <p:nvPr/>
          </p:nvSpPr>
          <p:spPr>
            <a:xfrm>
              <a:off x="4258814" y="4724400"/>
              <a:ext cx="2615223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200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ภาคแสดง</a:t>
              </a:r>
              <a:endPara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514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</a:t>
            </a:r>
            <a:r>
              <a:rPr lang="th-TH" sz="4000" b="1" dirty="0" err="1" smtClean="0">
                <a:solidFill>
                  <a:prstClr val="white"/>
                </a:solidFill>
                <a:cs typeface="Angsana New"/>
              </a:rPr>
              <a:t>คุณา</a:t>
            </a:r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นุประโยค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1766984"/>
            <a:ext cx="8229600" cy="1307808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tIns="396000" rtlCol="0">
            <a:spAutoFit/>
          </a:bodyPr>
          <a:lstStyle/>
          <a:p>
            <a:r>
              <a:rPr lang="th-TH" b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	</a:t>
            </a:r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ประโยคย่อยที่ทำหน้าที่ขยายคำนามหรือสรรพนาม โดยมี</a:t>
            </a:r>
          </a:p>
          <a:p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ประพัน</a:t>
            </a:r>
            <a:r>
              <a:rPr lang="th-TH" b="1" dirty="0" err="1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ธสร</a:t>
            </a:r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รพนาม (ผู้ ที่ ซึ่ง อัน) เป็นตัวเชื่อม</a:t>
            </a:r>
            <a:endParaRPr lang="th-TH" b="1" dirty="0">
              <a:solidFill>
                <a:prstClr val="black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0551" y="3645024"/>
            <a:ext cx="5784504" cy="26776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- บุคคล</a:t>
            </a:r>
            <a:r>
              <a:rPr lang="th-TH" b="1" u="sng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ผู้</a:t>
            </a:r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ได้รับรางวัลเรียนดี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คือด.ช.รัฐศาสตร์</a:t>
            </a:r>
            <a:endParaRPr lang="th-TH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ผู้ได้รับรางวัลเรียน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ดี 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dirty="0" err="1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คุณา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นุประโยคทำ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หน้าที่ขยายประธาน</a:t>
            </a:r>
          </a:p>
          <a:p>
            <a:endParaRPr lang="th-TH" dirty="0" smtClean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แพรคัดค้านการสร้างโรงไฟฟ้า</a:t>
            </a:r>
            <a:r>
              <a:rPr lang="th-TH" b="1" u="sng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ที่</a:t>
            </a:r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ใช้พลังงานนิวเคลียร์</a:t>
            </a:r>
          </a:p>
          <a:p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ที่ใช้พลังงาน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นิวเคลียร์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: </a:t>
            </a:r>
            <a:r>
              <a:rPr lang="th-TH" dirty="0" err="1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คุณา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นุ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ประโยคทำ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หน้าที่</a:t>
            </a:r>
          </a:p>
          <a:p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	        ขยายบทกรรม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1714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</a:t>
            </a:r>
            <a:r>
              <a:rPr lang="th-TH" sz="4000" b="1" dirty="0" err="1" smtClean="0">
                <a:solidFill>
                  <a:prstClr val="white"/>
                </a:solidFill>
                <a:cs typeface="Angsana New"/>
              </a:rPr>
              <a:t>คุณา</a:t>
            </a:r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นุประโยค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33043" y="2060848"/>
            <a:ext cx="7059519" cy="954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- เราหวงแหนแผ่นดินไทย</a:t>
            </a:r>
            <a:r>
              <a:rPr lang="th-TH" b="1" u="sng" dirty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อัน</a:t>
            </a:r>
            <a:r>
              <a:rPr lang="th-TH" b="1" u="sng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เป็นบ้านเกิดเมืองนอนของ</a:t>
            </a:r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เรา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อันเป็นบ้านเกิดเมืองนอนของ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เรา 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err="1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คุณา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นุประโยคทำ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หน้าที่เป็นส่วนเติมเต็ม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0375" y="4005064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cs typeface="+mj-cs"/>
              </a:rPr>
              <a:t>***ข้อสังเกต </a:t>
            </a:r>
            <a:r>
              <a:rPr lang="th-TH" dirty="0" err="1" smtClean="0">
                <a:cs typeface="+mj-cs"/>
              </a:rPr>
              <a:t>คุณา</a:t>
            </a:r>
            <a:r>
              <a:rPr lang="th-TH" dirty="0">
                <a:cs typeface="+mj-cs"/>
              </a:rPr>
              <a:t>นุ</a:t>
            </a:r>
            <a:r>
              <a:rPr lang="th-TH" dirty="0" smtClean="0">
                <a:cs typeface="+mj-cs"/>
              </a:rPr>
              <a:t>ประโยคใช้ประพัน</a:t>
            </a:r>
            <a:r>
              <a:rPr lang="th-TH" dirty="0" err="1" smtClean="0">
                <a:cs typeface="+mj-cs"/>
              </a:rPr>
              <a:t>ธสร</a:t>
            </a:r>
            <a:r>
              <a:rPr lang="th-TH" dirty="0" smtClean="0">
                <a:cs typeface="+mj-cs"/>
              </a:rPr>
              <a:t>รพนามเพื่อแทนที่นามหรือสรรพนามและขยายประโยคด้วย</a:t>
            </a:r>
          </a:p>
          <a:p>
            <a:r>
              <a:rPr lang="th-TH" b="1" dirty="0">
                <a:cs typeface="+mj-cs"/>
              </a:rPr>
              <a:t>	</a:t>
            </a:r>
            <a:r>
              <a:rPr lang="th-TH" b="1" u="sng" dirty="0" smtClean="0">
                <a:solidFill>
                  <a:srgbClr val="C00000"/>
                </a:solidFill>
                <a:cs typeface="+mj-cs"/>
              </a:rPr>
              <a:t>หากเป็นคำประ</a:t>
            </a:r>
            <a:r>
              <a:rPr lang="th-TH" b="1" u="sng" dirty="0" err="1" smtClean="0">
                <a:solidFill>
                  <a:srgbClr val="C00000"/>
                </a:solidFill>
                <a:cs typeface="+mj-cs"/>
              </a:rPr>
              <a:t>พันธ</a:t>
            </a:r>
            <a:r>
              <a:rPr lang="th-TH" b="1" u="sng" dirty="0" smtClean="0">
                <a:solidFill>
                  <a:srgbClr val="C00000"/>
                </a:solidFill>
                <a:cs typeface="+mj-cs"/>
              </a:rPr>
              <a:t>วิเศษณ์เชื่อมจะไม่ใช่</a:t>
            </a:r>
            <a:r>
              <a:rPr lang="th-TH" b="1" u="sng" dirty="0" err="1" smtClean="0">
                <a:solidFill>
                  <a:srgbClr val="C00000"/>
                </a:solidFill>
                <a:cs typeface="+mj-cs"/>
              </a:rPr>
              <a:t>คุณา</a:t>
            </a:r>
            <a:r>
              <a:rPr lang="th-TH" b="1" u="sng" dirty="0" smtClean="0">
                <a:solidFill>
                  <a:srgbClr val="C00000"/>
                </a:solidFill>
                <a:cs typeface="+mj-cs"/>
              </a:rPr>
              <a:t>นุประโยค</a:t>
            </a:r>
            <a:endParaRPr lang="th-TH" b="1" u="sng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032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</a:t>
            </a:r>
            <a:r>
              <a:rPr lang="th-TH" sz="4000" b="1" dirty="0" err="1" smtClean="0">
                <a:solidFill>
                  <a:prstClr val="white"/>
                </a:solidFill>
                <a:cs typeface="Angsana New"/>
              </a:rPr>
              <a:t>วิเศษณา</a:t>
            </a:r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นุประโยค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1766984"/>
            <a:ext cx="8229600" cy="13078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tIns="396000" rtlCol="0">
            <a:spAutoFit/>
          </a:bodyPr>
          <a:lstStyle/>
          <a:p>
            <a:r>
              <a:rPr lang="th-TH" b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	</a:t>
            </a:r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ประโยคย่อยที่ทำหน้าที่ขยายคำกริยาหรือวิเศษณ์ โดยมีคำประ</a:t>
            </a:r>
            <a:r>
              <a:rPr lang="th-TH" b="1" dirty="0" err="1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พันธ</a:t>
            </a:r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วิเศษณ์</a:t>
            </a:r>
          </a:p>
          <a:p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เชื่อมประโยค เช่น </a:t>
            </a:r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+mj-cs"/>
                <a:sym typeface="Wingdings"/>
              </a:rPr>
              <a:t>เมื่อ,เพื่อ,เพราะ,เพราะว่า, ตาม,จน,ตั้งแต่,อย่างที่ </a:t>
            </a:r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ฯลฯ เป็นตัวเชื่อม</a:t>
            </a:r>
            <a:endParaRPr lang="th-TH" b="1" dirty="0">
              <a:solidFill>
                <a:prstClr val="black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0550" y="3645024"/>
            <a:ext cx="6429841" cy="26776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b="1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ดรีม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วิ่งเร็ว</a:t>
            </a:r>
            <a:r>
              <a:rPr lang="th-TH" b="1" u="sng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จน</a:t>
            </a:r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เพื่อนตามไม่ทัน</a:t>
            </a:r>
            <a:endParaRPr lang="th-TH" u="sng" dirty="0" smtClean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จนเพื่อนตามไม่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ทัน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:</a:t>
            </a:r>
            <a:r>
              <a:rPr lang="th-TH" dirty="0" err="1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วิเศษณา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นุ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ประโยคทำหน้าที่ขยายวิเศษณ์</a:t>
            </a:r>
          </a:p>
          <a:p>
            <a:endParaRPr lang="th-TH" dirty="0" smtClean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กูปรีสูญพันธุ์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ไป</a:t>
            </a:r>
            <a:r>
              <a:rPr lang="th-TH" b="1" u="sng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เพราะ</a:t>
            </a:r>
            <a:r>
              <a:rPr lang="th-TH" b="1" u="sng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มนุษย์ล่ามันเพื่อเอา</a:t>
            </a:r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เขา</a:t>
            </a:r>
          </a:p>
          <a:p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เพราะมนุษย์ล่ามันเพื่อเอา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เขา 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วิเศษณานุประโยค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ทำ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หน้าที่ขยายกริยา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3555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</a:t>
            </a:r>
            <a:r>
              <a:rPr lang="th-TH" sz="4000" b="1" dirty="0" err="1" smtClean="0">
                <a:solidFill>
                  <a:prstClr val="white"/>
                </a:solidFill>
                <a:cs typeface="Angsana New"/>
              </a:rPr>
              <a:t>วิเศษณา</a:t>
            </a:r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นุประโยค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0375" y="2060848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cs typeface="+mj-cs"/>
              </a:rPr>
              <a:t>***ข้อสังเกต </a:t>
            </a:r>
          </a:p>
          <a:p>
            <a:r>
              <a:rPr lang="th-TH" b="1" dirty="0" smtClean="0">
                <a:cs typeface="+mj-cs"/>
              </a:rPr>
              <a:t>-</a:t>
            </a:r>
            <a:r>
              <a:rPr lang="th-TH" b="1" dirty="0" smtClean="0">
                <a:solidFill>
                  <a:srgbClr val="C00000"/>
                </a:solidFill>
                <a:cs typeface="+mj-cs"/>
              </a:rPr>
              <a:t> </a:t>
            </a:r>
            <a:r>
              <a:rPr lang="th-TH" dirty="0" smtClean="0">
                <a:cs typeface="+mj-cs"/>
              </a:rPr>
              <a:t>ความ</a:t>
            </a:r>
            <a:r>
              <a:rPr lang="th-TH" dirty="0">
                <a:cs typeface="+mj-cs"/>
              </a:rPr>
              <a:t>ซ้อน</a:t>
            </a:r>
            <a:r>
              <a:rPr lang="th-TH" dirty="0" err="1">
                <a:cs typeface="+mj-cs"/>
              </a:rPr>
              <a:t>วิเศษณา</a:t>
            </a:r>
            <a:r>
              <a:rPr lang="th-TH" dirty="0">
                <a:cs typeface="+mj-cs"/>
              </a:rPr>
              <a:t>นุประโยคที่เป็นเหตุผล </a:t>
            </a:r>
            <a:r>
              <a:rPr lang="th-TH" dirty="0" smtClean="0">
                <a:cs typeface="+mj-cs"/>
              </a:rPr>
              <a:t> ประโยค</a:t>
            </a:r>
            <a:r>
              <a:rPr lang="th-TH" dirty="0">
                <a:cs typeface="+mj-cs"/>
              </a:rPr>
              <a:t>จะต้องบอกผลมาก่อนเหตุ</a:t>
            </a:r>
          </a:p>
          <a:p>
            <a:r>
              <a:rPr lang="th-TH" b="1" dirty="0" smtClean="0">
                <a:cs typeface="+mj-cs"/>
              </a:rPr>
              <a:t>- </a:t>
            </a:r>
            <a:r>
              <a:rPr lang="th-TH" dirty="0" smtClean="0">
                <a:cs typeface="+mj-cs"/>
              </a:rPr>
              <a:t>หากหลังคำเชื่อมเป็นแค่คำนาม สรรพนาม หรือกริยา</a:t>
            </a:r>
            <a:r>
              <a:rPr lang="th-TH" dirty="0" err="1" smtClean="0">
                <a:cs typeface="+mj-cs"/>
              </a:rPr>
              <a:t>สภาว</a:t>
            </a:r>
            <a:r>
              <a:rPr lang="th-TH" dirty="0" smtClean="0">
                <a:cs typeface="+mj-cs"/>
              </a:rPr>
              <a:t>มาลา จะไม่นับว่าเป็นประโยคความซ้อน</a:t>
            </a:r>
            <a:endParaRPr lang="th-TH" b="1" u="sng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702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cs typeface="+mj-cs"/>
              </a:rPr>
              <a:t>	การสังเกตประโยค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5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28423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h-TH" sz="33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ประโยคความเดียว</a:t>
            </a:r>
            <a:endParaRPr lang="th-TH" sz="33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000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- มี ๑ประธาน ๑ กริยา ไม่มีคำเชื่อม</a:t>
            </a:r>
          </a:p>
          <a:p>
            <a:pPr>
              <a:buNone/>
            </a:pPr>
            <a:r>
              <a:rPr lang="th-TH" sz="33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ประโยคความรวม</a:t>
            </a:r>
            <a:endParaRPr lang="th-TH" sz="33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- มีกริยามากกว่า ๑ ตัว</a:t>
            </a:r>
          </a:p>
          <a:p>
            <a:pPr>
              <a:buNone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- มีประโยคมากกว่า ๑ ประโยค มีความสำคัญเท่ากัน</a:t>
            </a:r>
          </a:p>
          <a:p>
            <a:pPr>
              <a:buNone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- มีคำเชื่อมเชื่อมประโยคเข้าด้วยกัน คำเชื่อมจะบอกความสัมพันธ์ระหว่างประโยค</a:t>
            </a:r>
          </a:p>
          <a:p>
            <a:pPr>
              <a:buNone/>
            </a:pPr>
            <a:r>
              <a:rPr lang="th-TH" sz="33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3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ประโยคความซ้อน</a:t>
            </a:r>
            <a:r>
              <a:rPr lang="th-TH" sz="3000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>
              <a:buNone/>
            </a:pPr>
            <a:r>
              <a:rPr lang="th-TH" sz="3000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000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- มีกริยามากกว่า ๑ ตัว</a:t>
            </a:r>
          </a:p>
          <a:p>
            <a:pPr>
              <a:buNone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- มีประโยคมากกว่า ๑ ประโยค มีประโยคหลัก และประโยคย่อยทำหน้าที่ขยายส่วนประกอบในประโยคหลัก</a:t>
            </a:r>
          </a:p>
          <a:p>
            <a:pPr>
              <a:buNone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- ประโยคย่อยต้องมีคำกริยาด้วย</a:t>
            </a:r>
          </a:p>
          <a:p>
            <a:pPr>
              <a:buNone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- มีคำเชื่อมเชื่อมระหว่างประโยค</a:t>
            </a:r>
            <a:endParaRPr lang="th-TH" b="1" dirty="0">
              <a:solidFill>
                <a:schemeClr val="accent5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9678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544162"/>
              </p:ext>
            </p:extLst>
          </p:nvPr>
        </p:nvGraphicFramePr>
        <p:xfrm>
          <a:off x="240030" y="1487507"/>
          <a:ext cx="8626187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9787"/>
                <a:gridCol w="1828800"/>
                <a:gridCol w="1905000"/>
                <a:gridCol w="17526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ประโยคความซ้อน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ประโยคหลัก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ประโยคย่อย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หน้าที่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03031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๑. ชาวประมงจับปลาซึ่งกำลัง</a:t>
                      </a:r>
                    </a:p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     ตั้งท้อง ทำให้ปลาสูญพันธุ์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3031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๒. สมเด็จพระสุริโยทัยทรงเป็น</a:t>
                      </a:r>
                    </a:p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     วีรสตรีผู้ซึ่งยอมเสียสละชีวิต</a:t>
                      </a:r>
                    </a:p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     เพื่อปกป้องแผ่นดินไทย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03031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๓. วงดนตรีบรรเลงเพลงคลาสสิก</a:t>
                      </a:r>
                    </a:p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      ถูกใจคนฟัง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3031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๔. น้ำในคลองเน่าจนปลาตาย</a:t>
                      </a:r>
                    </a:p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      มากมาย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๕. วัยรุ่นสมัยนี้ใช้จ่ายฟุ่มเฟือยซื้อ</a:t>
                      </a:r>
                    </a:p>
                    <a:p>
                      <a:pPr algn="l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     สินค้าล้วนเป็นแบรนด์เนมทั้งนั้น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3463" y="1209212"/>
            <a:ext cx="9140537" cy="132424"/>
            <a:chOff x="3463" y="1209212"/>
            <a:chExt cx="9140537" cy="132424"/>
          </a:xfrm>
        </p:grpSpPr>
        <p:sp>
          <p:nvSpPr>
            <p:cNvPr id="26" name="สี่เหลี่ยมผืนผ้า 18"/>
            <p:cNvSpPr/>
            <p:nvPr/>
          </p:nvSpPr>
          <p:spPr>
            <a:xfrm>
              <a:off x="3463" y="1209212"/>
              <a:ext cx="342900" cy="13242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7" name="สี่เหลี่ยมผืนผ้า 24"/>
            <p:cNvSpPr/>
            <p:nvPr/>
          </p:nvSpPr>
          <p:spPr>
            <a:xfrm>
              <a:off x="457200" y="1209212"/>
              <a:ext cx="8686800" cy="132424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57200" y="636612"/>
            <a:ext cx="3198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cs typeface="+mj-cs"/>
              </a:rPr>
              <a:t>วิเคราะห์ประโยคความซ้อน</a:t>
            </a:r>
            <a:endParaRPr lang="th-TH" sz="32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8388" y="71437"/>
            <a:ext cx="33505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cs typeface="+mj-cs"/>
              </a:rPr>
              <a:t>แบบฝึกหัดประจำบท</a:t>
            </a:r>
            <a:endParaRPr lang="th-TH" sz="4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370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3463" y="1209212"/>
            <a:ext cx="9140537" cy="132424"/>
            <a:chOff x="3463" y="1209212"/>
            <a:chExt cx="9140537" cy="132424"/>
          </a:xfrm>
        </p:grpSpPr>
        <p:sp>
          <p:nvSpPr>
            <p:cNvPr id="26" name="สี่เหลี่ยมผืนผ้า 18"/>
            <p:cNvSpPr/>
            <p:nvPr/>
          </p:nvSpPr>
          <p:spPr>
            <a:xfrm>
              <a:off x="3463" y="1209212"/>
              <a:ext cx="342900" cy="13242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7" name="สี่เหลี่ยมผืนผ้า 24"/>
            <p:cNvSpPr/>
            <p:nvPr/>
          </p:nvSpPr>
          <p:spPr>
            <a:xfrm>
              <a:off x="457200" y="1209212"/>
              <a:ext cx="8686800" cy="132424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57200" y="636612"/>
            <a:ext cx="26709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cs typeface="+mj-cs"/>
              </a:rPr>
              <a:t>แต่งประโยคความซ้อน</a:t>
            </a:r>
            <a:endParaRPr lang="th-TH" sz="32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8388" y="71437"/>
            <a:ext cx="33505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cs typeface="+mj-cs"/>
              </a:rPr>
              <a:t>แบบฝึกหัดประจำบท</a:t>
            </a:r>
            <a:endParaRPr lang="th-TH" sz="4400" b="1" dirty="0"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0375" y="1597633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cs typeface="+mj-cs"/>
              </a:rPr>
              <a:t>โจทย์ </a:t>
            </a:r>
            <a:r>
              <a:rPr lang="en-US" b="1" dirty="0" smtClean="0">
                <a:solidFill>
                  <a:srgbClr val="C00000"/>
                </a:solidFill>
                <a:cs typeface="+mj-cs"/>
              </a:rPr>
              <a:t>: </a:t>
            </a:r>
            <a:r>
              <a:rPr lang="th-TH" dirty="0" smtClean="0">
                <a:cs typeface="+mj-cs"/>
              </a:rPr>
              <a:t>ให้นักเรียนแต่งประโยคความซ้อนแบบนามานุประโยค </a:t>
            </a:r>
            <a:r>
              <a:rPr lang="th-TH" dirty="0" err="1" smtClean="0">
                <a:cs typeface="+mj-cs"/>
              </a:rPr>
              <a:t>คุณา</a:t>
            </a:r>
            <a:r>
              <a:rPr lang="th-TH" dirty="0" smtClean="0">
                <a:cs typeface="+mj-cs"/>
              </a:rPr>
              <a:t>นุประโยค และ</a:t>
            </a:r>
            <a:r>
              <a:rPr lang="th-TH" dirty="0" err="1" smtClean="0">
                <a:cs typeface="+mj-cs"/>
              </a:rPr>
              <a:t>วิเศษณา</a:t>
            </a:r>
            <a:r>
              <a:rPr lang="th-TH" dirty="0" smtClean="0">
                <a:cs typeface="+mj-cs"/>
              </a:rPr>
              <a:t>นุประโยค อย่างละ ๒ ประโยค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44093" y="2708920"/>
            <a:ext cx="54374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cs typeface="+mj-cs"/>
              </a:rPr>
              <a:t>โดยกำหนดให้ขีดเส้นใต้</a:t>
            </a:r>
            <a:r>
              <a:rPr lang="th-TH" b="1" dirty="0" smtClean="0">
                <a:solidFill>
                  <a:srgbClr val="C00000"/>
                </a:solidFill>
                <a:cs typeface="+mj-cs"/>
              </a:rPr>
              <a:t>	</a:t>
            </a:r>
            <a:r>
              <a:rPr lang="th-TH" b="1" dirty="0" smtClean="0">
                <a:cs typeface="+mj-cs"/>
              </a:rPr>
              <a:t>ประโยคหลักเป็น </a:t>
            </a:r>
            <a:r>
              <a:rPr lang="th-TH" b="1" dirty="0" smtClean="0">
                <a:solidFill>
                  <a:srgbClr val="0070C0"/>
                </a:solidFill>
                <a:cs typeface="+mj-cs"/>
              </a:rPr>
              <a:t>สีน้ำเงิน</a:t>
            </a:r>
          </a:p>
          <a:p>
            <a:r>
              <a:rPr lang="th-TH" b="1" dirty="0">
                <a:solidFill>
                  <a:srgbClr val="C00000"/>
                </a:solidFill>
                <a:cs typeface="+mj-cs"/>
              </a:rPr>
              <a:t>	</a:t>
            </a:r>
            <a:r>
              <a:rPr lang="th-TH" b="1" dirty="0" smtClean="0">
                <a:solidFill>
                  <a:srgbClr val="C00000"/>
                </a:solidFill>
                <a:cs typeface="+mj-cs"/>
              </a:rPr>
              <a:t>		</a:t>
            </a:r>
            <a:r>
              <a:rPr lang="th-TH" b="1" dirty="0" smtClean="0">
                <a:cs typeface="+mj-cs"/>
              </a:rPr>
              <a:t>ประโยคย่อยเป็น </a:t>
            </a:r>
            <a:r>
              <a:rPr lang="th-TH" b="1" dirty="0" smtClean="0">
                <a:solidFill>
                  <a:srgbClr val="C00000"/>
                </a:solidFill>
                <a:cs typeface="+mj-cs"/>
              </a:rPr>
              <a:t>สีแดง</a:t>
            </a:r>
            <a:endParaRPr lang="th-TH" dirty="0" smtClean="0"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6560" y="3909555"/>
            <a:ext cx="56280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rgbClr val="002060"/>
                </a:solidFill>
                <a:cs typeface="+mj-cs"/>
              </a:rPr>
              <a:t>๑. นา</a:t>
            </a:r>
            <a:r>
              <a:rPr lang="th-TH" dirty="0">
                <a:solidFill>
                  <a:srgbClr val="002060"/>
                </a:solidFill>
                <a:cs typeface="+mj-cs"/>
              </a:rPr>
              <a:t>มานุ</a:t>
            </a:r>
            <a:r>
              <a:rPr lang="th-TH" dirty="0" smtClean="0">
                <a:solidFill>
                  <a:srgbClr val="002060"/>
                </a:solidFill>
                <a:cs typeface="+mj-cs"/>
              </a:rPr>
              <a:t>ประโยค</a:t>
            </a:r>
          </a:p>
          <a:p>
            <a:r>
              <a:rPr lang="th-TH" dirty="0" smtClean="0">
                <a:solidFill>
                  <a:srgbClr val="002060"/>
                </a:solidFill>
                <a:cs typeface="+mj-cs"/>
              </a:rPr>
              <a:t> .......................................................................................</a:t>
            </a:r>
          </a:p>
          <a:p>
            <a:r>
              <a:rPr lang="th-TH" dirty="0">
                <a:solidFill>
                  <a:srgbClr val="002060"/>
                </a:solidFill>
                <a:cs typeface="+mj-cs"/>
              </a:rPr>
              <a:t>๒. </a:t>
            </a:r>
            <a:r>
              <a:rPr lang="th-TH" dirty="0" err="1">
                <a:solidFill>
                  <a:srgbClr val="002060"/>
                </a:solidFill>
                <a:cs typeface="+mj-cs"/>
              </a:rPr>
              <a:t>คุณา</a:t>
            </a:r>
            <a:r>
              <a:rPr lang="th-TH" dirty="0">
                <a:solidFill>
                  <a:srgbClr val="002060"/>
                </a:solidFill>
                <a:cs typeface="+mj-cs"/>
              </a:rPr>
              <a:t>นุประโยค </a:t>
            </a:r>
            <a:endParaRPr lang="th-TH" dirty="0" smtClean="0">
              <a:solidFill>
                <a:srgbClr val="002060"/>
              </a:solidFill>
              <a:cs typeface="+mj-cs"/>
            </a:endParaRPr>
          </a:p>
          <a:p>
            <a:r>
              <a:rPr lang="th-TH" dirty="0">
                <a:solidFill>
                  <a:srgbClr val="002060"/>
                </a:solidFill>
                <a:cs typeface="+mj-cs"/>
              </a:rPr>
              <a:t> ......................................................................................</a:t>
            </a:r>
            <a:endParaRPr lang="th-TH" dirty="0" smtClean="0">
              <a:solidFill>
                <a:srgbClr val="002060"/>
              </a:solidFill>
              <a:cs typeface="+mj-cs"/>
            </a:endParaRPr>
          </a:p>
          <a:p>
            <a:r>
              <a:rPr lang="th-TH" dirty="0">
                <a:solidFill>
                  <a:srgbClr val="002060"/>
                </a:solidFill>
                <a:cs typeface="+mj-cs"/>
              </a:rPr>
              <a:t>๓. </a:t>
            </a:r>
            <a:r>
              <a:rPr lang="th-TH" dirty="0" err="1">
                <a:solidFill>
                  <a:srgbClr val="002060"/>
                </a:solidFill>
                <a:cs typeface="+mj-cs"/>
              </a:rPr>
              <a:t>วิเศษณา</a:t>
            </a:r>
            <a:r>
              <a:rPr lang="th-TH" dirty="0">
                <a:solidFill>
                  <a:srgbClr val="002060"/>
                </a:solidFill>
                <a:cs typeface="+mj-cs"/>
              </a:rPr>
              <a:t>นุ</a:t>
            </a:r>
            <a:r>
              <a:rPr lang="th-TH" dirty="0" smtClean="0">
                <a:solidFill>
                  <a:srgbClr val="002060"/>
                </a:solidFill>
                <a:cs typeface="+mj-cs"/>
              </a:rPr>
              <a:t>ประโยค</a:t>
            </a:r>
          </a:p>
          <a:p>
            <a:r>
              <a:rPr lang="th-TH" dirty="0">
                <a:solidFill>
                  <a:srgbClr val="002060"/>
                </a:solidFill>
                <a:cs typeface="+mj-cs"/>
              </a:rPr>
              <a:t>  ......................................................................................</a:t>
            </a:r>
            <a:endParaRPr lang="th-TH" dirty="0" smtClean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7986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047797" y="3308546"/>
            <a:ext cx="928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971597" y="3679366"/>
            <a:ext cx="928255" cy="0"/>
          </a:xfrm>
          <a:prstGeom prst="line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ส่วนประกอบของประโยค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4203" y="1924790"/>
            <a:ext cx="8077200" cy="91440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144000"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เป็นส่วนของผู้กระทำอาการหรือบทประธาน อาจมีส่วนขยายหรือไม่มีก็ได้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8200" y="1446597"/>
            <a:ext cx="1981200" cy="68700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๑. ภาคประธาน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3222166"/>
            <a:ext cx="3438197" cy="685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คำที่ทำหน้าที่ผู้กระทำอาการ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04652" y="3308546"/>
            <a:ext cx="2341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คำนาม สรรพนาม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0348" y="4332510"/>
            <a:ext cx="4366452" cy="762000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นักเรียน</a:t>
            </a:r>
            <a:r>
              <a: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เล่นบาสเกตบอลหลังเลิกเรียน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0348" y="5442860"/>
            <a:ext cx="4366452" cy="7620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เขา</a:t>
            </a:r>
            <a:r>
              <a: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อ่านทำนองเสนาะได้ไพเราะ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952999" y="4451900"/>
            <a:ext cx="3648403" cy="523220"/>
            <a:chOff x="4952999" y="4462790"/>
            <a:chExt cx="3648403" cy="523220"/>
          </a:xfrm>
        </p:grpSpPr>
        <p:sp>
          <p:nvSpPr>
            <p:cNvPr id="15" name="TextBox 14"/>
            <p:cNvSpPr txBox="1"/>
            <p:nvPr/>
          </p:nvSpPr>
          <p:spPr>
            <a:xfrm>
              <a:off x="4952999" y="4462790"/>
              <a:ext cx="36484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 smtClean="0">
                  <a:latin typeface="Angsana New" pitchFamily="18" charset="-34"/>
                  <a:cs typeface="Angsana New" pitchFamily="18" charset="-34"/>
                </a:rPr>
                <a:t>นักเรียน</a:t>
              </a:r>
              <a:r>
                <a:rPr lang="th-TH" dirty="0">
                  <a:latin typeface="Angsana New" pitchFamily="18" charset="-34"/>
                  <a:cs typeface="Angsana New" pitchFamily="18" charset="-34"/>
                  <a:sym typeface="Wingdings"/>
                </a:rPr>
                <a:t> </a:t>
              </a:r>
              <a:r>
                <a:rPr lang="th-TH" dirty="0" smtClean="0">
                  <a:latin typeface="Angsana New" pitchFamily="18" charset="-34"/>
                  <a:cs typeface="Angsana New" pitchFamily="18" charset="-34"/>
                  <a:sym typeface="Wingdings"/>
                </a:rPr>
                <a:t>       ประธาน         คำนาม</a:t>
              </a:r>
              <a:endParaRPr lang="th-TH" dirty="0">
                <a:latin typeface="Angsana New" pitchFamily="18" charset="-34"/>
                <a:cs typeface="Angsana New" pitchFamily="18" charset="-34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5856748" y="4726609"/>
              <a:ext cx="41563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7167221" y="4705826"/>
              <a:ext cx="41563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4648200" y="5555675"/>
            <a:ext cx="3932248" cy="523220"/>
            <a:chOff x="4648200" y="5294415"/>
            <a:chExt cx="3932248" cy="523220"/>
          </a:xfrm>
        </p:grpSpPr>
        <p:sp>
          <p:nvSpPr>
            <p:cNvPr id="14" name="TextBox 13"/>
            <p:cNvSpPr txBox="1"/>
            <p:nvPr/>
          </p:nvSpPr>
          <p:spPr>
            <a:xfrm>
              <a:off x="4648200" y="5294415"/>
              <a:ext cx="39322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 smtClean="0">
                  <a:latin typeface="Angsana New" pitchFamily="18" charset="-34"/>
                  <a:cs typeface="Angsana New" pitchFamily="18" charset="-34"/>
                </a:rPr>
                <a:t>         เขา </a:t>
              </a:r>
              <a:r>
                <a:rPr lang="th-TH" dirty="0" smtClean="0">
                  <a:latin typeface="Angsana New" pitchFamily="18" charset="-34"/>
                  <a:cs typeface="Angsana New" pitchFamily="18" charset="-34"/>
                  <a:sym typeface="Wingdings"/>
                </a:rPr>
                <a:t>       ประธาน         สรรพนาม</a:t>
              </a:r>
              <a:endParaRPr lang="th-TH" dirty="0">
                <a:latin typeface="Angsana New" pitchFamily="18" charset="-34"/>
                <a:cs typeface="Angsana New" pitchFamily="18" charset="-34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5601948" y="5562600"/>
              <a:ext cx="41563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896830" y="5574475"/>
              <a:ext cx="41563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900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3" grpId="0" animBg="1"/>
      <p:bldP spid="6" grpId="0" animBg="1"/>
      <p:bldP spid="12" grpId="0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273663" y="3210580"/>
            <a:ext cx="928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ได้แก่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807266" y="4229100"/>
            <a:ext cx="1066800" cy="1943099"/>
            <a:chOff x="3581400" y="4343400"/>
            <a:chExt cx="1066800" cy="14478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581400" y="4996330"/>
              <a:ext cx="466397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047797" y="4343400"/>
              <a:ext cx="0" cy="144780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035922" y="4343400"/>
              <a:ext cx="600403" cy="0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047797" y="4996330"/>
              <a:ext cx="600403" cy="0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047796" y="5791200"/>
              <a:ext cx="600403" cy="0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>
            <a:off x="4197463" y="3581400"/>
            <a:ext cx="928255" cy="0"/>
          </a:xfrm>
          <a:prstGeom prst="line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ส่วนประกอบของประโยค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4203" y="1924790"/>
            <a:ext cx="8077200" cy="91440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44000" rtlCol="0" anchor="ctr"/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          เป็นส่วนที่แสดงอาการหรือบอกการกระทำของประธาน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8200" y="1446597"/>
            <a:ext cx="1981200" cy="68700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prstClr val="white"/>
                </a:solidFill>
                <a:latin typeface="Angsana New" pitchFamily="18" charset="-34"/>
                <a:cs typeface="Angsana New" pitchFamily="18" charset="-34"/>
              </a:rPr>
              <a:t>๒</a:t>
            </a:r>
            <a:r>
              <a:rPr lang="th-TH" b="1" dirty="0" smtClean="0">
                <a:solidFill>
                  <a:prstClr val="white"/>
                </a:solidFill>
                <a:latin typeface="Angsana New" pitchFamily="18" charset="-34"/>
                <a:cs typeface="Angsana New" pitchFamily="18" charset="-34"/>
              </a:rPr>
              <a:t>. ภาคแสดง</a:t>
            </a:r>
            <a:endParaRPr lang="th-TH" b="1" dirty="0">
              <a:solidFill>
                <a:prstClr val="white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59266" y="3124200"/>
            <a:ext cx="3438197" cy="6858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คำที่แสดงอาการ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0518" y="3210580"/>
            <a:ext cx="2341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คำกริยา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" name="Plaque 1"/>
          <p:cNvSpPr/>
          <p:nvPr/>
        </p:nvSpPr>
        <p:spPr>
          <a:xfrm>
            <a:off x="1216466" y="4419600"/>
            <a:ext cx="2590800" cy="1447800"/>
          </a:xfrm>
          <a:prstGeom prst="plaqu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ส่วนประกอบของภาคแสดง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7" name="Flowchart: Punched Tape 26"/>
          <p:cNvSpPr/>
          <p:nvPr/>
        </p:nvSpPr>
        <p:spPr>
          <a:xfrm>
            <a:off x="4890889" y="3810000"/>
            <a:ext cx="2182558" cy="838200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บทกริยา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3" name="Flowchart: Punched Tape 32"/>
          <p:cNvSpPr/>
          <p:nvPr/>
        </p:nvSpPr>
        <p:spPr>
          <a:xfrm>
            <a:off x="4901308" y="4648200"/>
            <a:ext cx="2182558" cy="838200"/>
          </a:xfrm>
          <a:prstGeom prst="flowChartPunchedTap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บทกรรม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4" name="Flowchart: Punched Tape 33"/>
          <p:cNvSpPr/>
          <p:nvPr/>
        </p:nvSpPr>
        <p:spPr>
          <a:xfrm>
            <a:off x="4901308" y="5417126"/>
            <a:ext cx="2182558" cy="1288474"/>
          </a:xfrm>
          <a:prstGeom prst="flowChartPunchedTap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บทประกอบกริยาหรือส่วนเติมเต็ม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7602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3" grpId="0" animBg="1"/>
      <p:bldP spid="6" grpId="0" animBg="1"/>
      <p:bldP spid="12" grpId="0"/>
      <p:bldP spid="2" grpId="0" animBg="1"/>
      <p:bldP spid="27" grpId="0" animBg="1"/>
      <p:bldP spid="27" grpId="1" animBg="1"/>
      <p:bldP spid="27" grpId="2" animBg="1"/>
      <p:bldP spid="27" grpId="3" animBg="1"/>
      <p:bldP spid="27" grpId="4" animBg="1"/>
      <p:bldP spid="27" grpId="5" animBg="1"/>
      <p:bldP spid="27" grpId="6" animBg="1"/>
      <p:bldP spid="33" grpId="0" animBg="1"/>
      <p:bldP spid="33" grpId="1" animBg="1"/>
      <p:bldP spid="33" grpId="2" animBg="1"/>
      <p:bldP spid="33" grpId="3" animBg="1"/>
      <p:bldP spid="33" grpId="4" animBg="1"/>
      <p:bldP spid="33" grpId="5" animBg="1"/>
      <p:bldP spid="33" grpId="6" animBg="1"/>
      <p:bldP spid="34" grpId="0" animBg="1"/>
      <p:bldP spid="34" grpId="1" animBg="1"/>
      <p:bldP spid="34" grpId="2" animBg="1"/>
      <p:bldP spid="34" grpId="3" animBg="1"/>
      <p:bldP spid="34" grpId="4" animBg="1"/>
      <p:bldP spid="34" grpId="5" animBg="1"/>
      <p:bldP spid="34" grpId="6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ส่วนประกอบของประโยค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838200" y="1446597"/>
            <a:ext cx="1981200" cy="68700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prstClr val="white"/>
                </a:solidFill>
                <a:latin typeface="Angsana New" pitchFamily="18" charset="-34"/>
                <a:cs typeface="Angsana New" pitchFamily="18" charset="-34"/>
              </a:rPr>
              <a:t>๒</a:t>
            </a:r>
            <a:r>
              <a:rPr lang="th-TH" b="1" dirty="0" smtClean="0">
                <a:solidFill>
                  <a:prstClr val="white"/>
                </a:solidFill>
                <a:latin typeface="Angsana New" pitchFamily="18" charset="-34"/>
                <a:cs typeface="Angsana New" pitchFamily="18" charset="-34"/>
              </a:rPr>
              <a:t>. ภาคแสดง</a:t>
            </a:r>
            <a:endParaRPr lang="th-TH" b="1" dirty="0">
              <a:solidFill>
                <a:prstClr val="white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5042" y="1455562"/>
            <a:ext cx="19812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ตัวอย่างภาคแสดง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838200" y="2743200"/>
            <a:ext cx="6096000" cy="609600"/>
            <a:chOff x="838200" y="3124200"/>
            <a:chExt cx="6096000" cy="6096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581400" y="3721925"/>
              <a:ext cx="3352800" cy="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838200" y="3124200"/>
              <a:ext cx="2743200" cy="609600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ลูกเสือ</a:t>
              </a:r>
              <a:r>
                <a:rPr lang="th-TH" b="1" dirty="0" smtClean="0">
                  <a:solidFill>
                    <a:srgbClr val="0070C0"/>
                  </a:solidFill>
                  <a:latin typeface="Angsana New" pitchFamily="18" charset="-34"/>
                  <a:cs typeface="Angsana New" pitchFamily="18" charset="-34"/>
                </a:rPr>
                <a:t>กระโดด</a:t>
              </a:r>
              <a:endParaRPr lang="th-TH" b="1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838200" y="3505200"/>
            <a:ext cx="6084125" cy="609600"/>
            <a:chOff x="838200" y="3886200"/>
            <a:chExt cx="6084125" cy="609600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3569525" y="4472050"/>
              <a:ext cx="335280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838200" y="3886200"/>
              <a:ext cx="2743200" cy="609600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ครูเขียน</a:t>
              </a:r>
              <a:r>
                <a:rPr lang="th-TH" b="1" dirty="0" smtClean="0">
                  <a:solidFill>
                    <a:srgbClr val="0070C0"/>
                  </a:solidFill>
                  <a:latin typeface="Angsana New" pitchFamily="18" charset="-34"/>
                  <a:cs typeface="Angsana New" pitchFamily="18" charset="-34"/>
                </a:rPr>
                <a:t>กระดาน</a:t>
              </a:r>
              <a:endParaRPr lang="th-TH" b="1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833252" y="4267200"/>
            <a:ext cx="6089073" cy="609600"/>
            <a:chOff x="833252" y="4648200"/>
            <a:chExt cx="6089073" cy="60960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3569525" y="5245925"/>
              <a:ext cx="33528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833252" y="4648200"/>
              <a:ext cx="2743200" cy="609600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เขาเป็น</a:t>
              </a:r>
              <a:r>
                <a:rPr lang="th-TH" b="1" dirty="0" smtClean="0">
                  <a:solidFill>
                    <a:srgbClr val="0070C0"/>
                  </a:solidFill>
                  <a:latin typeface="Angsana New" pitchFamily="18" charset="-34"/>
                  <a:cs typeface="Angsana New" pitchFamily="18" charset="-34"/>
                </a:rPr>
                <a:t>นักฟุตบอล</a:t>
              </a:r>
              <a:endParaRPr lang="th-TH" b="1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971597" y="2800882"/>
            <a:ext cx="3648403" cy="523220"/>
            <a:chOff x="4952999" y="4462790"/>
            <a:chExt cx="3648403" cy="523220"/>
          </a:xfrm>
        </p:grpSpPr>
        <p:sp>
          <p:nvSpPr>
            <p:cNvPr id="46" name="TextBox 45"/>
            <p:cNvSpPr txBox="1"/>
            <p:nvPr/>
          </p:nvSpPr>
          <p:spPr>
            <a:xfrm>
              <a:off x="4952999" y="4462790"/>
              <a:ext cx="36484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 smtClean="0">
                  <a:latin typeface="Angsana New" pitchFamily="18" charset="-34"/>
                  <a:cs typeface="Angsana New" pitchFamily="18" charset="-34"/>
                </a:rPr>
                <a:t>กระโดด         กริยา</a:t>
              </a:r>
              <a:endParaRPr lang="th-TH" dirty="0">
                <a:latin typeface="Angsana New" pitchFamily="18" charset="-34"/>
                <a:cs typeface="Angsana New" pitchFamily="18" charset="-34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5899766" y="4766950"/>
              <a:ext cx="41563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3971597" y="3567830"/>
            <a:ext cx="3648403" cy="523220"/>
            <a:chOff x="4952999" y="4462790"/>
            <a:chExt cx="3648403" cy="523220"/>
          </a:xfrm>
        </p:grpSpPr>
        <p:sp>
          <p:nvSpPr>
            <p:cNvPr id="50" name="TextBox 49"/>
            <p:cNvSpPr txBox="1"/>
            <p:nvPr/>
          </p:nvSpPr>
          <p:spPr>
            <a:xfrm>
              <a:off x="4952999" y="4462790"/>
              <a:ext cx="36484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 smtClean="0">
                  <a:latin typeface="Angsana New" pitchFamily="18" charset="-34"/>
                  <a:cs typeface="Angsana New" pitchFamily="18" charset="-34"/>
                </a:rPr>
                <a:t>กระดาน         กรรม</a:t>
              </a:r>
              <a:endParaRPr lang="th-TH" dirty="0">
                <a:latin typeface="Angsana New" pitchFamily="18" charset="-34"/>
                <a:cs typeface="Angsana New" pitchFamily="18" charset="-34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5899766" y="4766950"/>
              <a:ext cx="41563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3962400" y="4353580"/>
            <a:ext cx="3648403" cy="523220"/>
            <a:chOff x="4952999" y="4462790"/>
            <a:chExt cx="3648403" cy="523220"/>
          </a:xfrm>
        </p:grpSpPr>
        <p:sp>
          <p:nvSpPr>
            <p:cNvPr id="53" name="TextBox 52"/>
            <p:cNvSpPr txBox="1"/>
            <p:nvPr/>
          </p:nvSpPr>
          <p:spPr>
            <a:xfrm>
              <a:off x="4952999" y="4462790"/>
              <a:ext cx="36484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 smtClean="0">
                  <a:latin typeface="Angsana New" pitchFamily="18" charset="-34"/>
                  <a:cs typeface="Angsana New" pitchFamily="18" charset="-34"/>
                </a:rPr>
                <a:t>นักฟุตบอล         ส่วนเติมเต็ม</a:t>
              </a:r>
              <a:endParaRPr lang="th-TH" dirty="0">
                <a:latin typeface="Angsana New" pitchFamily="18" charset="-34"/>
                <a:cs typeface="Angsana New" pitchFamily="18" charset="-34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6149438" y="4745535"/>
              <a:ext cx="41563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Hexagon 13"/>
          <p:cNvSpPr/>
          <p:nvPr/>
        </p:nvSpPr>
        <p:spPr>
          <a:xfrm>
            <a:off x="1152436" y="5105400"/>
            <a:ext cx="2904797" cy="609600"/>
          </a:xfrm>
          <a:prstGeom prst="hexag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ลุงขายไอศกรีม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5" name="Hexagon 54"/>
          <p:cNvSpPr/>
          <p:nvPr/>
        </p:nvSpPr>
        <p:spPr>
          <a:xfrm>
            <a:off x="5574475" y="5105400"/>
            <a:ext cx="2904797" cy="609600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แมวหน้าตาคล้ายเสือ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2272" y="5922679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ประธาน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524497" y="5930030"/>
            <a:ext cx="792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กริยา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425042" y="5896666"/>
            <a:ext cx="765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กรรม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62398" y="5896666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ประธาน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591595" y="5887054"/>
            <a:ext cx="799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กริยา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472015" y="5887054"/>
            <a:ext cx="1600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ส่วนเติมเต็ม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1597231" y="5650253"/>
            <a:ext cx="307769" cy="36743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358737" y="5650253"/>
            <a:ext cx="246097" cy="36743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049485" y="5618938"/>
            <a:ext cx="504206" cy="36743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5981845" y="5650253"/>
            <a:ext cx="307769" cy="36743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7083631" y="5612295"/>
            <a:ext cx="307769" cy="36743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822406" y="5612295"/>
            <a:ext cx="295999" cy="317735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10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" grpId="0" animBg="1"/>
      <p:bldP spid="14" grpId="0" animBg="1"/>
      <p:bldP spid="55" grpId="0" animBg="1"/>
      <p:bldP spid="15" grpId="0"/>
      <p:bldP spid="56" grpId="0"/>
      <p:bldP spid="57" grpId="0"/>
      <p:bldP spid="58" grpId="0"/>
      <p:bldP spid="59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ส่วนประกอบของประโยค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09600" y="1370397"/>
            <a:ext cx="2715491" cy="68700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prstClr val="white"/>
                </a:solidFill>
                <a:latin typeface="Angsana New" pitchFamily="18" charset="-34"/>
                <a:cs typeface="Angsana New" pitchFamily="18" charset="-34"/>
              </a:rPr>
              <a:t>๓. ส่วนขยายของประโยค</a:t>
            </a:r>
            <a:endParaRPr lang="th-TH" b="1" dirty="0">
              <a:solidFill>
                <a:prstClr val="white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2133600"/>
            <a:ext cx="7696200" cy="9906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	เป็น</a:t>
            </a:r>
            <a:r>
              <a:rPr lang="th-TH" b="1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คำ กลุ่มคำ หรือประโยคที่มาขยายส่วนต่างๆ เพื่อให้ประโยคมีใจความชัดเจนยิ่งขึ้น </a:t>
            </a:r>
            <a:r>
              <a:rPr lang="th-TH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เช่น</a:t>
            </a:r>
            <a:endParaRPr lang="th-TH" b="1" dirty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9600" y="3200400"/>
            <a:ext cx="8153400" cy="35052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&amp;"/>
            </a:pPr>
            <a:r>
              <a:rPr lang="th-TH" i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 </a:t>
            </a:r>
            <a:r>
              <a:rPr lang="th-TH" b="1" i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พนักงาน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รักษาความสะอาดเก็บกระเป๋าสตางค์ได้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(“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รักษาความสะอาด” 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ea typeface="Calibri"/>
                <a:cs typeface="+mj-cs"/>
              </a:rPr>
              <a:t>เป็นกลุ่มคำที่มาขยายประธาน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 “พนักงาน”)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TH SarabunPSK" pitchFamily="34" charset="-34"/>
              <a:ea typeface="Calibri"/>
              <a:cs typeface="+mj-cs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&amp;"/>
            </a:pP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     พวกเรายินดีต้อนรับ</a:t>
            </a:r>
            <a:r>
              <a:rPr lang="th-TH" b="1" i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นักเรียน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แลกเปลี่ยน 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(“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แลกเปลี่ยน” 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ea typeface="Calibri"/>
                <a:cs typeface="+mj-cs"/>
              </a:rPr>
              <a:t>เป็นคำที่มาขยาย 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“นักเรียน” ซึ่งทำหน้าที่เป็นกรรม)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TH SarabunPSK" pitchFamily="34" charset="-34"/>
              <a:ea typeface="Calibri"/>
              <a:cs typeface="+mj-cs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&amp;"/>
            </a:pP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     นารี</a:t>
            </a:r>
            <a:r>
              <a:rPr lang="th-TH" b="1" i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ร้องไห้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จนน้ำตาเป็นสายเลือด 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(“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จนน้ำตาเป็นสายเลือด” 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ea typeface="Calibri"/>
                <a:cs typeface="+mj-cs"/>
              </a:rPr>
              <a:t>เป็นประโยคที่มาขยาย 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“ร้องไห้” ซึ่งทำหน้าที่เป็นคำกริยา)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244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FBDB-E3EE-4BF7-AD7A-ECDAC711BECD}" type="slidenum">
              <a:rPr lang="th-TH" smtClean="0"/>
              <a:pPr/>
              <a:t>7</a:t>
            </a:fld>
            <a:endParaRPr lang="th-TH" dirty="0"/>
          </a:p>
        </p:txBody>
      </p:sp>
      <p:grpSp>
        <p:nvGrpSpPr>
          <p:cNvPr id="5" name="Group 28"/>
          <p:cNvGrpSpPr/>
          <p:nvPr/>
        </p:nvGrpSpPr>
        <p:grpSpPr>
          <a:xfrm>
            <a:off x="3463" y="1209212"/>
            <a:ext cx="9140537" cy="132424"/>
            <a:chOff x="3463" y="1209212"/>
            <a:chExt cx="9140537" cy="132424"/>
          </a:xfrm>
        </p:grpSpPr>
        <p:sp>
          <p:nvSpPr>
            <p:cNvPr id="6" name="สี่เหลี่ยมผืนผ้า 18"/>
            <p:cNvSpPr/>
            <p:nvPr/>
          </p:nvSpPr>
          <p:spPr>
            <a:xfrm>
              <a:off x="3463" y="1209212"/>
              <a:ext cx="342900" cy="13242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" name="สี่เหลี่ยมผืนผ้า 24"/>
            <p:cNvSpPr/>
            <p:nvPr/>
          </p:nvSpPr>
          <p:spPr>
            <a:xfrm>
              <a:off x="457200" y="1209212"/>
              <a:ext cx="8686800" cy="132424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51920" y="439771"/>
            <a:ext cx="27510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cs typeface="+mj-cs"/>
              </a:rPr>
              <a:t>วิเคราะห์ประโยค</a:t>
            </a:r>
            <a:endParaRPr lang="th-TH" sz="4400" b="1" dirty="0">
              <a:cs typeface="+mj-cs"/>
            </a:endParaRP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392214"/>
              </p:ext>
            </p:extLst>
          </p:nvPr>
        </p:nvGraphicFramePr>
        <p:xfrm>
          <a:off x="451920" y="1828800"/>
          <a:ext cx="8421856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8656"/>
                <a:gridCol w="1066800"/>
                <a:gridCol w="1066800"/>
                <a:gridCol w="990600"/>
                <a:gridCol w="1295400"/>
                <a:gridCol w="838200"/>
                <a:gridCol w="1295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ประโยค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ภาคประธาน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ภาคแสดง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ประธาน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ขยายประธาน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กริยา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ขยายกริยา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กรรม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ขยายกรรม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600" dirty="0" smtClean="0">
                          <a:latin typeface="Angsana New" pitchFamily="18" charset="-34"/>
                          <a:cs typeface="+mj-cs"/>
                        </a:rPr>
                        <a:t>๑. ฉันชอบเล่นเกมคอมพิวเตอร์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ฉัน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-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ชอบเล่น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-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เกม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คอมพิวเตอร์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600" dirty="0" smtClean="0">
                          <a:latin typeface="Angsana New" pitchFamily="18" charset="-34"/>
                          <a:cs typeface="+mj-cs"/>
                        </a:rPr>
                        <a:t>๒. พ่อของวิชัยเป็นทหารเรือ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พ่อ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ของวิชัย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เป็น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ทหารเรือ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-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-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600" dirty="0" smtClean="0">
                          <a:cs typeface="+mj-cs"/>
                        </a:rPr>
                        <a:t>๓. นักเรียนหลายคนเรียนภาษาไทยเก่งมาก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นักเรียน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หลายคน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เรียน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เก่งมาก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ภาษา</a:t>
                      </a:r>
                    </a:p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ไทย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-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82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FBDB-E3EE-4BF7-AD7A-ECDAC711BECD}" type="slidenum">
              <a:rPr lang="th-TH" smtClean="0"/>
              <a:pPr/>
              <a:t>8</a:t>
            </a:fld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717482"/>
            <a:ext cx="8305800" cy="1406718"/>
          </a:xfrm>
          <a:prstGeom prst="roundRect">
            <a:avLst/>
          </a:prstGeom>
          <a:solidFill>
            <a:srgbClr val="EAC5C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tIns="360000" rtlCol="0">
            <a:spAutoFit/>
          </a:bodyPr>
          <a:lstStyle/>
          <a:p>
            <a:r>
              <a:rPr lang="th-TH" b="1" dirty="0" smtClean="0">
                <a:latin typeface="Angsana New" pitchFamily="18" charset="-34"/>
                <a:cs typeface="+mj-cs"/>
              </a:rPr>
              <a:t>     คือ ประโยคที่มีใจความสำคัญเพียงใจความเดียว </a:t>
            </a:r>
            <a:r>
              <a:rPr lang="th-TH" b="1" dirty="0">
                <a:latin typeface="Angsana New" pitchFamily="18" charset="-34"/>
                <a:cs typeface="+mj-cs"/>
              </a:rPr>
              <a:t>ไม่มีคำเชื่อมปรากฏ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จัดเป็นประโยคที่มีองค์ประกอบเล็ก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ที่สุด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Rounded Rectangle 2"/>
          <p:cNvSpPr/>
          <p:nvPr/>
        </p:nvSpPr>
        <p:spPr>
          <a:xfrm>
            <a:off x="814211" y="1404610"/>
            <a:ext cx="4106334" cy="608242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tIns="7200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  <a:latin typeface="Angsana New" pitchFamily="18" charset="-34"/>
                <a:cs typeface="Angsana New"/>
              </a:rPr>
              <a:t>ประโยคความ</a:t>
            </a:r>
            <a:r>
              <a:rPr lang="th-TH" b="1" dirty="0" smtClean="0">
                <a:solidFill>
                  <a:schemeClr val="bg1"/>
                </a:solidFill>
                <a:latin typeface="Angsana New" pitchFamily="18" charset="-34"/>
                <a:cs typeface="Angsana New"/>
              </a:rPr>
              <a:t>เดียว (เอกรรถประโยค) </a:t>
            </a: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cs typeface="+mj-cs"/>
              </a:rPr>
              <a:t>	ประโยคความเดียว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371600" y="4038600"/>
            <a:ext cx="64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คนไทยมีอัธยาศัย</a:t>
            </a:r>
            <a:r>
              <a:rPr lang="th-TH" sz="32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ดี		- </a:t>
            </a: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แม่ไปซื้อผ้าที่พาหุรัด</a:t>
            </a:r>
          </a:p>
          <a:p>
            <a:pPr>
              <a:buNone/>
            </a:pPr>
            <a:endParaRPr lang="th-TH" sz="3200" b="1" dirty="0" smtClean="0">
              <a:solidFill>
                <a:schemeClr val="accent5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แม่รักลูกทุกคน			- พ่อ</a:t>
            </a:r>
            <a:r>
              <a:rPr lang="th-TH" sz="32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เดิน</a:t>
            </a:r>
            <a:endParaRPr lang="th-TH" sz="3200" b="1" dirty="0">
              <a:solidFill>
                <a:schemeClr val="accent5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3" name="ตัวเชื่อมต่อตรง 12"/>
          <p:cNvCxnSpPr/>
          <p:nvPr/>
        </p:nvCxnSpPr>
        <p:spPr>
          <a:xfrm>
            <a:off x="1676400" y="4495800"/>
            <a:ext cx="685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/>
          <p:nvPr/>
        </p:nvCxnSpPr>
        <p:spPr>
          <a:xfrm>
            <a:off x="2376486" y="4495800"/>
            <a:ext cx="29051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ตัวเชื่อมต่อตรง 14"/>
          <p:cNvCxnSpPr/>
          <p:nvPr/>
        </p:nvCxnSpPr>
        <p:spPr>
          <a:xfrm>
            <a:off x="2743200" y="4495800"/>
            <a:ext cx="7620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ตัวเชื่อมต่อตรง 18"/>
          <p:cNvCxnSpPr/>
          <p:nvPr/>
        </p:nvCxnSpPr>
        <p:spPr>
          <a:xfrm>
            <a:off x="6248400" y="4495800"/>
            <a:ext cx="2667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ตัวเชื่อมต่อตรง 21"/>
          <p:cNvCxnSpPr/>
          <p:nvPr/>
        </p:nvCxnSpPr>
        <p:spPr>
          <a:xfrm>
            <a:off x="5698462" y="4495800"/>
            <a:ext cx="47373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>
            <a:off x="5357818" y="4495800"/>
            <a:ext cx="28575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ตัวเชื่อมต่อตรง 28"/>
          <p:cNvCxnSpPr/>
          <p:nvPr/>
        </p:nvCxnSpPr>
        <p:spPr>
          <a:xfrm>
            <a:off x="2362200" y="5486400"/>
            <a:ext cx="236869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ตัวเชื่อมต่อตรง 29"/>
          <p:cNvCxnSpPr/>
          <p:nvPr/>
        </p:nvCxnSpPr>
        <p:spPr>
          <a:xfrm>
            <a:off x="2019300" y="5486400"/>
            <a:ext cx="236869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ตัวเชื่อมต่อตรง 30"/>
          <p:cNvCxnSpPr/>
          <p:nvPr/>
        </p:nvCxnSpPr>
        <p:spPr>
          <a:xfrm>
            <a:off x="1678656" y="5486400"/>
            <a:ext cx="28575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ตัวเชื่อมต่อตรง 34"/>
          <p:cNvCxnSpPr/>
          <p:nvPr/>
        </p:nvCxnSpPr>
        <p:spPr>
          <a:xfrm>
            <a:off x="5698462" y="5486400"/>
            <a:ext cx="32133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ตัวเชื่อมต่อตรง 35"/>
          <p:cNvCxnSpPr/>
          <p:nvPr/>
        </p:nvCxnSpPr>
        <p:spPr>
          <a:xfrm>
            <a:off x="5357818" y="5486400"/>
            <a:ext cx="28575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75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cs typeface="+mj-cs"/>
              </a:rPr>
              <a:t>	ประโยคความรวม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6" name="รูปแบบอิสระ 5"/>
          <p:cNvSpPr/>
          <p:nvPr/>
        </p:nvSpPr>
        <p:spPr>
          <a:xfrm>
            <a:off x="1862527" y="1371600"/>
            <a:ext cx="7129073" cy="1601637"/>
          </a:xfrm>
          <a:custGeom>
            <a:avLst/>
            <a:gdLst>
              <a:gd name="connsiteX0" fmla="*/ 0 w 1904255"/>
              <a:gd name="connsiteY0" fmla="*/ 0 h 1270138"/>
              <a:gd name="connsiteX1" fmla="*/ 1904255 w 1904255"/>
              <a:gd name="connsiteY1" fmla="*/ 0 h 1270138"/>
              <a:gd name="connsiteX2" fmla="*/ 1904255 w 1904255"/>
              <a:gd name="connsiteY2" fmla="*/ 1270138 h 1270138"/>
              <a:gd name="connsiteX3" fmla="*/ 0 w 1904255"/>
              <a:gd name="connsiteY3" fmla="*/ 1270138 h 1270138"/>
              <a:gd name="connsiteX4" fmla="*/ 0 w 1904255"/>
              <a:gd name="connsiteY4" fmla="*/ 0 h 127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4255" h="1270138">
                <a:moveTo>
                  <a:pt x="0" y="0"/>
                </a:moveTo>
                <a:lnTo>
                  <a:pt x="1904255" y="0"/>
                </a:lnTo>
                <a:lnTo>
                  <a:pt x="1904255" y="1270138"/>
                </a:lnTo>
                <a:lnTo>
                  <a:pt x="0" y="1270138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304681" tIns="270256" rIns="270256" bIns="270256" numCol="1" spcCol="1270" anchor="ctr" anchorCtr="0">
            <a:noAutofit/>
          </a:bodyPr>
          <a:lstStyle/>
          <a:p>
            <a:pPr lvl="0" defTabSz="1689100">
              <a:lnSpc>
                <a:spcPct val="90000"/>
              </a:lnSpc>
              <a:spcBef>
                <a:spcPct val="0"/>
              </a:spcBef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ประโยคใหญ่ที่ประกอบด้วยประโยคความเดียวตั้งแต่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สอง  </a:t>
            </a:r>
          </a:p>
          <a:p>
            <a:pPr lvl="0" defTabSz="1689100">
              <a:lnSpc>
                <a:spcPct val="90000"/>
              </a:lnSpc>
              <a:spcBef>
                <a:spcPct val="0"/>
              </a:spcBef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ประโยคขึ้น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ไป มีใจความต่างกัน มิได้ประกอบหรือขยายซึ่ง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กัน</a:t>
            </a:r>
          </a:p>
          <a:p>
            <a:pPr lvl="0" defTabSz="1689100">
              <a:lnSpc>
                <a:spcPct val="90000"/>
              </a:lnSpc>
              <a:spcBef>
                <a:spcPct val="0"/>
              </a:spcBef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และ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กัน และมีสันธานเชื่อมระหว่างประโยคความเดียวเหล่านั้น</a:t>
            </a:r>
          </a:p>
        </p:txBody>
      </p:sp>
      <p:sp>
        <p:nvSpPr>
          <p:cNvPr id="7" name="รูปห้าเหลี่ยม 6"/>
          <p:cNvSpPr/>
          <p:nvPr/>
        </p:nvSpPr>
        <p:spPr>
          <a:xfrm>
            <a:off x="76200" y="1601637"/>
            <a:ext cx="2514600" cy="1066800"/>
          </a:xfrm>
          <a:prstGeom prst="homePlate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bg1"/>
                </a:solidFill>
                <a:cs typeface="+mj-cs"/>
              </a:rPr>
              <a:t>ประโยคความรวม</a:t>
            </a:r>
          </a:p>
          <a:p>
            <a:pPr algn="ctr"/>
            <a:r>
              <a:rPr lang="th-TH" b="1" dirty="0">
                <a:solidFill>
                  <a:schemeClr val="bg1"/>
                </a:solidFill>
                <a:cs typeface="+mj-cs"/>
              </a:rPr>
              <a:t>(อเนกกรรถประโยค) </a:t>
            </a:r>
          </a:p>
        </p:txBody>
      </p:sp>
      <p:sp>
        <p:nvSpPr>
          <p:cNvPr id="21" name="ตัวยึดเนื้อหา 2"/>
          <p:cNvSpPr>
            <a:spLocks noGrp="1"/>
          </p:cNvSpPr>
          <p:nvPr>
            <p:ph idx="1"/>
          </p:nvPr>
        </p:nvSpPr>
        <p:spPr>
          <a:xfrm>
            <a:off x="609600" y="3581400"/>
            <a:ext cx="8182004" cy="2686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***การสังเกตประโยคความรวม มี </a:t>
            </a:r>
            <a:r>
              <a:rPr lang="th-TH" sz="28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๓</a:t>
            </a:r>
            <a:r>
              <a:rPr lang="th-TH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ลักษณะ</a:t>
            </a:r>
          </a:p>
          <a:p>
            <a:pPr>
              <a:buNone/>
            </a:pPr>
            <a:r>
              <a:rPr lang="th-TH" sz="2800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๑.  สังเกตสันธาน หรือคำเชื่อม</a:t>
            </a:r>
          </a:p>
          <a:p>
            <a:pPr>
              <a:buNone/>
            </a:pPr>
            <a:r>
              <a:rPr lang="th-TH" sz="2800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๒.  มีกริยามากกว่า ๑ ตัว</a:t>
            </a:r>
          </a:p>
          <a:p>
            <a:pPr>
              <a:buNone/>
            </a:pPr>
            <a:r>
              <a:rPr lang="th-TH" sz="2800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๓.  สามารถแบ่งประโยคได้มากกว่า ๑ ประโยค</a:t>
            </a:r>
          </a:p>
          <a:p>
            <a:pPr>
              <a:buNone/>
            </a:pPr>
            <a:endParaRPr lang="th-TH" sz="2800" b="1" dirty="0" smtClean="0">
              <a:solidFill>
                <a:schemeClr val="accent5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8494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4143</Words>
  <Application>Microsoft Office PowerPoint</Application>
  <PresentationFormat>On-screen Show (4:3)</PresentationFormat>
  <Paragraphs>500</Paragraphs>
  <Slides>26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ชุดรูปแบบของ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formuzik_palm@hotmail.com</dc:creator>
  <cp:lastModifiedBy>SD-SSRU</cp:lastModifiedBy>
  <cp:revision>15</cp:revision>
  <dcterms:created xsi:type="dcterms:W3CDTF">2017-11-05T09:57:49Z</dcterms:created>
  <dcterms:modified xsi:type="dcterms:W3CDTF">2019-01-15T08:51:13Z</dcterms:modified>
</cp:coreProperties>
</file>