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5" r:id="rId1"/>
  </p:sldMasterIdLst>
  <p:notesMasterIdLst>
    <p:notesMasterId r:id="rId58"/>
  </p:notesMasterIdLst>
  <p:handoutMasterIdLst>
    <p:handoutMasterId r:id="rId59"/>
  </p:handoutMasterIdLst>
  <p:sldIdLst>
    <p:sldId id="272" r:id="rId2"/>
    <p:sldId id="275" r:id="rId3"/>
    <p:sldId id="354" r:id="rId4"/>
    <p:sldId id="355" r:id="rId5"/>
    <p:sldId id="278" r:id="rId6"/>
    <p:sldId id="356" r:id="rId7"/>
    <p:sldId id="357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297" r:id="rId25"/>
    <p:sldId id="298" r:id="rId26"/>
    <p:sldId id="312" r:id="rId27"/>
    <p:sldId id="300" r:id="rId28"/>
    <p:sldId id="279" r:id="rId29"/>
    <p:sldId id="310" r:id="rId30"/>
    <p:sldId id="311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01" r:id="rId42"/>
    <p:sldId id="302" r:id="rId43"/>
    <p:sldId id="328" r:id="rId44"/>
    <p:sldId id="304" r:id="rId45"/>
    <p:sldId id="329" r:id="rId46"/>
    <p:sldId id="330" r:id="rId47"/>
    <p:sldId id="332" r:id="rId48"/>
    <p:sldId id="360" r:id="rId49"/>
    <p:sldId id="387" r:id="rId50"/>
    <p:sldId id="388" r:id="rId51"/>
    <p:sldId id="389" r:id="rId52"/>
    <p:sldId id="390" r:id="rId53"/>
    <p:sldId id="305" r:id="rId54"/>
    <p:sldId id="306" r:id="rId55"/>
    <p:sldId id="350" r:id="rId56"/>
    <p:sldId id="308" r:id="rId5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DA5"/>
    <a:srgbClr val="F9B233"/>
    <a:srgbClr val="FCE480"/>
    <a:srgbClr val="FAD432"/>
    <a:srgbClr val="1D6654"/>
    <a:srgbClr val="AC1B00"/>
    <a:srgbClr val="B05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9" autoAdjust="0"/>
    <p:restoredTop sz="93896" autoAdjust="0"/>
  </p:normalViewPr>
  <p:slideViewPr>
    <p:cSldViewPr>
      <p:cViewPr>
        <p:scale>
          <a:sx n="60" d="100"/>
          <a:sy n="60" d="100"/>
        </p:scale>
        <p:origin x="-150" y="-384"/>
      </p:cViewPr>
      <p:guideLst>
        <p:guide orient="horz" pos="2092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5E3FAF-A3EB-43BE-A97F-103571731376}" type="datetimeFigureOut">
              <a:rPr lang="en-GB"/>
              <a:pPr>
                <a:defRPr/>
              </a:pPr>
              <a:t>18/12/2017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A7D6BCC-5E01-448A-8A90-F11542ACA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14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B116F1-3A66-4003-A543-82E0B5475D27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1DDFA20-D67E-4A87-AB7C-9546F9155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22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38DD7D1A-1C10-4CE1-BA54-AC6A79D314F3}" type="slidenum">
              <a:rPr lang="en-US" altLang="th-TH">
                <a:latin typeface="Calibri" pitchFamily="34" charset="0"/>
              </a:rPr>
              <a:pPr/>
              <a:t>1</a:t>
            </a:fld>
            <a:endParaRPr lang="en-US" altLang="th-TH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F82635-CB5F-472F-BA8A-042AD15D54BF}" type="datetime1">
              <a:rPr lang="en-US" smtClean="0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20" name="ตัวแทน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03CC2D-C756-4802-8C71-82A2BB6028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53AC82-B5AF-434A-AD48-B1640332DAC9}" type="datetime1">
              <a:rPr lang="en-US" smtClean="0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43892C-C0E4-4162-ADC9-6BCC943E0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E683CA-E54F-43C4-8581-14E1CCA694C1}" type="datetime1">
              <a:rPr lang="en-US" smtClean="0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4B16CC-ED9F-4249-A7F3-03BCEABDF9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B6632B-C555-43E2-941D-8F491721D1D5}" type="datetime1">
              <a:rPr lang="en-US" smtClean="0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E56BEE-4E7E-4DAA-979C-38112E053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D47839-EBEE-4C31-81F4-F1503924DB8F}" type="datetime1">
              <a:rPr lang="en-US" smtClean="0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D6E710-714C-4283-884D-C0F83FA7E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AE8471-B1C7-436F-A060-2DED9B4A81E9}" type="datetime1">
              <a:rPr lang="en-US" smtClean="0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F4086D-3C97-49CA-85B1-08E79F85EC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E819A6-EDBE-47F4-9897-1F37B681A168}" type="datetime1">
              <a:rPr lang="en-US" smtClean="0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E357CC-E3FB-4551-9465-AB0E61770C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DC81D0-8FBF-48CD-9ED4-C29C0E34F2A9}" type="datetime1">
              <a:rPr lang="en-US" smtClean="0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D8FC4A-C14D-4D47-B2E7-5958F21F4D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338544-C5FB-48AD-B568-43486D672166}" type="datetime1">
              <a:rPr lang="en-US" smtClean="0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D95F8E-D509-4F5A-A49C-70C6329C0C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87E467-3D68-4A25-9E41-A12796EAC377}" type="datetime1">
              <a:rPr lang="en-US" smtClean="0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F7824B-36A4-4858-A9B7-27D9F0247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5E9455-BFCE-4A60-AEE9-AF1AE044059D}" type="datetime1">
              <a:rPr lang="en-US" smtClean="0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7702A3-45D1-45D3-84B4-8D910EB30D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แทนชื่อเรื่อง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ข้อความ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แทนวันที่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D3F82635-CB5F-472F-BA8A-042AD15D54BF}" type="datetime1">
              <a:rPr lang="en-US" smtClean="0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803CC2D-C756-4802-8C71-82A2BB6028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298951" y="337870"/>
            <a:ext cx="3594100" cy="501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6" y="3729042"/>
            <a:ext cx="1187132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5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877510" y="1960179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สามสิ่งควรเกลียด 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ความ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ดุร้าย, ความหยิ่งกำเริบ, อกตัญญู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/>
              <a:t>               ๓.     ใจบาปจิตหยาบร้าย                        ทารุณ</a:t>
            </a:r>
          </a:p>
          <a:p>
            <a:r>
              <a:rPr lang="th-TH" sz="3600" b="1" dirty="0"/>
              <a:t>          กำเริบเอิบเกินสกุล                                        หยิ่งก้อ</a:t>
            </a:r>
          </a:p>
          <a:p>
            <a:r>
              <a:rPr lang="th-TH" sz="3600" b="1" dirty="0"/>
              <a:t>          อีกหนึ่งห่อนรู้คุณ                                           ใครปลูก ฝังแฮ</a:t>
            </a:r>
          </a:p>
          <a:p>
            <a:r>
              <a:rPr lang="th-TH" sz="3600" b="1" dirty="0"/>
              <a:t>          สามสิ่งควรเกลียดท้อ                                     จิตแท้อย่าสมาน ฯ</a:t>
            </a:r>
          </a:p>
        </p:txBody>
      </p:sp>
    </p:spTree>
    <p:extLst>
      <p:ext uri="{BB962C8B-B14F-4D97-AF65-F5344CB8AC3E}">
        <p14:creationId xmlns:p14="http://schemas.microsoft.com/office/powerpoint/2010/main" val="3309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5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877510" y="1960179"/>
            <a:ext cx="88666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สิ่งควรรังเกียจติเตียน 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ชั่ว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เลวทราม, มารยา, ริษยา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/>
              <a:t>               ๔.     ใช่ชั่วชาติต่ำช้า                               ทรชน</a:t>
            </a:r>
          </a:p>
          <a:p>
            <a:r>
              <a:rPr lang="th-TH" sz="3600" b="1" dirty="0"/>
              <a:t>          ทุจริตมารยาปน                                            ปกไว้</a:t>
            </a:r>
          </a:p>
          <a:p>
            <a:r>
              <a:rPr lang="th-TH" sz="3600" b="1" dirty="0"/>
              <a:t>          </a:t>
            </a:r>
            <a:r>
              <a:rPr lang="th-TH" sz="3600" b="1" dirty="0" smtClean="0"/>
              <a:t>หึงจิต</a:t>
            </a:r>
            <a:r>
              <a:rPr lang="th-TH" sz="3600" b="1" dirty="0"/>
              <a:t>คิดเกลียดคน                                     </a:t>
            </a:r>
            <a:r>
              <a:rPr lang="th-TH" sz="3600" b="1" dirty="0" smtClean="0"/>
              <a:t>  ดีกว่า </a:t>
            </a:r>
            <a:r>
              <a:rPr lang="th-TH" sz="3600" b="1" dirty="0"/>
              <a:t>ตัวแฮ</a:t>
            </a:r>
          </a:p>
          <a:p>
            <a:r>
              <a:rPr lang="th-TH" sz="3600" b="1" dirty="0"/>
              <a:t>          สามส่วนควรเกลียดใกล้                                เกลียดซ้องสมาคม ฯ</a:t>
            </a:r>
          </a:p>
        </p:txBody>
      </p:sp>
    </p:spTree>
    <p:extLst>
      <p:ext uri="{BB962C8B-B14F-4D97-AF65-F5344CB8AC3E}">
        <p14:creationId xmlns:p14="http://schemas.microsoft.com/office/powerpoint/2010/main" val="3309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5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877510" y="1960179"/>
            <a:ext cx="90952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สามสิ่งควรเคารพ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ศาสนา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, ยุติธรรม, ความประพฤติเป็นประโยชน์ทั่วไปไม่เฉพาะตัวเอง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th-TH" sz="3600" b="1" dirty="0"/>
              <a:t>๕.     ศาสนาสอนสั่งให้                            ประพฤติดี</a:t>
            </a:r>
          </a:p>
          <a:p>
            <a:r>
              <a:rPr lang="th-TH" sz="3600" b="1" dirty="0"/>
              <a:t>          หนึ่งยุติธรรมไป่มี                                          เลือกผู้</a:t>
            </a:r>
          </a:p>
          <a:p>
            <a:r>
              <a:rPr lang="th-TH" sz="3600" b="1" dirty="0"/>
              <a:t>          ประพฤติเพื่อประโยชน์ศรี                              สวัสดิ์ทั่ว กันแฮ</a:t>
            </a:r>
          </a:p>
          <a:p>
            <a:r>
              <a:rPr lang="th-TH" sz="3600" b="1" dirty="0"/>
              <a:t>          สามสิ่งควรรอบรู้                                           เคารพเรื้องเจริญคุณ ฯ</a:t>
            </a:r>
          </a:p>
        </p:txBody>
      </p:sp>
    </p:spTree>
    <p:extLst>
      <p:ext uri="{BB962C8B-B14F-4D97-AF65-F5344CB8AC3E}">
        <p14:creationId xmlns:p14="http://schemas.microsoft.com/office/powerpoint/2010/main" val="3309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5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877510" y="1960179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สามสิ่งควรยินดี 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งาม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, ตรงตรง, ไทยแก่ตน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/>
              <a:t>               ๖.     สรรพางค์</a:t>
            </a:r>
            <a:r>
              <a:rPr lang="th-TH" sz="3600" b="1" dirty="0" err="1"/>
              <a:t>โสภาคย์</a:t>
            </a:r>
            <a:r>
              <a:rPr lang="th-TH" sz="3600" b="1" dirty="0"/>
              <a:t>พร้อม                  ธัญลักษณ์</a:t>
            </a:r>
          </a:p>
          <a:p>
            <a:r>
              <a:rPr lang="th-TH" sz="3600" b="1" dirty="0"/>
              <a:t>          ภาษิตจิตประจักษ์                                        ซื่อพร้อม</a:t>
            </a:r>
          </a:p>
          <a:p>
            <a:r>
              <a:rPr lang="th-TH" sz="3600" b="1" dirty="0"/>
              <a:t>          เป็นสุขโสตตนรัก                                          การชอบ ธรรมนา</a:t>
            </a:r>
          </a:p>
          <a:p>
            <a:r>
              <a:rPr lang="th-TH" sz="3600" b="1" dirty="0"/>
              <a:t>          สามสิ่งควรชักน้อม                                       จิตให้ยินดี ฯ</a:t>
            </a:r>
          </a:p>
        </p:txBody>
      </p:sp>
    </p:spTree>
    <p:extLst>
      <p:ext uri="{BB962C8B-B14F-4D97-AF65-F5344CB8AC3E}">
        <p14:creationId xmlns:p14="http://schemas.microsoft.com/office/powerpoint/2010/main" val="3309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5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877510" y="1960179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สามสิ่งควรปรารถนา 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ความสุข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สบาย, มิตรสหายที่ดีดี, ใจสบายปรุโปร่ง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th-TH" sz="3600" b="1" dirty="0"/>
              <a:t>๗.     สุขกายวายโรคร้อน                         รำคาญ</a:t>
            </a:r>
          </a:p>
          <a:p>
            <a:r>
              <a:rPr lang="th-TH" sz="3600" b="1" dirty="0"/>
              <a:t>          มากเพื่อนผู้วานการ                                      ชีพได้</a:t>
            </a:r>
          </a:p>
          <a:p>
            <a:r>
              <a:rPr lang="th-TH" sz="3600" b="1" dirty="0"/>
              <a:t>          จิต</a:t>
            </a:r>
            <a:r>
              <a:rPr lang="th-TH" sz="3600" b="1" dirty="0" err="1"/>
              <a:t>แผ้ง</a:t>
            </a:r>
            <a:r>
              <a:rPr lang="th-TH" sz="3600" b="1" dirty="0"/>
              <a:t>ผ่องสำราญ                                       รมย์สุข เกษมแฮ</a:t>
            </a:r>
          </a:p>
          <a:p>
            <a:r>
              <a:rPr lang="th-TH" sz="3600" b="1" dirty="0"/>
              <a:t>          สามสิ่งควรจักให้                                           รีบร้อนปรารถนา ฯ</a:t>
            </a:r>
          </a:p>
        </p:txBody>
      </p:sp>
    </p:spTree>
    <p:extLst>
      <p:ext uri="{BB962C8B-B14F-4D97-AF65-F5344CB8AC3E}">
        <p14:creationId xmlns:p14="http://schemas.microsoft.com/office/powerpoint/2010/main" val="3309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5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877510" y="1960179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สามสิ่งควรอ้อนวอนขอ 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ความ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เชื่อถือ, ความสงบ, ใจบริสุทธิ์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/>
              <a:t>               ๘.     ศรัทธาทำจิตหมั้น                           คงตรง</a:t>
            </a:r>
          </a:p>
          <a:p>
            <a:r>
              <a:rPr lang="th-TH" sz="3600" b="1" dirty="0"/>
              <a:t>          สงบระงับดับประสงค์                                    สิ่งเศร้า</a:t>
            </a:r>
          </a:p>
          <a:p>
            <a:r>
              <a:rPr lang="th-TH" sz="3600" b="1" dirty="0"/>
              <a:t>          จิตสะอาดปราศสิ่งพะวง                                วุ่นขุ่น หมองแฮ</a:t>
            </a:r>
          </a:p>
          <a:p>
            <a:r>
              <a:rPr lang="th-TH" sz="3600" b="1" dirty="0"/>
              <a:t>          สามส่วนควรใฝ่เฝ้า                                        แต่ตั้งอธิษฐาน ฯ</a:t>
            </a:r>
          </a:p>
        </p:txBody>
      </p:sp>
    </p:spTree>
    <p:extLst>
      <p:ext uri="{BB962C8B-B14F-4D97-AF65-F5344CB8AC3E}">
        <p14:creationId xmlns:p14="http://schemas.microsoft.com/office/powerpoint/2010/main" val="3309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5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877510" y="1960179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สามสิ่งควรนับถือ 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ปัญญา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, ฉลาด, มั่นคง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/>
              <a:t>               ๙.     ปัญญาตรองตริล้ำ                          ลึกหลาย</a:t>
            </a:r>
          </a:p>
          <a:p>
            <a:r>
              <a:rPr lang="th-TH" sz="3600" b="1" dirty="0"/>
              <a:t>          ฉลาดยิ่งสิ่งแยบคาย                                     คาดรู้</a:t>
            </a:r>
          </a:p>
          <a:p>
            <a:r>
              <a:rPr lang="th-TH" sz="3600" b="1" dirty="0"/>
              <a:t>          มั่นคงไม่คืนคลาย                                         คลอนกลับ กลายแฮ</a:t>
            </a:r>
          </a:p>
          <a:p>
            <a:r>
              <a:rPr lang="th-TH" sz="3600" b="1" dirty="0"/>
              <a:t>          สามสิ่งควรกอบกู้                                          กับผู้นับถือ ฯ</a:t>
            </a:r>
          </a:p>
        </p:txBody>
      </p:sp>
    </p:spTree>
    <p:extLst>
      <p:ext uri="{BB962C8B-B14F-4D97-AF65-F5344CB8AC3E}">
        <p14:creationId xmlns:p14="http://schemas.microsoft.com/office/powerpoint/2010/main" val="3309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5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877510" y="1960179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สามสิ่งควรจะชอบ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ใจ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อารีสุจริต, ใจดี, ความสนุกเบิกบานพร้อมเพรียง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/>
              <a:t>               ๑๐.     สุจริตจิตโอบอ้อม                         อารี</a:t>
            </a:r>
          </a:p>
          <a:p>
            <a:r>
              <a:rPr lang="th-TH" sz="3600" b="1" dirty="0"/>
              <a:t>          ใจโปร่งปราศราคี                                          ขุ่นข้อง</a:t>
            </a:r>
          </a:p>
          <a:p>
            <a:r>
              <a:rPr lang="th-TH" sz="3600" b="1" dirty="0"/>
              <a:t>          สิ่งเกษมสุข</a:t>
            </a:r>
            <a:r>
              <a:rPr lang="th-TH" sz="3600" b="1" dirty="0" err="1"/>
              <a:t>เปรมปรี</a:t>
            </a:r>
            <a:r>
              <a:rPr lang="th-TH" sz="3600" b="1" dirty="0"/>
              <a:t>-                                      ดาพรั่ง พร้อมแฮ</a:t>
            </a:r>
          </a:p>
          <a:p>
            <a:r>
              <a:rPr lang="th-TH" sz="3600" b="1" dirty="0"/>
              <a:t>          สามสิ่งสมควรต้อง                                        ชอบต้องยินดี ฯ</a:t>
            </a:r>
          </a:p>
        </p:txBody>
      </p:sp>
    </p:spTree>
    <p:extLst>
      <p:ext uri="{BB962C8B-B14F-4D97-AF65-F5344CB8AC3E}">
        <p14:creationId xmlns:p14="http://schemas.microsoft.com/office/powerpoint/2010/main" val="3309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5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877510" y="1960179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สามสิ่งควรสงสัย 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ยอ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, หน้าเนื้อใจเสือ, กลับกลอก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/>
              <a:t>               ๑๑.     คำยอยกย่องเที้ยร                        ทุกประการ</a:t>
            </a:r>
          </a:p>
          <a:p>
            <a:r>
              <a:rPr lang="th-TH" sz="3600" b="1" dirty="0"/>
              <a:t>          พักตร์จิตผิดกันประมาณ                               ยากรู้</a:t>
            </a:r>
          </a:p>
          <a:p>
            <a:r>
              <a:rPr lang="th-TH" sz="3600" b="1" dirty="0"/>
              <a:t>          เร็วรักผลักพลันขาน                                      คำกลับ </a:t>
            </a:r>
            <a:r>
              <a:rPr lang="th-TH" sz="3600" b="1" dirty="0" err="1"/>
              <a:t>พลันฤๅ</a:t>
            </a:r>
            <a:endParaRPr lang="th-TH" sz="3600" b="1" dirty="0"/>
          </a:p>
          <a:p>
            <a:r>
              <a:rPr lang="th-TH" sz="3600" b="1" dirty="0"/>
              <a:t>          สามส่วนควรแล้วผู้                                       พะพ้องพึงแคลง ฯ</a:t>
            </a:r>
          </a:p>
        </p:txBody>
      </p:sp>
    </p:spTree>
    <p:extLst>
      <p:ext uri="{BB962C8B-B14F-4D97-AF65-F5344CB8AC3E}">
        <p14:creationId xmlns:p14="http://schemas.microsoft.com/office/powerpoint/2010/main" val="3309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5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877510" y="1960179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สามสิ่งควรละ 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เกียจ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คร้าน, วาจาฟั่นเฝือ, หยอกหยาบแลแสลงหรือขดคอ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th-TH" sz="3600" b="1" dirty="0"/>
              <a:t>๑๒.     เกียจคร้านการท่านทั้ง                   การตน ก็ดี</a:t>
            </a:r>
          </a:p>
          <a:p>
            <a:r>
              <a:rPr lang="th-TH" sz="3600" b="1" dirty="0"/>
              <a:t>          พูดมากเปล่าเปลืองปน                                  ปดเหล้น</a:t>
            </a:r>
          </a:p>
          <a:p>
            <a:r>
              <a:rPr lang="th-TH" sz="3600" b="1" dirty="0"/>
              <a:t>          คำแสลงเสียดแทงระคน                                 คำหยาบ </a:t>
            </a:r>
            <a:r>
              <a:rPr lang="th-TH" sz="3600" b="1" dirty="0" err="1"/>
              <a:t>หยอกฤๅ</a:t>
            </a:r>
            <a:endParaRPr lang="th-TH" sz="3600" b="1" dirty="0"/>
          </a:p>
          <a:p>
            <a:r>
              <a:rPr lang="th-TH" sz="3600" b="1" dirty="0"/>
              <a:t>          สามสิ่งควรทิ้งเว้น                                          ขาดสิ้นสันดาน ฯ</a:t>
            </a:r>
          </a:p>
        </p:txBody>
      </p:sp>
    </p:spTree>
    <p:extLst>
      <p:ext uri="{BB962C8B-B14F-4D97-AF65-F5344CB8AC3E}">
        <p14:creationId xmlns:p14="http://schemas.microsoft.com/office/powerpoint/2010/main" val="3309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09"/>
          <a:stretch>
            <a:fillRect/>
          </a:stretch>
        </p:blipFill>
        <p:spPr bwMode="auto">
          <a:xfrm>
            <a:off x="1260477" y="-106363"/>
            <a:ext cx="991235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>
            <a:spLocks noChangeArrowheads="1"/>
          </p:cNvSpPr>
          <p:nvPr/>
        </p:nvSpPr>
        <p:spPr bwMode="auto">
          <a:xfrm>
            <a:off x="1606551" y="1177928"/>
            <a:ext cx="109870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/>
              <a:t>	เป็นโคลงที่มีจุดมุ่งหมายให้ข้อคิดในการดำเนินชีวิตให้ถูกต้องเหมาะสม และมีความสุข </a:t>
            </a:r>
            <a:br>
              <a:rPr lang="th-TH" altLang="th-TH" sz="2800"/>
            </a:br>
            <a:r>
              <a:rPr lang="th-TH" altLang="th-TH" sz="2800"/>
              <a:t>มีทั้งหมด ๑๑ เรื่อง ดังนี้</a:t>
            </a:r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auto">
          <a:xfrm>
            <a:off x="1784349" y="2132014"/>
            <a:ext cx="964565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88988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 defTabSz="788988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 defTabSz="788988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 defTabSz="788988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 defTabSz="788988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/>
              <a:t>๑. โคลงวชิรญาณสุภาษิต			(ทรงพระราชนิพนธ์เมื่อ พ.ศ. ๒๔๓๒)</a:t>
            </a:r>
          </a:p>
          <a:p>
            <a:pPr eaLnBrk="1" hangingPunct="1"/>
            <a:r>
              <a:rPr lang="th-TH" altLang="th-TH" sz="2800"/>
              <a:t>๒. โคลงสุภาษิตพิพิธธรรม 		(ไม่ปรากฏหลักฐาน)</a:t>
            </a:r>
          </a:p>
          <a:p>
            <a:pPr eaLnBrk="1" hangingPunct="1"/>
            <a:r>
              <a:rPr lang="th-TH" altLang="th-TH" sz="2800"/>
              <a:t>๓. โคลงสุภาษิตอิศปปกรณำ		(ทรงพระราชนิพนธ์ไว้ท้ายนิทานทรงแปลจาก</a:t>
            </a:r>
            <a:br>
              <a:rPr lang="th-TH" altLang="th-TH" sz="2800"/>
            </a:br>
            <a:r>
              <a:rPr lang="th-TH" altLang="th-TH" sz="2800"/>
              <a:t>					ภาษาอังกฤษ)</a:t>
            </a:r>
          </a:p>
          <a:p>
            <a:pPr eaLnBrk="1" hangingPunct="1"/>
            <a:r>
              <a:rPr lang="th-TH" altLang="th-TH" sz="2800"/>
              <a:t>๔. โคลงสุภาษิตสอนผู้เป็นข้าราชการ	 (ทรงพระราชนิพนธ์ในเรื่องนิทราชาคริช)</a:t>
            </a:r>
          </a:p>
          <a:p>
            <a:pPr eaLnBrk="1" hangingPunct="1"/>
            <a:r>
              <a:rPr lang="th-TH" altLang="th-TH" sz="2800"/>
              <a:t>๕. โคลงว่าด้วยความสุข 			(ทรงพระราชนิพนธ์พระราชทานเป็นส่วนหนึ่ง</a:t>
            </a:r>
            <a:br>
              <a:rPr lang="th-TH" altLang="th-TH" sz="2800"/>
            </a:br>
            <a:r>
              <a:rPr lang="th-TH" altLang="th-TH" sz="2800"/>
              <a:t>					ในพิพิธพากย์สุภาษิต)</a:t>
            </a:r>
          </a:p>
          <a:p>
            <a:pPr eaLnBrk="1" hangingPunct="1"/>
            <a:r>
              <a:rPr lang="th-TH" altLang="th-TH" sz="2800"/>
              <a:t>๖. โคลงสุภาษิตบางปะอิน		(ทรงพระราชนิพนธ์ เมื่อ พ.ศ. ๒๔๒๐)</a:t>
            </a:r>
          </a:p>
          <a:p>
            <a:pPr eaLnBrk="1" hangingPunct="1"/>
            <a:endParaRPr lang="th-TH" altLang="th-TH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90" y="2667000"/>
            <a:ext cx="2462212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5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877510" y="1960179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สามสิ่งควรทำให้มี 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หนังสือ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ดี, เพื่อนดี, ใจเย็นดี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th-TH" sz="3600" b="1" dirty="0"/>
              <a:t>๑๓.     หนังสือสอนสั่งข้อ                        </a:t>
            </a:r>
            <a:r>
              <a:rPr lang="th-TH" sz="3600" b="1" dirty="0" smtClean="0"/>
              <a:t>วิทยา</a:t>
            </a:r>
            <a:endParaRPr lang="th-TH" sz="3600" b="1" dirty="0"/>
          </a:p>
          <a:p>
            <a:r>
              <a:rPr lang="th-TH" sz="3600" b="1" dirty="0"/>
              <a:t>          เว้นบาปเสาะ</a:t>
            </a:r>
            <a:r>
              <a:rPr lang="th-TH" sz="3600" b="1" dirty="0" err="1"/>
              <a:t>กัลยาณ์</a:t>
            </a:r>
            <a:r>
              <a:rPr lang="th-TH" sz="3600" b="1" dirty="0"/>
              <a:t>                                    มิตรไว้</a:t>
            </a:r>
          </a:p>
          <a:p>
            <a:r>
              <a:rPr lang="th-TH" sz="3600" b="1" dirty="0"/>
              <a:t>          หนึ่งขาดปราศโทษา                                      คติห่อ ใจเฮย</a:t>
            </a:r>
          </a:p>
          <a:p>
            <a:r>
              <a:rPr lang="th-TH" sz="3600" b="1" dirty="0"/>
              <a:t>          สามสิ่งควรมีให้                                             </a:t>
            </a:r>
            <a:r>
              <a:rPr lang="th-TH" sz="3600" b="1" dirty="0" err="1"/>
              <a:t>มากห</a:t>
            </a:r>
            <a:r>
              <a:rPr lang="th-TH" sz="3600" b="1" dirty="0"/>
              <a:t>ยั้งยืนเจริญ ฯ</a:t>
            </a:r>
          </a:p>
        </p:txBody>
      </p:sp>
    </p:spTree>
    <p:extLst>
      <p:ext uri="{BB962C8B-B14F-4D97-AF65-F5344CB8AC3E}">
        <p14:creationId xmlns:p14="http://schemas.microsoft.com/office/powerpoint/2010/main" val="3309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5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877510" y="1960179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สามสิ่งควรจะหวงแหนหรือต่อสู้เพื่อรักษา 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ชื่อเสียง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ยศศักดิ์, บ้านเมืองของตน, มิตรสหาย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/>
              <a:t>               ๑๔.     ความดีมีชื่อทั้ง                              ยศถา ศักดิ์เฮย</a:t>
            </a:r>
          </a:p>
          <a:p>
            <a:r>
              <a:rPr lang="th-TH" sz="3600" b="1" dirty="0"/>
              <a:t>          ประเทศเกิดกุลพงศา                                     อยู่ยั้ง</a:t>
            </a:r>
          </a:p>
          <a:p>
            <a:r>
              <a:rPr lang="th-TH" sz="3600" b="1" dirty="0"/>
              <a:t>          คนรักร่วม</a:t>
            </a:r>
            <a:r>
              <a:rPr lang="th-TH" sz="3600" b="1" dirty="0" err="1"/>
              <a:t>อัธยา</a:t>
            </a:r>
            <a:r>
              <a:rPr lang="th-TH" sz="3600" b="1" dirty="0"/>
              <a:t>-                                           </a:t>
            </a:r>
            <a:r>
              <a:rPr lang="th-TH" sz="3600" b="1" dirty="0" err="1"/>
              <a:t>ศัย</a:t>
            </a:r>
            <a:r>
              <a:rPr lang="th-TH" sz="3600" b="1" dirty="0"/>
              <a:t>สุข ทุกข์แฮ</a:t>
            </a:r>
          </a:p>
          <a:p>
            <a:r>
              <a:rPr lang="th-TH" sz="3600" b="1" dirty="0"/>
              <a:t>          สามสิ่งควรสงวนไว้                                      </a:t>
            </a:r>
            <a:r>
              <a:rPr lang="th-TH" sz="3600" b="1" dirty="0" smtClean="0"/>
              <a:t>ต่อสู้</a:t>
            </a:r>
            <a:r>
              <a:rPr lang="th-TH" sz="3600" b="1" dirty="0"/>
              <a:t>ผู้เบียน ฯ</a:t>
            </a:r>
          </a:p>
        </p:txBody>
      </p:sp>
    </p:spTree>
    <p:extLst>
      <p:ext uri="{BB962C8B-B14F-4D97-AF65-F5344CB8AC3E}">
        <p14:creationId xmlns:p14="http://schemas.microsoft.com/office/powerpoint/2010/main" val="3309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5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877510" y="1960179"/>
            <a:ext cx="95524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สามสิ่งควรต้องระวัง 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กิริยา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ที่เป็นในใจ, มักง่าย, วาจา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th-TH" sz="3600" b="1" dirty="0"/>
              <a:t>๑๕.     อาการอันเกิดด้วย                        น้ำใจ </a:t>
            </a:r>
            <a:r>
              <a:rPr lang="th-TH" sz="3600" b="1" dirty="0" err="1"/>
              <a:t>แปรฤๅ</a:t>
            </a:r>
            <a:endParaRPr lang="th-TH" sz="3600" b="1" dirty="0"/>
          </a:p>
          <a:p>
            <a:r>
              <a:rPr lang="th-TH" sz="3600" b="1" dirty="0"/>
              <a:t>          ใจซึ่งรีบเร็วไว                                               ก่อนรู้</a:t>
            </a:r>
          </a:p>
          <a:p>
            <a:r>
              <a:rPr lang="th-TH" sz="3600" b="1" dirty="0"/>
              <a:t>          วาจาจักพูดใน                                              กิจสบ สรรพแฮ</a:t>
            </a:r>
          </a:p>
          <a:p>
            <a:r>
              <a:rPr lang="th-TH" sz="3600" b="1" dirty="0"/>
              <a:t>          สามสิ่งจำทั่วผู้                                              พิทักษ์หมั้นครองระวัง ฯ</a:t>
            </a:r>
          </a:p>
        </p:txBody>
      </p:sp>
    </p:spTree>
    <p:extLst>
      <p:ext uri="{BB962C8B-B14F-4D97-AF65-F5344CB8AC3E}">
        <p14:creationId xmlns:p14="http://schemas.microsoft.com/office/powerpoint/2010/main" val="3309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5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877510" y="1960179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สามสิ่งควรเตรียมรับ 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อนิจจัง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, ชรา, มรณะ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th-TH" sz="3600" b="1" dirty="0"/>
              <a:t>๑๖.     สิ่งใดในโลกล้วน                           เปลี่ยนแปลง</a:t>
            </a:r>
          </a:p>
          <a:p>
            <a:r>
              <a:rPr lang="th-TH" sz="3600" b="1" dirty="0"/>
              <a:t>          หนึ่งชราหย่อนแรง                                       </a:t>
            </a:r>
            <a:r>
              <a:rPr lang="th-TH" sz="3600" b="1" dirty="0" smtClean="0"/>
              <a:t>เร่ง</a:t>
            </a:r>
            <a:r>
              <a:rPr lang="th-TH" sz="3600" b="1" dirty="0"/>
              <a:t>ร้น</a:t>
            </a:r>
          </a:p>
          <a:p>
            <a:r>
              <a:rPr lang="th-TH" sz="3600" b="1" dirty="0"/>
              <a:t>          ความตายติดตามแสวง                                 ทำชีพ ประลัยเฮย</a:t>
            </a:r>
          </a:p>
          <a:p>
            <a:r>
              <a:rPr lang="th-TH" sz="3600" b="1" dirty="0"/>
              <a:t>          สามส่วนควรคิดค้น                                      </a:t>
            </a:r>
            <a:r>
              <a:rPr lang="th-TH" sz="3600" b="1" dirty="0" smtClean="0"/>
              <a:t>คติ</a:t>
            </a:r>
            <a:r>
              <a:rPr lang="th-TH" sz="3600" b="1" dirty="0"/>
              <a:t>รู้เตรียมคอย ฯ</a:t>
            </a:r>
          </a:p>
        </p:txBody>
      </p:sp>
    </p:spTree>
    <p:extLst>
      <p:ext uri="{BB962C8B-B14F-4D97-AF65-F5344CB8AC3E}">
        <p14:creationId xmlns:p14="http://schemas.microsoft.com/office/powerpoint/2010/main" val="3309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65994" y="1681917"/>
            <a:ext cx="11460017" cy="4534464"/>
          </a:xfrm>
          <a:prstGeom prst="roundRect">
            <a:avLst/>
          </a:prstGeom>
          <a:solidFill>
            <a:schemeClr val="bg1"/>
          </a:solidFill>
          <a:ln w="127000" cmpd="thickThin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Courage Gentleness Affection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/>
              <a:t>ความกล้า ความสุภาพ ความรักใคร่</a:t>
            </a:r>
          </a:p>
        </p:txBody>
      </p:sp>
      <p:sp>
        <p:nvSpPr>
          <p:cNvPr id="2" name="สี่เหลี่ยมผืนผ้า 1"/>
          <p:cNvSpPr>
            <a:spLocks noChangeArrowheads="1"/>
          </p:cNvSpPr>
          <p:nvPr/>
        </p:nvSpPr>
        <p:spPr bwMode="auto">
          <a:xfrm>
            <a:off x="690565" y="2441577"/>
            <a:ext cx="674687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 dirty="0">
                <a:latin typeface="TFChiangsaen"/>
              </a:rPr>
              <a:t>	สุภาษิตโสฬสไตรยางค์มีเนื้อหาเดิมเป็นสุภาษิตภาษาอังกฤษ โคลงแต่ละบทประกอบด้วยสามสิ่งที่ควรมีหรือควรละเว้น ซึ่งเนื้อหาเป็น</a:t>
            </a:r>
            <a:r>
              <a:rPr lang="th-TH" altLang="th-TH" sz="3200" b="1" dirty="0">
                <a:solidFill>
                  <a:srgbClr val="FF0000"/>
                </a:solidFill>
                <a:latin typeface="TFChiangsaen"/>
              </a:rPr>
              <a:t>การสั่งสอนการดำเนินชีวิตของมนุษย์โดยตรง </a:t>
            </a:r>
            <a:r>
              <a:rPr lang="th-TH" altLang="th-TH" sz="3200" b="1" dirty="0" smtClean="0">
                <a:solidFill>
                  <a:srgbClr val="FF0000"/>
                </a:solidFill>
                <a:latin typeface="TFChiangsaen"/>
              </a:rPr>
              <a:t>เป็น</a:t>
            </a:r>
            <a:r>
              <a:rPr lang="th-TH" altLang="th-TH" sz="3200" b="1" dirty="0">
                <a:solidFill>
                  <a:srgbClr val="FF0000"/>
                </a:solidFill>
                <a:latin typeface="TFChiangsaen"/>
              </a:rPr>
              <a:t>การสอนครอบคลุมชีวิตทั้งหมดให้รู้ว่าควรจะปฏิบัติตนอย่างไรจึงจะเกิดเป็นมงคลแก่ชีวิต และผู้ที่ประสบความสำเร็จในชีวิตมักจะใฝ่หาคติธรรมต่าง ๆ เป็นเครื่องเตือนใจ</a:t>
            </a:r>
          </a:p>
        </p:txBody>
      </p:sp>
      <p:grpSp>
        <p:nvGrpSpPr>
          <p:cNvPr id="4" name="กลุ่ม 7"/>
          <p:cNvGrpSpPr>
            <a:grpSpLocks/>
          </p:cNvGrpSpPr>
          <p:nvPr/>
        </p:nvGrpSpPr>
        <p:grpSpPr bwMode="auto">
          <a:xfrm>
            <a:off x="3838575" y="-52388"/>
            <a:ext cx="4535488" cy="2105026"/>
            <a:chOff x="3838585" y="987257"/>
            <a:chExt cx="4536158" cy="2104318"/>
          </a:xfrm>
        </p:grpSpPr>
        <p:sp>
          <p:nvSpPr>
            <p:cNvPr id="9" name="เครื่องหมายบั้ง 8"/>
            <p:cNvSpPr/>
            <p:nvPr/>
          </p:nvSpPr>
          <p:spPr>
            <a:xfrm>
              <a:off x="3838585" y="1601295"/>
              <a:ext cx="4536158" cy="731506"/>
            </a:xfrm>
            <a:prstGeom prst="chevron">
              <a:avLst/>
            </a:prstGeom>
            <a:solidFill>
              <a:srgbClr val="5C3814"/>
            </a:solidFill>
            <a:ln>
              <a:solidFill>
                <a:srgbClr val="9C6A1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21519" name="รูปภาพ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508" y="987257"/>
              <a:ext cx="4208635" cy="210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กลุ่ม 14"/>
          <p:cNvGrpSpPr>
            <a:grpSpLocks/>
          </p:cNvGrpSpPr>
          <p:nvPr/>
        </p:nvGrpSpPr>
        <p:grpSpPr bwMode="auto">
          <a:xfrm>
            <a:off x="460376" y="481016"/>
            <a:ext cx="3041651" cy="992187"/>
            <a:chOff x="459663" y="1519583"/>
            <a:chExt cx="3043065" cy="992205"/>
          </a:xfrm>
        </p:grpSpPr>
        <p:sp>
          <p:nvSpPr>
            <p:cNvPr id="12" name="ม้วนกระดาษแนวนอน 11"/>
            <p:cNvSpPr/>
            <p:nvPr/>
          </p:nvSpPr>
          <p:spPr>
            <a:xfrm>
              <a:off x="489840" y="1519583"/>
              <a:ext cx="2869947" cy="898541"/>
            </a:xfrm>
            <a:prstGeom prst="horizontalScroll">
              <a:avLst/>
            </a:prstGeom>
            <a:solidFill>
              <a:srgbClr val="472805"/>
            </a:solidFill>
            <a:ln>
              <a:solidFill>
                <a:srgbClr val="321500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21515" name="รูปภาพ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8" t="34251" r="18512" b="37111"/>
            <a:stretch>
              <a:fillRect/>
            </a:stretch>
          </p:blipFill>
          <p:spPr bwMode="auto">
            <a:xfrm>
              <a:off x="459663" y="1716787"/>
              <a:ext cx="3043065" cy="79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438048" y="2326018"/>
            <a:ext cx="4244445" cy="2680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76200" dir="3240000" sx="102000" sy="102000" algn="ctr" rotWithShape="0">
              <a:srgbClr val="000000">
                <a:alpha val="77000"/>
              </a:srgbClr>
            </a:outerShdw>
            <a:reflection blurRad="152400" stA="21000" endPos="0" dist="190500" dir="5400000" sy="-100000" algn="bl" rotWithShape="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2" y="4249098"/>
            <a:ext cx="19526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365994" y="1681917"/>
            <a:ext cx="11460017" cy="4534464"/>
          </a:xfrm>
          <a:prstGeom prst="roundRect">
            <a:avLst/>
          </a:prstGeom>
          <a:solidFill>
            <a:schemeClr val="bg1"/>
          </a:solidFill>
          <a:ln w="127000" cmpd="thickThin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Courage Gentleness Affection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/>
              <a:t>ความกล้า ความสุภาพ ความรักใคร่</a:t>
            </a:r>
          </a:p>
        </p:txBody>
      </p:sp>
      <p:grpSp>
        <p:nvGrpSpPr>
          <p:cNvPr id="2" name="กลุ่ม 5"/>
          <p:cNvGrpSpPr>
            <a:grpSpLocks/>
          </p:cNvGrpSpPr>
          <p:nvPr/>
        </p:nvGrpSpPr>
        <p:grpSpPr bwMode="auto">
          <a:xfrm>
            <a:off x="2549527" y="2811466"/>
            <a:ext cx="6861175" cy="2535237"/>
            <a:chOff x="2549636" y="2811889"/>
            <a:chExt cx="6861064" cy="2534811"/>
          </a:xfrm>
        </p:grpSpPr>
        <p:sp>
          <p:nvSpPr>
            <p:cNvPr id="18" name="สี่เหลี่ยมผืนผ้ามุมมน 17"/>
            <p:cNvSpPr/>
            <p:nvPr/>
          </p:nvSpPr>
          <p:spPr>
            <a:xfrm>
              <a:off x="2549636" y="2811889"/>
              <a:ext cx="6861064" cy="2534811"/>
            </a:xfrm>
            <a:prstGeom prst="roundRect">
              <a:avLst/>
            </a:prstGeom>
            <a:solidFill>
              <a:srgbClr val="F9B233">
                <a:alpha val="52000"/>
              </a:srgbClr>
            </a:solidFill>
            <a:ln w="101600" cmpd="thinThick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2545" name="Rectangle 1"/>
            <p:cNvSpPr>
              <a:spLocks noChangeArrowheads="1"/>
            </p:cNvSpPr>
            <p:nvPr/>
          </p:nvSpPr>
          <p:spPr bwMode="auto">
            <a:xfrm>
              <a:off x="3225798" y="3124642"/>
              <a:ext cx="6096000" cy="1815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2800" b="1" dirty="0">
                  <a:latin typeface="TFChiangsaen"/>
                </a:rPr>
                <a:t>      	“สุขกายวายโรคร้อน 	รำคาญ</a:t>
              </a:r>
            </a:p>
            <a:p>
              <a:pPr eaLnBrk="1" hangingPunct="1"/>
              <a:r>
                <a:rPr lang="th-TH" altLang="th-TH" sz="2800" b="1" dirty="0">
                  <a:latin typeface="TFChiangsaen"/>
                </a:rPr>
                <a:t>มากเพื่อนผู้วานการ 		ชีพได้</a:t>
              </a:r>
            </a:p>
            <a:p>
              <a:pPr eaLnBrk="1" hangingPunct="1"/>
              <a:r>
                <a:rPr lang="th-TH" altLang="th-TH" sz="2800" b="1" dirty="0">
                  <a:latin typeface="TFChiangsaen"/>
                </a:rPr>
                <a:t>จิตแผ้วผ่องสำราญ 			</a:t>
              </a:r>
              <a:r>
                <a:rPr lang="th-TH" altLang="th-TH" sz="2800" b="1" dirty="0" err="1">
                  <a:latin typeface="TFChiangsaen"/>
                </a:rPr>
                <a:t>รมย</a:t>
              </a:r>
              <a:r>
                <a:rPr lang="th-TH" altLang="th-TH" sz="2800" b="1" dirty="0">
                  <a:latin typeface="TFChiangsaen"/>
                </a:rPr>
                <a:t>สุข เกษมแฮ</a:t>
              </a:r>
            </a:p>
            <a:p>
              <a:pPr eaLnBrk="1" hangingPunct="1"/>
              <a:r>
                <a:rPr lang="th-TH" altLang="th-TH" sz="2800" b="1" dirty="0">
                  <a:latin typeface="TFChiangsaen"/>
                </a:rPr>
                <a:t>สามสิ่งควรจักให้ 			รีบร้อนปรารถนา”</a:t>
              </a:r>
              <a:endParaRPr lang="en-GB" altLang="th-TH" sz="2800" b="1" dirty="0"/>
            </a:p>
          </p:txBody>
        </p:sp>
      </p:grpSp>
      <p:grpSp>
        <p:nvGrpSpPr>
          <p:cNvPr id="3" name="กลุ่ม 13"/>
          <p:cNvGrpSpPr>
            <a:grpSpLocks/>
          </p:cNvGrpSpPr>
          <p:nvPr/>
        </p:nvGrpSpPr>
        <p:grpSpPr bwMode="auto">
          <a:xfrm>
            <a:off x="460376" y="517525"/>
            <a:ext cx="3041651" cy="992188"/>
            <a:chOff x="459663" y="1519583"/>
            <a:chExt cx="3043065" cy="992205"/>
          </a:xfrm>
        </p:grpSpPr>
        <p:sp>
          <p:nvSpPr>
            <p:cNvPr id="13" name="ม้วนกระดาษแนวนอน 12"/>
            <p:cNvSpPr/>
            <p:nvPr/>
          </p:nvSpPr>
          <p:spPr>
            <a:xfrm>
              <a:off x="489840" y="1519583"/>
              <a:ext cx="2869947" cy="898540"/>
            </a:xfrm>
            <a:prstGeom prst="horizontalScroll">
              <a:avLst/>
            </a:prstGeom>
            <a:solidFill>
              <a:srgbClr val="472805"/>
            </a:solidFill>
            <a:ln>
              <a:solidFill>
                <a:srgbClr val="321500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22543" name="รูปภาพ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8" t="34251" r="18512" b="37111"/>
            <a:stretch>
              <a:fillRect/>
            </a:stretch>
          </p:blipFill>
          <p:spPr bwMode="auto">
            <a:xfrm>
              <a:off x="459663" y="1716787"/>
              <a:ext cx="3043065" cy="79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กลุ่ม 14"/>
          <p:cNvGrpSpPr>
            <a:grpSpLocks/>
          </p:cNvGrpSpPr>
          <p:nvPr/>
        </p:nvGrpSpPr>
        <p:grpSpPr bwMode="auto">
          <a:xfrm>
            <a:off x="3838575" y="-141288"/>
            <a:ext cx="5130800" cy="2392363"/>
            <a:chOff x="3838584" y="-141918"/>
            <a:chExt cx="5131245" cy="2392606"/>
          </a:xfrm>
        </p:grpSpPr>
        <p:sp>
          <p:nvSpPr>
            <p:cNvPr id="16" name="เครื่องหมายบั้ง 15"/>
            <p:cNvSpPr/>
            <p:nvPr/>
          </p:nvSpPr>
          <p:spPr>
            <a:xfrm>
              <a:off x="3838584" y="599813"/>
              <a:ext cx="5131245" cy="731506"/>
            </a:xfrm>
            <a:prstGeom prst="chevron">
              <a:avLst/>
            </a:prstGeom>
            <a:solidFill>
              <a:srgbClr val="5C3814"/>
            </a:solidFill>
            <a:ln>
              <a:solidFill>
                <a:srgbClr val="9C6A1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22541" name="รูปภาพ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18" y="-141918"/>
              <a:ext cx="4785212" cy="239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2549527" y="1989142"/>
            <a:ext cx="6322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 dirty="0"/>
              <a:t>๑. </a:t>
            </a:r>
            <a:r>
              <a:rPr lang="th-TH" altLang="th-TH" sz="3200" b="1" dirty="0"/>
              <a:t>การใช้สัมผัสสระและสัมผัสพยัญชนะในโคลงแต่ละบท</a:t>
            </a: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637" y="3154363"/>
            <a:ext cx="2646363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65994" y="1681917"/>
            <a:ext cx="11460017" cy="4534464"/>
          </a:xfrm>
          <a:prstGeom prst="roundRect">
            <a:avLst/>
          </a:prstGeom>
          <a:solidFill>
            <a:schemeClr val="bg1"/>
          </a:solidFill>
          <a:ln w="127000" cmpd="thickThin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Courage Gentleness Affection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/>
              <a:t>ความกล้า ความสุภาพ ความรักใคร่</a:t>
            </a:r>
          </a:p>
        </p:txBody>
      </p:sp>
      <p:grpSp>
        <p:nvGrpSpPr>
          <p:cNvPr id="2" name="กลุ่ม 17"/>
          <p:cNvGrpSpPr>
            <a:grpSpLocks/>
          </p:cNvGrpSpPr>
          <p:nvPr/>
        </p:nvGrpSpPr>
        <p:grpSpPr bwMode="auto">
          <a:xfrm>
            <a:off x="2549527" y="2811465"/>
            <a:ext cx="6861175" cy="2535237"/>
            <a:chOff x="2549636" y="2811889"/>
            <a:chExt cx="6861064" cy="2534811"/>
          </a:xfrm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2549636" y="2811889"/>
              <a:ext cx="6861064" cy="2534811"/>
            </a:xfrm>
            <a:prstGeom prst="roundRect">
              <a:avLst/>
            </a:prstGeom>
            <a:solidFill>
              <a:srgbClr val="92D050">
                <a:alpha val="52000"/>
              </a:srgbClr>
            </a:solidFill>
            <a:ln w="101600" cmpd="thinThick">
              <a:solidFill>
                <a:srgbClr val="1D66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3569" name="Rectangle 1"/>
            <p:cNvSpPr>
              <a:spLocks noChangeArrowheads="1"/>
            </p:cNvSpPr>
            <p:nvPr/>
          </p:nvSpPr>
          <p:spPr bwMode="auto">
            <a:xfrm>
              <a:off x="3048000" y="3129532"/>
              <a:ext cx="6096000" cy="1815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2800" b="1">
                  <a:latin typeface="TFChiangsaen"/>
                </a:rPr>
                <a:t>	“สุจริตจิตโอบอ้อม 		อารี</a:t>
              </a:r>
            </a:p>
            <a:p>
              <a:pPr eaLnBrk="1" hangingPunct="1"/>
              <a:r>
                <a:rPr lang="th-TH" altLang="th-TH" sz="2800" b="1">
                  <a:latin typeface="TFChiangsaen"/>
                </a:rPr>
                <a:t>ใจโปร่งปราศราคี 			ขุ่นข้อง</a:t>
              </a:r>
            </a:p>
            <a:p>
              <a:pPr eaLnBrk="1" hangingPunct="1"/>
              <a:r>
                <a:rPr lang="th-TH" altLang="th-TH" sz="2800" b="1">
                  <a:latin typeface="TFChiangsaen"/>
                </a:rPr>
                <a:t>สิ่งเกษมสุขเปรมปรี- 		ดาพรั่ง พร้อมแฮ</a:t>
              </a:r>
            </a:p>
            <a:p>
              <a:pPr eaLnBrk="1" hangingPunct="1"/>
              <a:r>
                <a:rPr lang="th-TH" altLang="th-TH" sz="2800" b="1">
                  <a:latin typeface="TFChiangsaen"/>
                </a:rPr>
                <a:t>สามสิ่งสมควรต้อง 		ชอบต้องยินดี”</a:t>
              </a:r>
              <a:endParaRPr lang="en-GB" altLang="th-TH" sz="2800" b="1"/>
            </a:p>
          </p:txBody>
        </p:sp>
      </p:grpSp>
      <p:sp>
        <p:nvSpPr>
          <p:cNvPr id="9" name="สี่เหลี่ยมผืนผ้า 8"/>
          <p:cNvSpPr>
            <a:spLocks noChangeArrowheads="1"/>
          </p:cNvSpPr>
          <p:nvPr/>
        </p:nvSpPr>
        <p:spPr bwMode="auto">
          <a:xfrm>
            <a:off x="2536828" y="2005014"/>
            <a:ext cx="5003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>
                <a:latin typeface="TFChiangsaen"/>
              </a:rPr>
              <a:t>๒. การใช้ถ้อยคำตรงไปตรงมา ทำให้เข้าใจง่าย เช่น</a:t>
            </a:r>
          </a:p>
        </p:txBody>
      </p:sp>
      <p:grpSp>
        <p:nvGrpSpPr>
          <p:cNvPr id="4" name="กลุ่ม 13"/>
          <p:cNvGrpSpPr>
            <a:grpSpLocks/>
          </p:cNvGrpSpPr>
          <p:nvPr/>
        </p:nvGrpSpPr>
        <p:grpSpPr bwMode="auto">
          <a:xfrm>
            <a:off x="460376" y="517525"/>
            <a:ext cx="3041651" cy="992188"/>
            <a:chOff x="459663" y="1519583"/>
            <a:chExt cx="3043065" cy="992205"/>
          </a:xfrm>
        </p:grpSpPr>
        <p:sp>
          <p:nvSpPr>
            <p:cNvPr id="13" name="ม้วนกระดาษแนวนอน 12"/>
            <p:cNvSpPr/>
            <p:nvPr/>
          </p:nvSpPr>
          <p:spPr>
            <a:xfrm>
              <a:off x="489840" y="1519583"/>
              <a:ext cx="2869947" cy="898540"/>
            </a:xfrm>
            <a:prstGeom prst="horizontalScroll">
              <a:avLst/>
            </a:prstGeom>
            <a:solidFill>
              <a:srgbClr val="472805"/>
            </a:solidFill>
            <a:ln>
              <a:solidFill>
                <a:srgbClr val="321500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23567" name="รูปภาพ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8" t="34251" r="18512" b="37111"/>
            <a:stretch>
              <a:fillRect/>
            </a:stretch>
          </p:blipFill>
          <p:spPr bwMode="auto">
            <a:xfrm>
              <a:off x="459663" y="1716787"/>
              <a:ext cx="3043065" cy="79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กลุ่ม 14"/>
          <p:cNvGrpSpPr>
            <a:grpSpLocks/>
          </p:cNvGrpSpPr>
          <p:nvPr/>
        </p:nvGrpSpPr>
        <p:grpSpPr bwMode="auto">
          <a:xfrm>
            <a:off x="3838575" y="-141288"/>
            <a:ext cx="5130800" cy="2392363"/>
            <a:chOff x="3838584" y="-141918"/>
            <a:chExt cx="5131245" cy="2392606"/>
          </a:xfrm>
        </p:grpSpPr>
        <p:sp>
          <p:nvSpPr>
            <p:cNvPr id="16" name="เครื่องหมายบั้ง 15"/>
            <p:cNvSpPr/>
            <p:nvPr/>
          </p:nvSpPr>
          <p:spPr>
            <a:xfrm>
              <a:off x="3838584" y="599813"/>
              <a:ext cx="5131245" cy="731506"/>
            </a:xfrm>
            <a:prstGeom prst="chevron">
              <a:avLst/>
            </a:prstGeom>
            <a:solidFill>
              <a:srgbClr val="5C3814"/>
            </a:solidFill>
            <a:ln>
              <a:solidFill>
                <a:srgbClr val="9C6A1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23565" name="รูปภาพ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18" y="-141918"/>
              <a:ext cx="4785212" cy="239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390" y="2878142"/>
            <a:ext cx="2741612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มุมมน 15"/>
          <p:cNvSpPr/>
          <p:nvPr/>
        </p:nvSpPr>
        <p:spPr>
          <a:xfrm>
            <a:off x="0" y="1012371"/>
            <a:ext cx="12192000" cy="5751870"/>
          </a:xfrm>
          <a:prstGeom prst="roundRect">
            <a:avLst/>
          </a:prstGeom>
          <a:solidFill>
            <a:schemeClr val="bg1"/>
          </a:solidFill>
          <a:ln w="127000" cmpd="thickThin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Courage Gentleness Affection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/>
              <a:t>ความกล้า ความสุภาพ ความรักใคร่</a:t>
            </a:r>
          </a:p>
        </p:txBody>
      </p:sp>
      <p:grpSp>
        <p:nvGrpSpPr>
          <p:cNvPr id="2" name="กลุ่ม 6"/>
          <p:cNvGrpSpPr>
            <a:grpSpLocks/>
          </p:cNvGrpSpPr>
          <p:nvPr/>
        </p:nvGrpSpPr>
        <p:grpSpPr bwMode="auto">
          <a:xfrm>
            <a:off x="414339" y="261938"/>
            <a:ext cx="3624263" cy="1014412"/>
            <a:chOff x="489858" y="324330"/>
            <a:chExt cx="3899262" cy="1091783"/>
          </a:xfrm>
        </p:grpSpPr>
        <p:sp>
          <p:nvSpPr>
            <p:cNvPr id="8" name="ม้วนกระดาษแนวนอน 7"/>
            <p:cNvSpPr/>
            <p:nvPr/>
          </p:nvSpPr>
          <p:spPr>
            <a:xfrm>
              <a:off x="489858" y="324330"/>
              <a:ext cx="3899262" cy="1091783"/>
            </a:xfrm>
            <a:prstGeom prst="horizontalScroll">
              <a:avLst/>
            </a:prstGeom>
            <a:solidFill>
              <a:srgbClr val="472805"/>
            </a:solidFill>
            <a:ln>
              <a:solidFill>
                <a:srgbClr val="321500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25623" name="รูปภาพ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0" t="30510" r="19275" b="40205"/>
            <a:stretch>
              <a:fillRect/>
            </a:stretch>
          </p:blipFill>
          <p:spPr bwMode="auto">
            <a:xfrm>
              <a:off x="768621" y="444615"/>
              <a:ext cx="3452753" cy="97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กลุ่ม 4"/>
          <p:cNvGrpSpPr>
            <a:grpSpLocks/>
          </p:cNvGrpSpPr>
          <p:nvPr/>
        </p:nvGrpSpPr>
        <p:grpSpPr bwMode="auto">
          <a:xfrm>
            <a:off x="500064" y="1538290"/>
            <a:ext cx="6344869" cy="1581150"/>
            <a:chOff x="528638" y="1388110"/>
            <a:chExt cx="6345691" cy="1580758"/>
          </a:xfrm>
        </p:grpSpPr>
        <p:sp>
          <p:nvSpPr>
            <p:cNvPr id="3" name="สี่เหลี่ยมผืนผ้ามุมมน 2"/>
            <p:cNvSpPr/>
            <p:nvPr/>
          </p:nvSpPr>
          <p:spPr>
            <a:xfrm>
              <a:off x="528638" y="1388110"/>
              <a:ext cx="6345691" cy="1580758"/>
            </a:xfrm>
            <a:prstGeom prst="roundRect">
              <a:avLst/>
            </a:prstGeom>
            <a:solidFill>
              <a:srgbClr val="F9B23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5621" name="สี่เหลี่ยมผืนผ้า 1"/>
            <p:cNvSpPr>
              <a:spLocks noChangeArrowheads="1"/>
            </p:cNvSpPr>
            <p:nvPr/>
          </p:nvSpPr>
          <p:spPr bwMode="auto">
            <a:xfrm>
              <a:off x="778328" y="1670783"/>
              <a:ext cx="6096000" cy="1015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3200" dirty="0"/>
                <a:t>๑. </a:t>
              </a:r>
              <a:r>
                <a:rPr lang="th-TH" altLang="th-TH" sz="2800" dirty="0"/>
                <a:t>ไม่ควรประมาทในการดำเนินชีวิต ทุกสิ่งในโลกนี้มี</a:t>
              </a:r>
              <a:br>
                <a:rPr lang="th-TH" altLang="th-TH" sz="2800" dirty="0"/>
              </a:br>
              <a:r>
                <a:rPr lang="th-TH" altLang="th-TH" sz="2800" dirty="0"/>
                <a:t>การเปลี่ยนแปลงอยู่</a:t>
              </a:r>
              <a:r>
                <a:rPr lang="th-TH" altLang="th-TH" sz="2800" dirty="0" smtClean="0"/>
                <a:t>เสมอ</a:t>
              </a:r>
              <a:endParaRPr lang="th-TH" altLang="th-TH" sz="2800" dirty="0"/>
            </a:p>
          </p:txBody>
        </p:sp>
      </p:grpSp>
      <p:grpSp>
        <p:nvGrpSpPr>
          <p:cNvPr id="5" name="กลุ่ม 13"/>
          <p:cNvGrpSpPr>
            <a:grpSpLocks/>
          </p:cNvGrpSpPr>
          <p:nvPr/>
        </p:nvGrpSpPr>
        <p:grpSpPr bwMode="auto">
          <a:xfrm>
            <a:off x="546102" y="4914900"/>
            <a:ext cx="6345239" cy="1581150"/>
            <a:chOff x="5486223" y="4973246"/>
            <a:chExt cx="6345691" cy="1580758"/>
          </a:xfrm>
        </p:grpSpPr>
        <p:sp>
          <p:nvSpPr>
            <p:cNvPr id="13" name="สี่เหลี่ยมผืนผ้ามุมมน 12"/>
            <p:cNvSpPr/>
            <p:nvPr/>
          </p:nvSpPr>
          <p:spPr>
            <a:xfrm>
              <a:off x="5486223" y="4973246"/>
              <a:ext cx="6345691" cy="1580758"/>
            </a:xfrm>
            <a:prstGeom prst="roundRect">
              <a:avLst/>
            </a:prstGeom>
            <a:solidFill>
              <a:srgbClr val="FCE48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5617" name="สี่เหลี่ยมผืนผ้า 3"/>
            <p:cNvSpPr>
              <a:spLocks noChangeArrowheads="1"/>
            </p:cNvSpPr>
            <p:nvPr/>
          </p:nvSpPr>
          <p:spPr bwMode="auto">
            <a:xfrm>
              <a:off x="5901403" y="5286571"/>
              <a:ext cx="4529127" cy="95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2800" dirty="0"/>
                <a:t>๓. เราไม่ควรประพฤติปฏิบัติตนในทางที่ไม่ดี </a:t>
              </a:r>
              <a:br>
                <a:rPr lang="th-TH" altLang="th-TH" sz="2800" dirty="0"/>
              </a:br>
              <a:r>
                <a:rPr lang="th-TH" altLang="th-TH" sz="2800" dirty="0"/>
                <a:t>เช่น ดุร้าย หยิ่ง เกียจคร้าน และอกตัญญู</a:t>
              </a:r>
              <a:endParaRPr lang="en-GB" altLang="th-TH" sz="2800" dirty="0"/>
            </a:p>
          </p:txBody>
        </p:sp>
      </p:grpSp>
      <p:grpSp>
        <p:nvGrpSpPr>
          <p:cNvPr id="6" name="กลุ่ม 5"/>
          <p:cNvGrpSpPr>
            <a:grpSpLocks/>
          </p:cNvGrpSpPr>
          <p:nvPr/>
        </p:nvGrpSpPr>
        <p:grpSpPr bwMode="auto">
          <a:xfrm>
            <a:off x="528641" y="3216276"/>
            <a:ext cx="6429375" cy="1581150"/>
            <a:chOff x="3221821" y="3196725"/>
            <a:chExt cx="6428701" cy="1580758"/>
          </a:xfrm>
        </p:grpSpPr>
        <p:sp>
          <p:nvSpPr>
            <p:cNvPr id="12" name="สี่เหลี่ยมผืนผ้ามุมมน 11"/>
            <p:cNvSpPr/>
            <p:nvPr/>
          </p:nvSpPr>
          <p:spPr>
            <a:xfrm>
              <a:off x="3221821" y="3196725"/>
              <a:ext cx="6345691" cy="1580758"/>
            </a:xfrm>
            <a:prstGeom prst="roundRect">
              <a:avLst/>
            </a:prstGeom>
            <a:solidFill>
              <a:srgbClr val="FAD43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5613" name="สี่เหลี่ยมผืนผ้า 9"/>
            <p:cNvSpPr>
              <a:spLocks noChangeArrowheads="1"/>
            </p:cNvSpPr>
            <p:nvPr/>
          </p:nvSpPr>
          <p:spPr bwMode="auto">
            <a:xfrm>
              <a:off x="3554522" y="3315396"/>
              <a:ext cx="6096000" cy="138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2800" dirty="0"/>
                <a:t>๒. ความสุภาพ ความรัก การมีมารยาทดี มีจิตใจโอบอ้อมอารี ทำให้เป็นผู้อ่อนโยน มีความสุข อารมณ์เบิกบาน ผู้อื่นย่อมต้องการอยู่ใกล้</a:t>
              </a:r>
            </a:p>
          </p:txBody>
        </p:sp>
      </p:grp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357581" y="1562874"/>
            <a:ext cx="4154064" cy="4888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มุมมน 17"/>
          <p:cNvSpPr/>
          <p:nvPr/>
        </p:nvSpPr>
        <p:spPr>
          <a:xfrm>
            <a:off x="774702" y="1681917"/>
            <a:ext cx="10553700" cy="4534464"/>
          </a:xfrm>
          <a:prstGeom prst="roundRect">
            <a:avLst/>
          </a:prstGeom>
          <a:solidFill>
            <a:schemeClr val="bg1"/>
          </a:solidFill>
          <a:ln w="127000" cmpd="thickThin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Courage Gentleness Affection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/>
              <a:t>ความกล้า ความสุภาพ ความรักใคร่</a:t>
            </a:r>
          </a:p>
        </p:txBody>
      </p:sp>
      <p:grpSp>
        <p:nvGrpSpPr>
          <p:cNvPr id="2" name="กลุ่ม 9"/>
          <p:cNvGrpSpPr/>
          <p:nvPr/>
        </p:nvGrpSpPr>
        <p:grpSpPr>
          <a:xfrm>
            <a:off x="1007986" y="1248371"/>
            <a:ext cx="1659543" cy="1429027"/>
            <a:chOff x="1274619" y="1191491"/>
            <a:chExt cx="1440873" cy="116378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วงรี 10"/>
            <p:cNvSpPr/>
            <p:nvPr/>
          </p:nvSpPr>
          <p:spPr>
            <a:xfrm>
              <a:off x="1440873" y="1191491"/>
              <a:ext cx="1246909" cy="11637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12" name="รูปภาพ 11"/>
            <p:cNvPicPr>
              <a:picLocks noChangeAspect="1"/>
            </p:cNvPicPr>
            <p:nvPr/>
          </p:nvPicPr>
          <p:blipFill rotWithShape="1">
            <a:blip r:embed="rId2" cstate="print">
              <a:extLst/>
            </a:blip>
            <a:srcRect l="38017" t="38105" r="47796" b="50589"/>
            <a:stretch/>
          </p:blipFill>
          <p:spPr>
            <a:xfrm>
              <a:off x="1274619" y="1381823"/>
              <a:ext cx="1440873" cy="755408"/>
            </a:xfrm>
            <a:prstGeom prst="rect">
              <a:avLst/>
            </a:prstGeom>
          </p:spPr>
        </p:pic>
      </p:grpSp>
      <p:sp>
        <p:nvSpPr>
          <p:cNvPr id="13" name="สี่เหลี่ยมผืนผ้า 12"/>
          <p:cNvSpPr>
            <a:spLocks noChangeArrowheads="1"/>
          </p:cNvSpPr>
          <p:nvPr/>
        </p:nvSpPr>
        <p:spPr bwMode="auto">
          <a:xfrm>
            <a:off x="2719390" y="3929067"/>
            <a:ext cx="8466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 dirty="0"/>
              <a:t>	</a:t>
            </a:r>
            <a:r>
              <a:rPr lang="th-TH" altLang="th-TH" sz="2800" dirty="0" err="1"/>
              <a:t>นฤ</a:t>
            </a:r>
            <a:r>
              <a:rPr lang="th-TH" altLang="th-TH" sz="2800" dirty="0"/>
              <a:t>ทุมนาการ  หมายถึง สภาพที่ปราศจากความเสียใจ</a:t>
            </a:r>
          </a:p>
        </p:txBody>
      </p:sp>
      <p:grpSp>
        <p:nvGrpSpPr>
          <p:cNvPr id="3" name="กลุ่ม 2"/>
          <p:cNvGrpSpPr>
            <a:grpSpLocks/>
          </p:cNvGrpSpPr>
          <p:nvPr/>
        </p:nvGrpSpPr>
        <p:grpSpPr bwMode="auto">
          <a:xfrm>
            <a:off x="3367090" y="2344742"/>
            <a:ext cx="6015037" cy="1247775"/>
            <a:chOff x="3366652" y="2344882"/>
            <a:chExt cx="6014946" cy="1248281"/>
          </a:xfrm>
        </p:grpSpPr>
        <p:sp>
          <p:nvSpPr>
            <p:cNvPr id="6" name="สี่เหลี่ยมผืนผ้ามุมมน 5"/>
            <p:cNvSpPr/>
            <p:nvPr/>
          </p:nvSpPr>
          <p:spPr>
            <a:xfrm>
              <a:off x="3366652" y="2344882"/>
              <a:ext cx="6014946" cy="1248281"/>
            </a:xfrm>
            <a:prstGeom prst="roundRect">
              <a:avLst/>
            </a:prstGeom>
            <a:solidFill>
              <a:srgbClr val="FAD432">
                <a:alpha val="52000"/>
              </a:srgbClr>
            </a:solidFill>
            <a:ln w="101600" cmpd="thinThick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6638" name="สี่เหลี่ยมผืนผ้า 13"/>
            <p:cNvSpPr>
              <a:spLocks noChangeArrowheads="1"/>
            </p:cNvSpPr>
            <p:nvPr/>
          </p:nvSpPr>
          <p:spPr bwMode="auto">
            <a:xfrm>
              <a:off x="3743476" y="2707412"/>
              <a:ext cx="5261297" cy="52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algn="ctr" eaLnBrk="1" hangingPunct="1"/>
              <a:r>
                <a:rPr lang="th-TH" altLang="th-TH" sz="2800"/>
                <a:t>นฤ (ปราศจาก) + ทุ (เสีย) + มน (ใจ) + อาการ (สภาพ)</a:t>
              </a:r>
            </a:p>
          </p:txBody>
        </p:sp>
      </p:grpSp>
      <p:sp>
        <p:nvSpPr>
          <p:cNvPr id="17" name="สี่เหลี่ยมผืนผ้า 16"/>
          <p:cNvSpPr>
            <a:spLocks noChangeArrowheads="1"/>
          </p:cNvSpPr>
          <p:nvPr/>
        </p:nvSpPr>
        <p:spPr bwMode="auto">
          <a:xfrm>
            <a:off x="2667000" y="4452939"/>
            <a:ext cx="6858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/>
              <a:t>	พระบาทสมเด็จพระจุลจอมเกล้าเจ้าอยู่หัวทรงพระราชนิพนธ์โคลงสุภาษิตเรื่องนี้ไว้เมื่อ พ.ศ. ๒๔๒๓ โดยทรงแปลจากภาษาอังกฤษมาเป็นโคลงสี่สุภาพ</a:t>
            </a:r>
          </a:p>
        </p:txBody>
      </p:sp>
      <p:grpSp>
        <p:nvGrpSpPr>
          <p:cNvPr id="4" name="กลุ่ม 3"/>
          <p:cNvGrpSpPr>
            <a:grpSpLocks/>
          </p:cNvGrpSpPr>
          <p:nvPr/>
        </p:nvGrpSpPr>
        <p:grpSpPr bwMode="auto">
          <a:xfrm>
            <a:off x="2765427" y="328613"/>
            <a:ext cx="7299325" cy="1409700"/>
            <a:chOff x="2765629" y="327827"/>
            <a:chExt cx="7299761" cy="1409946"/>
          </a:xfrm>
        </p:grpSpPr>
        <p:pic>
          <p:nvPicPr>
            <p:cNvPr id="16" name="รูปภาพ 15"/>
            <p:cNvPicPr>
              <a:picLocks noChangeAspect="1"/>
            </p:cNvPicPr>
            <p:nvPr/>
          </p:nvPicPr>
          <p:blipFill rotWithShape="1">
            <a:blip r:embed="rId3"/>
            <a:srcRect l="9732" t="19892" r="11839" b="57200"/>
            <a:stretch/>
          </p:blipFill>
          <p:spPr>
            <a:xfrm>
              <a:off x="2765629" y="327827"/>
              <a:ext cx="6637734" cy="1409946"/>
            </a:xfrm>
            <a:prstGeom prst="rect">
              <a:avLst/>
            </a:prstGeom>
            <a:effectLst>
              <a:outerShdw blurRad="50800" dist="38100" dir="2700000" algn="tl" rotWithShape="0">
                <a:srgbClr val="FAD432">
                  <a:alpha val="38000"/>
                </a:srgbClr>
              </a:outerShdw>
            </a:effectLst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3632" y="964525"/>
              <a:ext cx="2641758" cy="60811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2" y="3143254"/>
            <a:ext cx="2774951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มุมมน 10"/>
          <p:cNvSpPr/>
          <p:nvPr/>
        </p:nvSpPr>
        <p:spPr>
          <a:xfrm>
            <a:off x="479687" y="841906"/>
            <a:ext cx="11392525" cy="5768756"/>
          </a:xfrm>
          <a:prstGeom prst="roundRect">
            <a:avLst/>
          </a:prstGeom>
          <a:solidFill>
            <a:schemeClr val="bg1"/>
          </a:solidFill>
          <a:ln w="127000" cmpd="thickThin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Courage Gentleness Affection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/>
              <a:t>ความกล้า ความสุภาพ ความรักใคร่</a:t>
            </a:r>
          </a:p>
        </p:txBody>
      </p:sp>
      <p:grpSp>
        <p:nvGrpSpPr>
          <p:cNvPr id="2" name="กลุ่ม 4"/>
          <p:cNvGrpSpPr>
            <a:grpSpLocks/>
          </p:cNvGrpSpPr>
          <p:nvPr/>
        </p:nvGrpSpPr>
        <p:grpSpPr bwMode="auto">
          <a:xfrm>
            <a:off x="2744787" y="1777833"/>
            <a:ext cx="6731000" cy="2324100"/>
            <a:chOff x="2729948" y="2348146"/>
            <a:chExt cx="6732104" cy="2324443"/>
          </a:xfrm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2729948" y="2348146"/>
              <a:ext cx="6732104" cy="232444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52000"/>
              </a:schemeClr>
            </a:solidFill>
            <a:ln w="101600" cmpd="thinThick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7660" name="Rectangle 1"/>
            <p:cNvSpPr>
              <a:spLocks noChangeArrowheads="1"/>
            </p:cNvSpPr>
            <p:nvPr/>
          </p:nvSpPr>
          <p:spPr bwMode="auto">
            <a:xfrm>
              <a:off x="3271025" y="2589726"/>
              <a:ext cx="6047509" cy="181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2800" b="1">
                  <a:latin typeface="TFChiangsaen"/>
                </a:rPr>
                <a:t>	“บันฑิตวินิจแล้ว  		แถลงสาร สอนเอย</a:t>
              </a:r>
            </a:p>
            <a:p>
              <a:pPr eaLnBrk="1" hangingPunct="1"/>
              <a:r>
                <a:rPr lang="th-TH" altLang="th-TH" sz="2800" b="1">
                  <a:latin typeface="TFChiangsaen"/>
                </a:rPr>
                <a:t>ทศนฤทุมนาการ 			ชื่อชี้</a:t>
              </a:r>
            </a:p>
            <a:p>
              <a:pPr eaLnBrk="1" hangingPunct="1"/>
              <a:r>
                <a:rPr lang="th-TH" altLang="th-TH" sz="2800" b="1">
                  <a:latin typeface="TFChiangsaen"/>
                </a:rPr>
                <a:t>เหตุผู้ประพฤติปาน 		ดังกล่าว นั้นนอ</a:t>
              </a:r>
            </a:p>
            <a:p>
              <a:pPr eaLnBrk="1" hangingPunct="1"/>
              <a:r>
                <a:rPr lang="th-TH" altLang="th-TH" sz="2800" b="1">
                  <a:latin typeface="TFChiangsaen"/>
                </a:rPr>
                <a:t>โทมนัสเพราะกิจนี้ 			ห่อนได้เคยมี”</a:t>
              </a:r>
              <a:endParaRPr lang="en-GB" altLang="th-TH" sz="2800" b="1"/>
            </a:p>
          </p:txBody>
        </p:sp>
      </p:grpSp>
      <p:sp>
        <p:nvSpPr>
          <p:cNvPr id="4" name="Rectangle 3"/>
          <p:cNvSpPr/>
          <p:nvPr/>
        </p:nvSpPr>
        <p:spPr>
          <a:xfrm>
            <a:off x="2384236" y="4276748"/>
            <a:ext cx="784959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 smtClean="0">
                <a:latin typeface="TFChiangsaen"/>
                <a:cs typeface="+mj-cs"/>
              </a:rPr>
              <a:t>เรื่อง</a:t>
            </a:r>
            <a:r>
              <a:rPr lang="th-TH" sz="2800" dirty="0">
                <a:latin typeface="TFChiangsaen"/>
                <a:cs typeface="+mj-cs"/>
              </a:rPr>
              <a:t>นี้เป็น</a:t>
            </a:r>
            <a:r>
              <a:rPr lang="th-TH" sz="2800" dirty="0" smtClean="0">
                <a:latin typeface="TFChiangsaen"/>
                <a:cs typeface="+mj-cs"/>
              </a:rPr>
              <a:t>สุภาษิตคำ</a:t>
            </a:r>
            <a:r>
              <a:rPr lang="th-TH" sz="2800" dirty="0">
                <a:latin typeface="TFChiangsaen"/>
                <a:cs typeface="+mj-cs"/>
              </a:rPr>
              <a:t>สอนเพื่อเป็น</a:t>
            </a:r>
            <a:r>
              <a:rPr lang="th-TH" sz="3200" b="1" dirty="0">
                <a:solidFill>
                  <a:srgbClr val="FF0000"/>
                </a:solidFill>
                <a:latin typeface="TFChiangsaen"/>
                <a:cs typeface="+mj-cs"/>
              </a:rPr>
              <a:t>แนวทาง</a:t>
            </a:r>
            <a:r>
              <a:rPr lang="th-TH" sz="3200" b="1" dirty="0" smtClean="0">
                <a:solidFill>
                  <a:srgbClr val="FF0000"/>
                </a:solidFill>
                <a:latin typeface="TFChiangsaen"/>
                <a:cs typeface="+mj-cs"/>
              </a:rPr>
              <a:t>สำหรับการ</a:t>
            </a:r>
            <a:r>
              <a:rPr lang="th-TH" sz="3200" b="1" dirty="0">
                <a:solidFill>
                  <a:srgbClr val="FF0000"/>
                </a:solidFill>
                <a:latin typeface="TFChiangsaen"/>
                <a:cs typeface="+mj-cs"/>
              </a:rPr>
              <a:t>ประพฤติ</a:t>
            </a:r>
            <a:r>
              <a:rPr lang="th-TH" sz="3200" b="1" dirty="0" smtClean="0">
                <a:solidFill>
                  <a:srgbClr val="FF0000"/>
                </a:solidFill>
                <a:latin typeface="TFChiangsaen"/>
                <a:cs typeface="+mj-cs"/>
              </a:rPr>
              <a:t>ตน</a:t>
            </a:r>
            <a:endParaRPr lang="th-TH" sz="2800" dirty="0" smtClean="0">
              <a:latin typeface="TFChiangsaen"/>
              <a:cs typeface="+mj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 err="1" smtClean="0">
                <a:solidFill>
                  <a:srgbClr val="FF0000"/>
                </a:solidFill>
                <a:latin typeface="TFChiangsaen"/>
                <a:cs typeface="+mj-cs"/>
              </a:rPr>
              <a:t>ทศนฤ</a:t>
            </a:r>
            <a:r>
              <a:rPr lang="th-TH" sz="3200" dirty="0">
                <a:solidFill>
                  <a:srgbClr val="FF0000"/>
                </a:solidFill>
                <a:latin typeface="TFChiangsaen"/>
                <a:cs typeface="+mj-cs"/>
              </a:rPr>
              <a:t>ทุมนาการ </a:t>
            </a:r>
            <a:r>
              <a:rPr lang="th-TH" sz="2800" dirty="0">
                <a:latin typeface="TFChiangsaen"/>
                <a:cs typeface="+mj-cs"/>
              </a:rPr>
              <a:t>หมายถึง กิจ ๑๐ ประการที่ผู้ประพฤติยังไม่เคยเสียใจ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h-TH" sz="2800" dirty="0">
                <a:latin typeface="TFChiangsaen"/>
                <a:cs typeface="+mj-cs"/>
              </a:rPr>
              <a:t> 	โคลงสุภาษิตนฤทุมนาการ มีโคลงนำ ๑ บท </a:t>
            </a:r>
            <a:endParaRPr lang="th-TH" sz="2800" dirty="0" smtClean="0">
              <a:latin typeface="TFChiangsaen"/>
              <a:cs typeface="+mj-cs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h-TH" sz="2800" dirty="0" smtClean="0">
                <a:latin typeface="TFChiangsaen"/>
                <a:cs typeface="+mj-cs"/>
              </a:rPr>
              <a:t>โคลง</a:t>
            </a:r>
            <a:r>
              <a:rPr lang="th-TH" sz="2800" dirty="0">
                <a:latin typeface="TFChiangsaen"/>
                <a:cs typeface="+mj-cs"/>
              </a:rPr>
              <a:t>เนื้อเรื่อง ๑๐ บท </a:t>
            </a:r>
            <a:endParaRPr lang="th-TH" sz="2800" dirty="0" smtClean="0">
              <a:latin typeface="TFChiangsaen"/>
              <a:cs typeface="+mj-cs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h-TH" sz="2800" dirty="0" smtClean="0">
                <a:latin typeface="TFChiangsaen"/>
                <a:cs typeface="+mj-cs"/>
              </a:rPr>
              <a:t>โคลง</a:t>
            </a:r>
            <a:r>
              <a:rPr lang="th-TH" sz="2800" dirty="0">
                <a:latin typeface="TFChiangsaen"/>
                <a:cs typeface="+mj-cs"/>
              </a:rPr>
              <a:t>ปิดท้ายอีก ๑ บท</a:t>
            </a:r>
            <a:endParaRPr lang="en-GB" sz="2800" dirty="0">
              <a:latin typeface="+mn-lt"/>
              <a:cs typeface="+mj-cs"/>
            </a:endParaRPr>
          </a:p>
        </p:txBody>
      </p:sp>
      <p:grpSp>
        <p:nvGrpSpPr>
          <p:cNvPr id="5" name="กลุ่ม 6"/>
          <p:cNvGrpSpPr/>
          <p:nvPr/>
        </p:nvGrpSpPr>
        <p:grpSpPr>
          <a:xfrm>
            <a:off x="541068" y="755940"/>
            <a:ext cx="2056361" cy="1326406"/>
            <a:chOff x="6698674" y="2469740"/>
            <a:chExt cx="2056361" cy="1326406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8" name="วงรี 7"/>
            <p:cNvSpPr/>
            <p:nvPr/>
          </p:nvSpPr>
          <p:spPr>
            <a:xfrm>
              <a:off x="7051965" y="2469740"/>
              <a:ext cx="1349780" cy="132640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9" name="รูปภาพ 8"/>
            <p:cNvPicPr>
              <a:picLocks noChangeAspect="1"/>
            </p:cNvPicPr>
            <p:nvPr/>
          </p:nvPicPr>
          <p:blipFill rotWithShape="1">
            <a:blip r:embed="rId2" cstate="print">
              <a:extLst/>
            </a:blip>
            <a:srcRect l="6611" t="6281" r="68871" b="76760"/>
            <a:stretch/>
          </p:blipFill>
          <p:spPr>
            <a:xfrm>
              <a:off x="6698674" y="2555873"/>
              <a:ext cx="2056361" cy="935760"/>
            </a:xfrm>
            <a:prstGeom prst="rect">
              <a:avLst/>
            </a:prstGeom>
          </p:spPr>
        </p:pic>
      </p:grp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151" y="963613"/>
            <a:ext cx="2641600" cy="60801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 rotWithShape="1">
          <a:blip r:embed="rId4"/>
          <a:srcRect l="9732" t="19892" r="11839" b="57200"/>
          <a:stretch/>
        </p:blipFill>
        <p:spPr>
          <a:xfrm>
            <a:off x="2765425" y="328613"/>
            <a:ext cx="6637339" cy="1409700"/>
          </a:xfrm>
          <a:prstGeom prst="rect">
            <a:avLst/>
          </a:prstGeom>
          <a:effectLst>
            <a:outerShdw blurRad="50800" dist="38100" dir="2700000" algn="tl" rotWithShape="0">
              <a:srgbClr val="FAD432">
                <a:alpha val="38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2508253" y="1182689"/>
            <a:ext cx="1095851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/>
              <a:t>๗. โคลงกระทู้สุภาษิต 			(ทรงพระราชนิพนธ์ เมื่อ พ.ศ. ๒๔๒๐)</a:t>
            </a:r>
          </a:p>
          <a:p>
            <a:pPr eaLnBrk="1" hangingPunct="1"/>
            <a:r>
              <a:rPr lang="th-TH" altLang="th-TH" sz="2800"/>
              <a:t>๘. โคลงสุภาษิตโสฬสไตรยางค์ 		(ทรงพระราชนิพนธ์แปลจากภาษาอังกฤษ)</a:t>
            </a:r>
          </a:p>
          <a:p>
            <a:pPr eaLnBrk="1" hangingPunct="1"/>
            <a:r>
              <a:rPr lang="th-TH" altLang="th-TH" sz="2800"/>
              <a:t>๙. โคลงสุภาษิตนฤทุมนาการ 		(ทรงพระราชนิพนธ์แปลจากภาษาอังกฤษ)</a:t>
            </a:r>
          </a:p>
          <a:p>
            <a:pPr eaLnBrk="1" hangingPunct="1"/>
            <a:r>
              <a:rPr lang="th-TH" altLang="th-TH" sz="2800"/>
              <a:t>๑๐. โคลงพระราชปรารภความสุขทุกข์ 	(ทรงพระราชนิพนธ์ เวลากำลังทรงประชวร</a:t>
            </a:r>
          </a:p>
          <a:p>
            <a:pPr eaLnBrk="1" hangingPunct="1"/>
            <a:r>
              <a:rPr lang="th-TH" altLang="th-TH" sz="2800"/>
              <a:t>					เมื่อ ร.ศ. ๑๑๒)</a:t>
            </a:r>
          </a:p>
          <a:p>
            <a:pPr eaLnBrk="1" hangingPunct="1"/>
            <a:r>
              <a:rPr lang="th-TH" altLang="th-TH" sz="2800"/>
              <a:t>๑๑. โคลงสุภาษิตเบ็ดเตล็ด 			(ทรงพระราชนิพนธ์ในระยะทางเสด็จประพาส</a:t>
            </a:r>
          </a:p>
          <a:p>
            <a:pPr eaLnBrk="1" hangingPunct="1"/>
            <a:r>
              <a:rPr lang="th-TH" altLang="th-TH" sz="2800"/>
              <a:t>					เมืองจันทบุรี เมื่อ พ.ศ. ๒๔๒๐)</a:t>
            </a:r>
          </a:p>
          <a:p>
            <a:pPr eaLnBrk="1" hangingPunct="1"/>
            <a:endParaRPr lang="th-TH" altLang="th-TH" sz="2800"/>
          </a:p>
        </p:txBody>
      </p:sp>
      <p:pic>
        <p:nvPicPr>
          <p:cNvPr id="16387" name="รูปภาพ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09"/>
          <a:stretch>
            <a:fillRect/>
          </a:stretch>
        </p:blipFill>
        <p:spPr bwMode="auto">
          <a:xfrm>
            <a:off x="1260477" y="-106363"/>
            <a:ext cx="991235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กลุ่ม 1"/>
          <p:cNvGrpSpPr>
            <a:grpSpLocks/>
          </p:cNvGrpSpPr>
          <p:nvPr/>
        </p:nvGrpSpPr>
        <p:grpSpPr bwMode="auto">
          <a:xfrm>
            <a:off x="3911603" y="3665538"/>
            <a:ext cx="3294063" cy="2944812"/>
            <a:chOff x="4066239" y="3631650"/>
            <a:chExt cx="3227652" cy="3075372"/>
          </a:xfrm>
        </p:grpSpPr>
        <p:sp>
          <p:nvSpPr>
            <p:cNvPr id="9" name="พับมุม 8"/>
            <p:cNvSpPr/>
            <p:nvPr/>
          </p:nvSpPr>
          <p:spPr>
            <a:xfrm rot="21071254">
              <a:off x="4066239" y="3631650"/>
              <a:ext cx="3210541" cy="3075372"/>
            </a:xfrm>
            <a:prstGeom prst="foldedCorner">
              <a:avLst>
                <a:gd name="adj" fmla="val 18012"/>
              </a:avLst>
            </a:prstGeom>
            <a:solidFill>
              <a:srgbClr val="C7DE39"/>
            </a:solidFill>
            <a:ln>
              <a:solidFill>
                <a:srgbClr val="C7DE39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6392" name="สี่เหลี่ยมผืนผ้า 5"/>
            <p:cNvSpPr>
              <a:spLocks noChangeArrowheads="1"/>
            </p:cNvSpPr>
            <p:nvPr/>
          </p:nvSpPr>
          <p:spPr bwMode="auto">
            <a:xfrm rot="21211918">
              <a:off x="4418924" y="4096502"/>
              <a:ext cx="2874967" cy="202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2400"/>
                <a:t>โคลงสุภาษิตที่นักเรียนจะได้</a:t>
              </a:r>
              <a:br>
                <a:rPr lang="th-TH" altLang="th-TH" sz="2400"/>
              </a:br>
              <a:r>
                <a:rPr lang="th-TH" altLang="th-TH" sz="2400"/>
                <a:t>ศึกษามี ๓ เรื่อง คือ </a:t>
              </a:r>
              <a:br>
                <a:rPr lang="th-TH" altLang="th-TH" sz="2400"/>
              </a:br>
              <a:r>
                <a:rPr lang="th-TH" altLang="th-TH" sz="2400"/>
                <a:t>โคลงสุภาษิตโสฬสไตรยางค์ </a:t>
              </a:r>
              <a:br>
                <a:rPr lang="th-TH" altLang="th-TH" sz="2400"/>
              </a:br>
              <a:r>
                <a:rPr lang="th-TH" altLang="th-TH" sz="2400"/>
                <a:t>โคลงสุภาษิตนฤทุมนาการ</a:t>
              </a:r>
              <a:br>
                <a:rPr lang="th-TH" altLang="th-TH" sz="2400"/>
              </a:br>
              <a:r>
                <a:rPr lang="th-TH" altLang="th-TH" sz="2400"/>
                <a:t> และโคลงสุภาษิตอิศปปกรณำ</a:t>
              </a:r>
            </a:p>
          </p:txBody>
        </p:sp>
      </p:grpSp>
      <p:pic>
        <p:nvPicPr>
          <p:cNvPr id="11" name="Picture 4" descr="http://www.printrealm.com/p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5" y="3214692"/>
            <a:ext cx="8921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66" y="3676650"/>
            <a:ext cx="2522537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สี่เหลี่ยมผืนผ้ามุมมน 44"/>
          <p:cNvSpPr/>
          <p:nvPr/>
        </p:nvSpPr>
        <p:spPr>
          <a:xfrm>
            <a:off x="819151" y="1082134"/>
            <a:ext cx="10553700" cy="4971781"/>
          </a:xfrm>
          <a:prstGeom prst="roundRect">
            <a:avLst/>
          </a:prstGeom>
          <a:solidFill>
            <a:schemeClr val="bg1"/>
          </a:solidFill>
          <a:ln w="127000" cmpd="thickThin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Courage Gentleness Affection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/>
              <a:t>ความกล้า ความสุภาพ ความรักใคร่</a:t>
            </a:r>
          </a:p>
        </p:txBody>
      </p:sp>
      <p:sp>
        <p:nvSpPr>
          <p:cNvPr id="11" name="รูปแบบอิสระ 10"/>
          <p:cNvSpPr/>
          <p:nvPr/>
        </p:nvSpPr>
        <p:spPr>
          <a:xfrm>
            <a:off x="3422542" y="2285612"/>
            <a:ext cx="1452623" cy="1638878"/>
          </a:xfrm>
          <a:custGeom>
            <a:avLst/>
            <a:gdLst>
              <a:gd name="connsiteX0" fmla="*/ 0 w 882922"/>
              <a:gd name="connsiteY0" fmla="*/ 384071 h 768142"/>
              <a:gd name="connsiteX1" fmla="*/ 192036 w 882922"/>
              <a:gd name="connsiteY1" fmla="*/ 0 h 768142"/>
              <a:gd name="connsiteX2" fmla="*/ 690887 w 882922"/>
              <a:gd name="connsiteY2" fmla="*/ 0 h 768142"/>
              <a:gd name="connsiteX3" fmla="*/ 882922 w 882922"/>
              <a:gd name="connsiteY3" fmla="*/ 384071 h 768142"/>
              <a:gd name="connsiteX4" fmla="*/ 690887 w 882922"/>
              <a:gd name="connsiteY4" fmla="*/ 768142 h 768142"/>
              <a:gd name="connsiteX5" fmla="*/ 192036 w 882922"/>
              <a:gd name="connsiteY5" fmla="*/ 768142 h 768142"/>
              <a:gd name="connsiteX6" fmla="*/ 0 w 882922"/>
              <a:gd name="connsiteY6" fmla="*/ 384071 h 76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922" h="768142">
                <a:moveTo>
                  <a:pt x="441461" y="0"/>
                </a:moveTo>
                <a:lnTo>
                  <a:pt x="882922" y="167071"/>
                </a:lnTo>
                <a:lnTo>
                  <a:pt x="882922" y="601072"/>
                </a:lnTo>
                <a:lnTo>
                  <a:pt x="441461" y="768142"/>
                </a:lnTo>
                <a:lnTo>
                  <a:pt x="0" y="601072"/>
                </a:lnTo>
                <a:lnTo>
                  <a:pt x="0" y="167071"/>
                </a:lnTo>
                <a:lnTo>
                  <a:pt x="441461" y="0"/>
                </a:lnTo>
                <a:close/>
              </a:path>
            </a:pathLst>
          </a:custGeom>
          <a:solidFill>
            <a:schemeClr val="accent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0182" tIns="168069" rIns="150182" bIns="168069" spcCol="1270" anchor="ctr"/>
          <a:lstStyle/>
          <a:p>
            <a:pPr algn="ctr" defTabSz="355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๑. ทำดีโดยทั่วไป</a:t>
            </a:r>
            <a:endParaRPr lang="en-GB" sz="2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353178" y="134938"/>
            <a:ext cx="1984375" cy="9636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รูปแบบอิสระ 13"/>
          <p:cNvSpPr/>
          <p:nvPr/>
        </p:nvSpPr>
        <p:spPr>
          <a:xfrm>
            <a:off x="4915356" y="2285617"/>
            <a:ext cx="1451056" cy="1638877"/>
          </a:xfrm>
          <a:custGeom>
            <a:avLst/>
            <a:gdLst>
              <a:gd name="connsiteX0" fmla="*/ 0 w 882922"/>
              <a:gd name="connsiteY0" fmla="*/ 384071 h 768142"/>
              <a:gd name="connsiteX1" fmla="*/ 192036 w 882922"/>
              <a:gd name="connsiteY1" fmla="*/ 0 h 768142"/>
              <a:gd name="connsiteX2" fmla="*/ 690887 w 882922"/>
              <a:gd name="connsiteY2" fmla="*/ 0 h 768142"/>
              <a:gd name="connsiteX3" fmla="*/ 882922 w 882922"/>
              <a:gd name="connsiteY3" fmla="*/ 384071 h 768142"/>
              <a:gd name="connsiteX4" fmla="*/ 690887 w 882922"/>
              <a:gd name="connsiteY4" fmla="*/ 768142 h 768142"/>
              <a:gd name="connsiteX5" fmla="*/ 192036 w 882922"/>
              <a:gd name="connsiteY5" fmla="*/ 768142 h 768142"/>
              <a:gd name="connsiteX6" fmla="*/ 0 w 882922"/>
              <a:gd name="connsiteY6" fmla="*/ 384071 h 76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922" h="768142">
                <a:moveTo>
                  <a:pt x="441461" y="0"/>
                </a:moveTo>
                <a:lnTo>
                  <a:pt x="882922" y="167071"/>
                </a:lnTo>
                <a:lnTo>
                  <a:pt x="882922" y="601072"/>
                </a:lnTo>
                <a:lnTo>
                  <a:pt x="441461" y="768142"/>
                </a:lnTo>
                <a:lnTo>
                  <a:pt x="0" y="601072"/>
                </a:lnTo>
                <a:lnTo>
                  <a:pt x="0" y="167071"/>
                </a:lnTo>
                <a:lnTo>
                  <a:pt x="44146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148993"/>
              <a:satOff val="3449"/>
              <a:lumOff val="16198"/>
              <a:alphaOff val="0"/>
            </a:schemeClr>
          </a:fillRef>
          <a:effectRef idx="2">
            <a:schemeClr val="accent3">
              <a:shade val="50000"/>
              <a:hueOff val="148993"/>
              <a:satOff val="3449"/>
              <a:lumOff val="16198"/>
              <a:alphaOff val="0"/>
            </a:schemeClr>
          </a:effectRef>
          <a:fontRef idx="minor">
            <a:schemeClr val="lt1"/>
          </a:fontRef>
        </p:style>
        <p:txBody>
          <a:bodyPr lIns="150182" tIns="168069" rIns="150182" bIns="168069" spcCol="1270" anchor="ctr"/>
          <a:lstStyle/>
          <a:p>
            <a:pPr algn="ctr" defTabSz="355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๒. ไม่พูดร้ายต่อผู้อื่น</a:t>
            </a:r>
            <a:endParaRPr lang="en-GB" sz="2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รูปแบบอิสระ 16"/>
          <p:cNvSpPr/>
          <p:nvPr/>
        </p:nvSpPr>
        <p:spPr>
          <a:xfrm>
            <a:off x="6437573" y="2289652"/>
            <a:ext cx="1440635" cy="1629632"/>
          </a:xfrm>
          <a:custGeom>
            <a:avLst/>
            <a:gdLst>
              <a:gd name="connsiteX0" fmla="*/ 0 w 882922"/>
              <a:gd name="connsiteY0" fmla="*/ 384071 h 768142"/>
              <a:gd name="connsiteX1" fmla="*/ 192036 w 882922"/>
              <a:gd name="connsiteY1" fmla="*/ 0 h 768142"/>
              <a:gd name="connsiteX2" fmla="*/ 690887 w 882922"/>
              <a:gd name="connsiteY2" fmla="*/ 0 h 768142"/>
              <a:gd name="connsiteX3" fmla="*/ 882922 w 882922"/>
              <a:gd name="connsiteY3" fmla="*/ 384071 h 768142"/>
              <a:gd name="connsiteX4" fmla="*/ 690887 w 882922"/>
              <a:gd name="connsiteY4" fmla="*/ 768142 h 768142"/>
              <a:gd name="connsiteX5" fmla="*/ 192036 w 882922"/>
              <a:gd name="connsiteY5" fmla="*/ 768142 h 768142"/>
              <a:gd name="connsiteX6" fmla="*/ 0 w 882922"/>
              <a:gd name="connsiteY6" fmla="*/ 384071 h 76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922" h="768142">
                <a:moveTo>
                  <a:pt x="441461" y="0"/>
                </a:moveTo>
                <a:lnTo>
                  <a:pt x="882922" y="167071"/>
                </a:lnTo>
                <a:lnTo>
                  <a:pt x="882922" y="601072"/>
                </a:lnTo>
                <a:lnTo>
                  <a:pt x="441461" y="768142"/>
                </a:lnTo>
                <a:lnTo>
                  <a:pt x="0" y="601072"/>
                </a:lnTo>
                <a:lnTo>
                  <a:pt x="0" y="167071"/>
                </a:lnTo>
                <a:lnTo>
                  <a:pt x="441461" y="0"/>
                </a:lnTo>
                <a:close/>
              </a:path>
            </a:pathLst>
          </a:custGeom>
          <a:solidFill>
            <a:srgbClr val="FCE48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297986"/>
              <a:satOff val="6898"/>
              <a:lumOff val="32397"/>
              <a:alphaOff val="0"/>
            </a:schemeClr>
          </a:fillRef>
          <a:effectRef idx="2">
            <a:schemeClr val="accent3">
              <a:shade val="50000"/>
              <a:hueOff val="297986"/>
              <a:satOff val="6898"/>
              <a:lumOff val="32397"/>
              <a:alphaOff val="0"/>
            </a:schemeClr>
          </a:effectRef>
          <a:fontRef idx="minor">
            <a:schemeClr val="lt1"/>
          </a:fontRef>
        </p:style>
        <p:txBody>
          <a:bodyPr lIns="150182" tIns="216000" rIns="150182" bIns="168069" spcCol="1270" anchor="ctr"/>
          <a:lstStyle/>
          <a:p>
            <a:pPr algn="ctr" defTabSz="355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๓. การถามและการ</a:t>
            </a:r>
            <a:b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ฟังความก่อนตัดสิน</a:t>
            </a:r>
            <a:endParaRPr lang="en-GB" sz="2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รูปแบบอิสระ 19"/>
          <p:cNvSpPr/>
          <p:nvPr/>
        </p:nvSpPr>
        <p:spPr>
          <a:xfrm>
            <a:off x="7935686" y="2231048"/>
            <a:ext cx="1513113" cy="1673299"/>
          </a:xfrm>
          <a:custGeom>
            <a:avLst/>
            <a:gdLst>
              <a:gd name="connsiteX0" fmla="*/ 0 w 882922"/>
              <a:gd name="connsiteY0" fmla="*/ 384071 h 768142"/>
              <a:gd name="connsiteX1" fmla="*/ 192036 w 882922"/>
              <a:gd name="connsiteY1" fmla="*/ 0 h 768142"/>
              <a:gd name="connsiteX2" fmla="*/ 690887 w 882922"/>
              <a:gd name="connsiteY2" fmla="*/ 0 h 768142"/>
              <a:gd name="connsiteX3" fmla="*/ 882922 w 882922"/>
              <a:gd name="connsiteY3" fmla="*/ 384071 h 768142"/>
              <a:gd name="connsiteX4" fmla="*/ 690887 w 882922"/>
              <a:gd name="connsiteY4" fmla="*/ 768142 h 768142"/>
              <a:gd name="connsiteX5" fmla="*/ 192036 w 882922"/>
              <a:gd name="connsiteY5" fmla="*/ 768142 h 768142"/>
              <a:gd name="connsiteX6" fmla="*/ 0 w 882922"/>
              <a:gd name="connsiteY6" fmla="*/ 384071 h 76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922" h="768142">
                <a:moveTo>
                  <a:pt x="441461" y="0"/>
                </a:moveTo>
                <a:lnTo>
                  <a:pt x="882922" y="167071"/>
                </a:lnTo>
                <a:lnTo>
                  <a:pt x="882922" y="601072"/>
                </a:lnTo>
                <a:lnTo>
                  <a:pt x="441461" y="768142"/>
                </a:lnTo>
                <a:lnTo>
                  <a:pt x="0" y="601072"/>
                </a:lnTo>
                <a:lnTo>
                  <a:pt x="0" y="167071"/>
                </a:lnTo>
                <a:lnTo>
                  <a:pt x="441461" y="0"/>
                </a:lnTo>
                <a:close/>
              </a:path>
            </a:pathLst>
          </a:custGeom>
          <a:solidFill>
            <a:srgbClr val="FAD43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297986"/>
              <a:satOff val="6898"/>
              <a:lumOff val="32397"/>
              <a:alphaOff val="0"/>
            </a:schemeClr>
          </a:fillRef>
          <a:effectRef idx="2">
            <a:schemeClr val="accent3">
              <a:shade val="50000"/>
              <a:hueOff val="297986"/>
              <a:satOff val="6898"/>
              <a:lumOff val="32397"/>
              <a:alphaOff val="0"/>
            </a:schemeClr>
          </a:effectRef>
          <a:fontRef idx="minor">
            <a:schemeClr val="lt1"/>
          </a:fontRef>
        </p:style>
        <p:txBody>
          <a:bodyPr lIns="150182" tIns="168069" rIns="150182" bIns="168069" spcCol="1270" anchor="ctr"/>
          <a:lstStyle/>
          <a:p>
            <a:pPr algn="ctr" defTabSz="355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๔. การคิด</a:t>
            </a:r>
            <a:b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ก่อนพูด</a:t>
            </a:r>
            <a:endParaRPr lang="en-GB" sz="2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3" name="รูปแบบอิสระ 22"/>
          <p:cNvSpPr/>
          <p:nvPr/>
        </p:nvSpPr>
        <p:spPr>
          <a:xfrm>
            <a:off x="2708720" y="3698408"/>
            <a:ext cx="1440637" cy="1612165"/>
          </a:xfrm>
          <a:custGeom>
            <a:avLst/>
            <a:gdLst>
              <a:gd name="connsiteX0" fmla="*/ 0 w 882922"/>
              <a:gd name="connsiteY0" fmla="*/ 384071 h 768142"/>
              <a:gd name="connsiteX1" fmla="*/ 192036 w 882922"/>
              <a:gd name="connsiteY1" fmla="*/ 0 h 768142"/>
              <a:gd name="connsiteX2" fmla="*/ 690887 w 882922"/>
              <a:gd name="connsiteY2" fmla="*/ 0 h 768142"/>
              <a:gd name="connsiteX3" fmla="*/ 882922 w 882922"/>
              <a:gd name="connsiteY3" fmla="*/ 384071 h 768142"/>
              <a:gd name="connsiteX4" fmla="*/ 690887 w 882922"/>
              <a:gd name="connsiteY4" fmla="*/ 768142 h 768142"/>
              <a:gd name="connsiteX5" fmla="*/ 192036 w 882922"/>
              <a:gd name="connsiteY5" fmla="*/ 768142 h 768142"/>
              <a:gd name="connsiteX6" fmla="*/ 0 w 882922"/>
              <a:gd name="connsiteY6" fmla="*/ 384071 h 76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922" h="768142">
                <a:moveTo>
                  <a:pt x="441461" y="0"/>
                </a:moveTo>
                <a:lnTo>
                  <a:pt x="882922" y="167071"/>
                </a:lnTo>
                <a:lnTo>
                  <a:pt x="882922" y="601072"/>
                </a:lnTo>
                <a:lnTo>
                  <a:pt x="441461" y="768142"/>
                </a:lnTo>
                <a:lnTo>
                  <a:pt x="0" y="601072"/>
                </a:lnTo>
                <a:lnTo>
                  <a:pt x="0" y="167071"/>
                </a:lnTo>
                <a:lnTo>
                  <a:pt x="441461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148993"/>
              <a:satOff val="3449"/>
              <a:lumOff val="16198"/>
              <a:alphaOff val="0"/>
            </a:schemeClr>
          </a:fillRef>
          <a:effectRef idx="2">
            <a:schemeClr val="accent3">
              <a:shade val="50000"/>
              <a:hueOff val="148993"/>
              <a:satOff val="3449"/>
              <a:lumOff val="16198"/>
              <a:alphaOff val="0"/>
            </a:schemeClr>
          </a:effectRef>
          <a:fontRef idx="minor">
            <a:schemeClr val="lt1"/>
          </a:fontRef>
        </p:style>
        <p:txBody>
          <a:bodyPr lIns="150182" tIns="168069" rIns="150182" bIns="168070" spcCol="1270" anchor="ctr"/>
          <a:lstStyle/>
          <a:p>
            <a:pPr algn="ctr" defTabSz="355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๕. ไม่พูดในเวลาโกรธ</a:t>
            </a:r>
            <a:endParaRPr lang="en-GB" sz="2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9652" y="1644650"/>
            <a:ext cx="5607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>
                <a:latin typeface="TFChiangsaen"/>
              </a:rPr>
              <a:t>กล่าวถึงกิจ ๑๐ ประการที่ผู้ประพฤติยังไม่เคยเสียใจ ได้แก่</a:t>
            </a:r>
            <a:endParaRPr lang="en-GB" altLang="th-TH" sz="2800"/>
          </a:p>
        </p:txBody>
      </p:sp>
      <p:sp>
        <p:nvSpPr>
          <p:cNvPr id="27" name="รูปแบบอิสระ 26"/>
          <p:cNvSpPr/>
          <p:nvPr/>
        </p:nvSpPr>
        <p:spPr>
          <a:xfrm>
            <a:off x="4988543" y="5056956"/>
            <a:ext cx="1452623" cy="1638877"/>
          </a:xfrm>
          <a:custGeom>
            <a:avLst/>
            <a:gdLst>
              <a:gd name="connsiteX0" fmla="*/ 0 w 900410"/>
              <a:gd name="connsiteY0" fmla="*/ 391678 h 783356"/>
              <a:gd name="connsiteX1" fmla="*/ 195839 w 900410"/>
              <a:gd name="connsiteY1" fmla="*/ 0 h 783356"/>
              <a:gd name="connsiteX2" fmla="*/ 704571 w 900410"/>
              <a:gd name="connsiteY2" fmla="*/ 0 h 783356"/>
              <a:gd name="connsiteX3" fmla="*/ 900410 w 900410"/>
              <a:gd name="connsiteY3" fmla="*/ 391678 h 783356"/>
              <a:gd name="connsiteX4" fmla="*/ 704571 w 900410"/>
              <a:gd name="connsiteY4" fmla="*/ 783356 h 783356"/>
              <a:gd name="connsiteX5" fmla="*/ 195839 w 900410"/>
              <a:gd name="connsiteY5" fmla="*/ 783356 h 783356"/>
              <a:gd name="connsiteX6" fmla="*/ 0 w 900410"/>
              <a:gd name="connsiteY6" fmla="*/ 391678 h 7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410" h="783356">
                <a:moveTo>
                  <a:pt x="450205" y="0"/>
                </a:moveTo>
                <a:lnTo>
                  <a:pt x="900410" y="170380"/>
                </a:lnTo>
                <a:lnTo>
                  <a:pt x="900410" y="612976"/>
                </a:lnTo>
                <a:lnTo>
                  <a:pt x="450205" y="783356"/>
                </a:lnTo>
                <a:lnTo>
                  <a:pt x="0" y="612976"/>
                </a:lnTo>
                <a:lnTo>
                  <a:pt x="0" y="170380"/>
                </a:lnTo>
                <a:lnTo>
                  <a:pt x="450205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3983" tIns="182224" rIns="163983" bIns="182224" spcCol="1270" anchor="ctr"/>
          <a:lstStyle/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๙. ไม่ฟัง</a:t>
            </a:r>
            <a:b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คำนินทา</a:t>
            </a:r>
            <a:endParaRPr lang="en-GB" sz="32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11137902" y="920754"/>
            <a:ext cx="1714500" cy="8604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รูปแบบอิสระ 29"/>
          <p:cNvSpPr/>
          <p:nvPr/>
        </p:nvSpPr>
        <p:spPr>
          <a:xfrm>
            <a:off x="5709210" y="3675062"/>
            <a:ext cx="1452623" cy="1638877"/>
          </a:xfrm>
          <a:custGeom>
            <a:avLst/>
            <a:gdLst>
              <a:gd name="connsiteX0" fmla="*/ 0 w 900410"/>
              <a:gd name="connsiteY0" fmla="*/ 391678 h 783356"/>
              <a:gd name="connsiteX1" fmla="*/ 195839 w 900410"/>
              <a:gd name="connsiteY1" fmla="*/ 0 h 783356"/>
              <a:gd name="connsiteX2" fmla="*/ 704571 w 900410"/>
              <a:gd name="connsiteY2" fmla="*/ 0 h 783356"/>
              <a:gd name="connsiteX3" fmla="*/ 900410 w 900410"/>
              <a:gd name="connsiteY3" fmla="*/ 391678 h 783356"/>
              <a:gd name="connsiteX4" fmla="*/ 704571 w 900410"/>
              <a:gd name="connsiteY4" fmla="*/ 783356 h 783356"/>
              <a:gd name="connsiteX5" fmla="*/ 195839 w 900410"/>
              <a:gd name="connsiteY5" fmla="*/ 783356 h 783356"/>
              <a:gd name="connsiteX6" fmla="*/ 0 w 900410"/>
              <a:gd name="connsiteY6" fmla="*/ 391678 h 7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410" h="783356">
                <a:moveTo>
                  <a:pt x="450205" y="0"/>
                </a:moveTo>
                <a:lnTo>
                  <a:pt x="900410" y="170380"/>
                </a:lnTo>
                <a:lnTo>
                  <a:pt x="900410" y="612976"/>
                </a:lnTo>
                <a:lnTo>
                  <a:pt x="450205" y="783356"/>
                </a:lnTo>
                <a:lnTo>
                  <a:pt x="0" y="612976"/>
                </a:lnTo>
                <a:lnTo>
                  <a:pt x="0" y="170380"/>
                </a:lnTo>
                <a:lnTo>
                  <a:pt x="45020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3983" tIns="182224" rIns="163983" bIns="182224" spcCol="1270" anchor="ctr"/>
          <a:lstStyle/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๖. กรุณาต่อคนที่อับจน</a:t>
            </a:r>
            <a:endParaRPr lang="en-GB" sz="2800" b="1" dirty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3" name="รูปแบบอิสระ 32"/>
          <p:cNvSpPr/>
          <p:nvPr/>
        </p:nvSpPr>
        <p:spPr>
          <a:xfrm>
            <a:off x="6524658" y="5060468"/>
            <a:ext cx="1452623" cy="1638877"/>
          </a:xfrm>
          <a:custGeom>
            <a:avLst/>
            <a:gdLst>
              <a:gd name="connsiteX0" fmla="*/ 0 w 900410"/>
              <a:gd name="connsiteY0" fmla="*/ 391678 h 783356"/>
              <a:gd name="connsiteX1" fmla="*/ 195839 w 900410"/>
              <a:gd name="connsiteY1" fmla="*/ 0 h 783356"/>
              <a:gd name="connsiteX2" fmla="*/ 704571 w 900410"/>
              <a:gd name="connsiteY2" fmla="*/ 0 h 783356"/>
              <a:gd name="connsiteX3" fmla="*/ 900410 w 900410"/>
              <a:gd name="connsiteY3" fmla="*/ 391678 h 783356"/>
              <a:gd name="connsiteX4" fmla="*/ 704571 w 900410"/>
              <a:gd name="connsiteY4" fmla="*/ 783356 h 783356"/>
              <a:gd name="connsiteX5" fmla="*/ 195839 w 900410"/>
              <a:gd name="connsiteY5" fmla="*/ 783356 h 783356"/>
              <a:gd name="connsiteX6" fmla="*/ 0 w 900410"/>
              <a:gd name="connsiteY6" fmla="*/ 391678 h 7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410" h="783356">
                <a:moveTo>
                  <a:pt x="450205" y="0"/>
                </a:moveTo>
                <a:lnTo>
                  <a:pt x="900410" y="170380"/>
                </a:lnTo>
                <a:lnTo>
                  <a:pt x="900410" y="612976"/>
                </a:lnTo>
                <a:lnTo>
                  <a:pt x="450205" y="783356"/>
                </a:lnTo>
                <a:lnTo>
                  <a:pt x="0" y="612976"/>
                </a:lnTo>
                <a:lnTo>
                  <a:pt x="0" y="170380"/>
                </a:lnTo>
                <a:lnTo>
                  <a:pt x="450205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3983" tIns="182224" rIns="163983" bIns="182224" spcCol="1270" anchor="ctr"/>
          <a:lstStyle/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๑๐. ไม่หลงเชื่อ</a:t>
            </a:r>
            <a:br>
              <a:rPr lang="th-TH" sz="2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ข่าวร้าย</a:t>
            </a:r>
            <a:endParaRPr lang="en-GB" sz="2800" b="1" dirty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6" name="รูปแบบอิสระ 35"/>
          <p:cNvSpPr/>
          <p:nvPr/>
        </p:nvSpPr>
        <p:spPr>
          <a:xfrm>
            <a:off x="7247431" y="3675610"/>
            <a:ext cx="1452623" cy="1638877"/>
          </a:xfrm>
          <a:custGeom>
            <a:avLst/>
            <a:gdLst>
              <a:gd name="connsiteX0" fmla="*/ 0 w 900410"/>
              <a:gd name="connsiteY0" fmla="*/ 391678 h 783356"/>
              <a:gd name="connsiteX1" fmla="*/ 195839 w 900410"/>
              <a:gd name="connsiteY1" fmla="*/ 0 h 783356"/>
              <a:gd name="connsiteX2" fmla="*/ 704571 w 900410"/>
              <a:gd name="connsiteY2" fmla="*/ 0 h 783356"/>
              <a:gd name="connsiteX3" fmla="*/ 900410 w 900410"/>
              <a:gd name="connsiteY3" fmla="*/ 391678 h 783356"/>
              <a:gd name="connsiteX4" fmla="*/ 704571 w 900410"/>
              <a:gd name="connsiteY4" fmla="*/ 783356 h 783356"/>
              <a:gd name="connsiteX5" fmla="*/ 195839 w 900410"/>
              <a:gd name="connsiteY5" fmla="*/ 783356 h 783356"/>
              <a:gd name="connsiteX6" fmla="*/ 0 w 900410"/>
              <a:gd name="connsiteY6" fmla="*/ 391678 h 7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410" h="783356">
                <a:moveTo>
                  <a:pt x="450205" y="0"/>
                </a:moveTo>
                <a:lnTo>
                  <a:pt x="900410" y="170380"/>
                </a:lnTo>
                <a:lnTo>
                  <a:pt x="900410" y="612976"/>
                </a:lnTo>
                <a:lnTo>
                  <a:pt x="450205" y="783356"/>
                </a:lnTo>
                <a:lnTo>
                  <a:pt x="0" y="612976"/>
                </a:lnTo>
                <a:lnTo>
                  <a:pt x="0" y="170380"/>
                </a:lnTo>
                <a:lnTo>
                  <a:pt x="450205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3983" tIns="182224" rIns="163983" bIns="182224" spcCol="1270" anchor="ctr"/>
          <a:lstStyle/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๗. ขอโทษเมื่อทำผิด</a:t>
            </a:r>
            <a:endParaRPr lang="en-GB" sz="2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9" name="รูปแบบอิสระ 38"/>
          <p:cNvSpPr/>
          <p:nvPr/>
        </p:nvSpPr>
        <p:spPr>
          <a:xfrm>
            <a:off x="3431443" y="5056956"/>
            <a:ext cx="1452623" cy="1638879"/>
          </a:xfrm>
          <a:custGeom>
            <a:avLst/>
            <a:gdLst>
              <a:gd name="connsiteX0" fmla="*/ 0 w 900410"/>
              <a:gd name="connsiteY0" fmla="*/ 391678 h 783356"/>
              <a:gd name="connsiteX1" fmla="*/ 195839 w 900410"/>
              <a:gd name="connsiteY1" fmla="*/ 0 h 783356"/>
              <a:gd name="connsiteX2" fmla="*/ 704571 w 900410"/>
              <a:gd name="connsiteY2" fmla="*/ 0 h 783356"/>
              <a:gd name="connsiteX3" fmla="*/ 900410 w 900410"/>
              <a:gd name="connsiteY3" fmla="*/ 391678 h 783356"/>
              <a:gd name="connsiteX4" fmla="*/ 704571 w 900410"/>
              <a:gd name="connsiteY4" fmla="*/ 783356 h 783356"/>
              <a:gd name="connsiteX5" fmla="*/ 195839 w 900410"/>
              <a:gd name="connsiteY5" fmla="*/ 783356 h 783356"/>
              <a:gd name="connsiteX6" fmla="*/ 0 w 900410"/>
              <a:gd name="connsiteY6" fmla="*/ 391678 h 7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410" h="783356">
                <a:moveTo>
                  <a:pt x="450205" y="0"/>
                </a:moveTo>
                <a:lnTo>
                  <a:pt x="900410" y="170380"/>
                </a:lnTo>
                <a:lnTo>
                  <a:pt x="900410" y="612976"/>
                </a:lnTo>
                <a:lnTo>
                  <a:pt x="450205" y="783356"/>
                </a:lnTo>
                <a:lnTo>
                  <a:pt x="0" y="612976"/>
                </a:lnTo>
                <a:lnTo>
                  <a:pt x="0" y="170380"/>
                </a:lnTo>
                <a:lnTo>
                  <a:pt x="450205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3983" tIns="182224" rIns="163983" bIns="182225" spcCol="1270" anchor="ctr"/>
          <a:lstStyle/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๘. อดกลั้นต่อผู้อื่น</a:t>
            </a:r>
            <a:endParaRPr lang="en-GB" sz="2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11137902" y="5784850"/>
            <a:ext cx="1714500" cy="8588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กลุ่ม 7"/>
          <p:cNvGrpSpPr/>
          <p:nvPr/>
        </p:nvGrpSpPr>
        <p:grpSpPr>
          <a:xfrm>
            <a:off x="917603" y="781950"/>
            <a:ext cx="2029335" cy="1623668"/>
            <a:chOff x="4627415" y="3920837"/>
            <a:chExt cx="1856511" cy="142701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9" name="วงรี 8"/>
            <p:cNvSpPr/>
            <p:nvPr/>
          </p:nvSpPr>
          <p:spPr>
            <a:xfrm>
              <a:off x="4977763" y="4021449"/>
              <a:ext cx="1349780" cy="132640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/>
            </a:blip>
            <a:srcRect l="21075" t="57366" r="58264" b="24419"/>
            <a:stretch/>
          </p:blipFill>
          <p:spPr>
            <a:xfrm>
              <a:off x="4627415" y="3920837"/>
              <a:ext cx="1856511" cy="1076775"/>
            </a:xfrm>
            <a:prstGeom prst="rect">
              <a:avLst/>
            </a:prstGeom>
          </p:spPr>
        </p:pic>
      </p:grpSp>
      <p:grpSp>
        <p:nvGrpSpPr>
          <p:cNvPr id="3" name="กลุ่ม 1"/>
          <p:cNvGrpSpPr>
            <a:grpSpLocks/>
          </p:cNvGrpSpPr>
          <p:nvPr/>
        </p:nvGrpSpPr>
        <p:grpSpPr bwMode="auto">
          <a:xfrm>
            <a:off x="2765427" y="328613"/>
            <a:ext cx="7299325" cy="1409700"/>
            <a:chOff x="2765629" y="327827"/>
            <a:chExt cx="7299761" cy="1409946"/>
          </a:xfrm>
        </p:grpSpPr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3632" y="964525"/>
              <a:ext cx="2641758" cy="60811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4"/>
            <a:srcRect l="9732" t="19892" r="11839" b="57200"/>
            <a:stretch/>
          </p:blipFill>
          <p:spPr>
            <a:xfrm>
              <a:off x="2765629" y="327827"/>
              <a:ext cx="6637734" cy="1409946"/>
            </a:xfrm>
            <a:prstGeom prst="rect">
              <a:avLst/>
            </a:prstGeom>
            <a:effectLst>
              <a:outerShdw blurRad="50800" dist="38100" dir="2700000" algn="tl" rotWithShape="0">
                <a:srgbClr val="FAD432">
                  <a:alpha val="38000"/>
                </a:srgbClr>
              </a:outerShdw>
            </a:effectLst>
          </p:spPr>
        </p:pic>
      </p:grpSp>
      <p:pic>
        <p:nvPicPr>
          <p:cNvPr id="28713" name="รูปภาพ 2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2" y="4141788"/>
            <a:ext cx="19685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6" y="3654425"/>
            <a:ext cx="144621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510" y="1960179"/>
            <a:ext cx="8866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๑. เพราะทำความดีทั่วไป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th-TH" sz="3600" b="1" dirty="0"/>
              <a:t>ทำดีไป่เลือกเว้น                               ผู้ใด ใดเฮย</a:t>
            </a:r>
          </a:p>
          <a:p>
            <a:r>
              <a:rPr lang="th-TH" sz="3600" b="1" dirty="0"/>
              <a:t>          แต่ผูกไมตรีไป                                              รอบข้าง</a:t>
            </a:r>
          </a:p>
          <a:p>
            <a:r>
              <a:rPr lang="th-TH" sz="3600" b="1" dirty="0"/>
              <a:t>          ทำคุณอุดหนุนใน                                         การชอบ ธรรมนา</a:t>
            </a:r>
          </a:p>
          <a:p>
            <a:r>
              <a:rPr lang="th-TH" sz="3600" b="1" dirty="0"/>
              <a:t>          ไร้ศัตรูปองมล้าง                                           กลับซ้องสรรเสริญ ฯ</a:t>
            </a:r>
          </a:p>
        </p:txBody>
      </p:sp>
      <p:grpSp>
        <p:nvGrpSpPr>
          <p:cNvPr id="8" name="กลุ่ม 1"/>
          <p:cNvGrpSpPr>
            <a:grpSpLocks/>
          </p:cNvGrpSpPr>
          <p:nvPr/>
        </p:nvGrpSpPr>
        <p:grpSpPr bwMode="auto">
          <a:xfrm>
            <a:off x="2765427" y="328613"/>
            <a:ext cx="7299325" cy="1409700"/>
            <a:chOff x="2765629" y="327827"/>
            <a:chExt cx="7299761" cy="1409946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3632" y="964525"/>
              <a:ext cx="2641758" cy="60811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/>
            <a:srcRect l="9732" t="19892" r="11839" b="57200"/>
            <a:stretch/>
          </p:blipFill>
          <p:spPr>
            <a:xfrm>
              <a:off x="2765629" y="327827"/>
              <a:ext cx="6637734" cy="1409946"/>
            </a:xfrm>
            <a:prstGeom prst="rect">
              <a:avLst/>
            </a:prstGeom>
            <a:effectLst>
              <a:outerShdw blurRad="50800" dist="38100" dir="2700000" algn="tl" rotWithShape="0">
                <a:srgbClr val="FAD432">
                  <a:alpha val="38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5560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510" y="1960179"/>
            <a:ext cx="8866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๒. เพราะไม่พูดร้ายต่อใครเลย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th-TH" sz="3600" b="1" dirty="0"/>
              <a:t>เหินห่างโมหะร้อน                              ริษยา</a:t>
            </a:r>
          </a:p>
          <a:p>
            <a:r>
              <a:rPr lang="th-TH" sz="3600" b="1" dirty="0"/>
              <a:t>          สละส่อเสียดมารษา                                      ใส่ร้าย</a:t>
            </a:r>
          </a:p>
          <a:p>
            <a:r>
              <a:rPr lang="th-TH" sz="3600" b="1" dirty="0"/>
              <a:t>          คำหยาบจาบจ้วงอา-                                     ฆาตขู่ เข็ญเฮย</a:t>
            </a:r>
          </a:p>
          <a:p>
            <a:r>
              <a:rPr lang="th-TH" sz="3600" b="1" dirty="0"/>
              <a:t>          ไปหมิ่นนินทาป้าย                                         โทษให้ผู้ใด ฯ</a:t>
            </a:r>
          </a:p>
        </p:txBody>
      </p:sp>
      <p:grpSp>
        <p:nvGrpSpPr>
          <p:cNvPr id="8" name="กลุ่ม 1"/>
          <p:cNvGrpSpPr>
            <a:grpSpLocks/>
          </p:cNvGrpSpPr>
          <p:nvPr/>
        </p:nvGrpSpPr>
        <p:grpSpPr bwMode="auto">
          <a:xfrm>
            <a:off x="2765427" y="328613"/>
            <a:ext cx="7299325" cy="1409700"/>
            <a:chOff x="2765629" y="327827"/>
            <a:chExt cx="7299761" cy="1409946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3632" y="964525"/>
              <a:ext cx="2641758" cy="60811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/>
            <a:srcRect l="9732" t="19892" r="11839" b="57200"/>
            <a:stretch/>
          </p:blipFill>
          <p:spPr>
            <a:xfrm>
              <a:off x="2765629" y="327827"/>
              <a:ext cx="6637734" cy="1409946"/>
            </a:xfrm>
            <a:prstGeom prst="rect">
              <a:avLst/>
            </a:prstGeom>
            <a:effectLst>
              <a:outerShdw blurRad="50800" dist="38100" dir="2700000" algn="tl" rotWithShape="0">
                <a:srgbClr val="FAD432">
                  <a:alpha val="38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050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510" y="1960179"/>
            <a:ext cx="8866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๓. เพราะถามฟังความก่อนตัดสิน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th-TH" sz="3600" b="1" dirty="0"/>
              <a:t>ยินคดีมีเรื่องน้อย                             ใหญ่ไฉน ก็ดี</a:t>
            </a:r>
          </a:p>
          <a:p>
            <a:r>
              <a:rPr lang="th-TH" sz="3600" b="1" dirty="0"/>
              <a:t>          ยังบ่ลงเห็นไป                                               เด็ดด้วน</a:t>
            </a:r>
          </a:p>
          <a:p>
            <a:r>
              <a:rPr lang="th-TH" sz="3600" b="1" dirty="0"/>
              <a:t>          ฟังตอบสอบคำไข                                         คิดใคร่ ครวญนา</a:t>
            </a:r>
          </a:p>
          <a:p>
            <a:r>
              <a:rPr lang="th-TH" sz="3600" b="1" dirty="0"/>
              <a:t>          ห่อนตัดสินห้วนห้วน                                    </a:t>
            </a:r>
            <a:r>
              <a:rPr lang="th-TH" sz="3600" b="1" dirty="0" smtClean="0"/>
              <a:t>เหตุ</a:t>
            </a:r>
            <a:r>
              <a:rPr lang="th-TH" sz="3600" b="1" dirty="0"/>
              <a:t>ด้วยเบาความ ฯ</a:t>
            </a:r>
          </a:p>
        </p:txBody>
      </p:sp>
      <p:grpSp>
        <p:nvGrpSpPr>
          <p:cNvPr id="8" name="กลุ่ม 1"/>
          <p:cNvGrpSpPr>
            <a:grpSpLocks/>
          </p:cNvGrpSpPr>
          <p:nvPr/>
        </p:nvGrpSpPr>
        <p:grpSpPr bwMode="auto">
          <a:xfrm>
            <a:off x="2765427" y="328613"/>
            <a:ext cx="7299325" cy="1409700"/>
            <a:chOff x="2765629" y="327827"/>
            <a:chExt cx="7299761" cy="1409946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3632" y="964525"/>
              <a:ext cx="2641758" cy="60811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/>
            <a:srcRect l="9732" t="19892" r="11839" b="57200"/>
            <a:stretch/>
          </p:blipFill>
          <p:spPr>
            <a:xfrm>
              <a:off x="2765629" y="327827"/>
              <a:ext cx="6637734" cy="1409946"/>
            </a:xfrm>
            <a:prstGeom prst="rect">
              <a:avLst/>
            </a:prstGeom>
            <a:effectLst>
              <a:outerShdw blurRad="50800" dist="38100" dir="2700000" algn="tl" rotWithShape="0">
                <a:srgbClr val="FAD432">
                  <a:alpha val="38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050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510" y="1960179"/>
            <a:ext cx="8866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๔. เพราะคิดเสียก่อนจึงพูด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th-TH" sz="3600" b="1" dirty="0"/>
              <a:t>พาทีมีสติรั้ง                                     รอคิด</a:t>
            </a:r>
          </a:p>
          <a:p>
            <a:r>
              <a:rPr lang="th-TH" sz="3600" b="1" dirty="0"/>
              <a:t>          รอบคอบชอบแลผิด                                      ก่อนพร้อง</a:t>
            </a:r>
          </a:p>
          <a:p>
            <a:r>
              <a:rPr lang="th-TH" sz="3600" b="1" dirty="0"/>
              <a:t>          คำพูดพ่างลิขิต                                            เขียนร่าง เรียงแฮ</a:t>
            </a:r>
          </a:p>
          <a:p>
            <a:r>
              <a:rPr lang="th-TH" sz="3600" b="1" dirty="0"/>
              <a:t>          ฟังเพราะเสนาะต้อง                                     โสตทั้งห่างภัย ฯ</a:t>
            </a:r>
          </a:p>
        </p:txBody>
      </p:sp>
      <p:grpSp>
        <p:nvGrpSpPr>
          <p:cNvPr id="8" name="กลุ่ม 1"/>
          <p:cNvGrpSpPr>
            <a:grpSpLocks/>
          </p:cNvGrpSpPr>
          <p:nvPr/>
        </p:nvGrpSpPr>
        <p:grpSpPr bwMode="auto">
          <a:xfrm>
            <a:off x="2765427" y="328613"/>
            <a:ext cx="7299325" cy="1409700"/>
            <a:chOff x="2765629" y="327827"/>
            <a:chExt cx="7299761" cy="1409946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3632" y="964525"/>
              <a:ext cx="2641758" cy="60811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/>
            <a:srcRect l="9732" t="19892" r="11839" b="57200"/>
            <a:stretch/>
          </p:blipFill>
          <p:spPr>
            <a:xfrm>
              <a:off x="2765629" y="327827"/>
              <a:ext cx="6637734" cy="1409946"/>
            </a:xfrm>
            <a:prstGeom prst="rect">
              <a:avLst/>
            </a:prstGeom>
            <a:effectLst>
              <a:outerShdw blurRad="50800" dist="38100" dir="2700000" algn="tl" rotWithShape="0">
                <a:srgbClr val="FAD432">
                  <a:alpha val="38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050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510" y="1960179"/>
            <a:ext cx="8866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๕. เพราะงดพูดในเวลาโกรธ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/>
              <a:t>                      สามารถอาจห้ามงด                          วาจา ตนเฮย</a:t>
            </a:r>
          </a:p>
          <a:p>
            <a:r>
              <a:rPr lang="th-TH" sz="3600" b="1" dirty="0"/>
              <a:t>          ปางเมื่อยังโกรธา                                          ขุ่นแค้น</a:t>
            </a:r>
          </a:p>
          <a:p>
            <a:r>
              <a:rPr lang="th-TH" sz="3600" b="1" dirty="0"/>
              <a:t>          หยุดคิดพิจารณา                                          แพ้ชนะ ก่อนนา</a:t>
            </a:r>
          </a:p>
          <a:p>
            <a:r>
              <a:rPr lang="th-TH" sz="3600" b="1" dirty="0"/>
              <a:t>          ชอบผิดคิดเห็นแม้น                                      ไม่ยั้งเสียความ ฯ</a:t>
            </a:r>
          </a:p>
        </p:txBody>
      </p:sp>
      <p:grpSp>
        <p:nvGrpSpPr>
          <p:cNvPr id="8" name="กลุ่ม 1"/>
          <p:cNvGrpSpPr>
            <a:grpSpLocks/>
          </p:cNvGrpSpPr>
          <p:nvPr/>
        </p:nvGrpSpPr>
        <p:grpSpPr bwMode="auto">
          <a:xfrm>
            <a:off x="2765427" y="328613"/>
            <a:ext cx="7299325" cy="1409700"/>
            <a:chOff x="2765629" y="327827"/>
            <a:chExt cx="7299761" cy="1409946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3632" y="964525"/>
              <a:ext cx="2641758" cy="60811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/>
            <a:srcRect l="9732" t="19892" r="11839" b="57200"/>
            <a:stretch/>
          </p:blipFill>
          <p:spPr>
            <a:xfrm>
              <a:off x="2765629" y="327827"/>
              <a:ext cx="6637734" cy="1409946"/>
            </a:xfrm>
            <a:prstGeom prst="rect">
              <a:avLst/>
            </a:prstGeom>
            <a:effectLst>
              <a:outerShdw blurRad="50800" dist="38100" dir="2700000" algn="tl" rotWithShape="0">
                <a:srgbClr val="FAD432">
                  <a:alpha val="38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050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510" y="1960179"/>
            <a:ext cx="8866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๖. เพราะได้กรุณาต่อคนที่ถึงอับจน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th-TH" sz="3600" b="1" dirty="0" err="1"/>
              <a:t>กรุณานร</a:t>
            </a:r>
            <a:r>
              <a:rPr lang="th-TH" sz="3600" b="1" dirty="0"/>
              <a:t>ชาติผู้                                 พ้องภัย พิบัติเฮย</a:t>
            </a:r>
          </a:p>
          <a:p>
            <a:r>
              <a:rPr lang="th-TH" sz="3600" b="1" dirty="0"/>
              <a:t>          ช่วยรอดปลอดความกษัย                            </a:t>
            </a:r>
            <a:r>
              <a:rPr lang="th-TH" sz="3600" b="1" dirty="0" smtClean="0"/>
              <a:t> </a:t>
            </a:r>
            <a:r>
              <a:rPr lang="th-TH" sz="3600" b="1" dirty="0"/>
              <a:t>สว่างร้อน</a:t>
            </a:r>
          </a:p>
          <a:p>
            <a:r>
              <a:rPr lang="th-TH" sz="3600" b="1" dirty="0"/>
              <a:t>          ผลจักเพิ่มพูนใน                                          </a:t>
            </a:r>
            <a:r>
              <a:rPr lang="th-TH" sz="3600" b="1" dirty="0" smtClean="0"/>
              <a:t> </a:t>
            </a:r>
            <a:r>
              <a:rPr lang="th-TH" sz="3600" b="1" dirty="0"/>
              <a:t>อนาคต กาลแฮ</a:t>
            </a:r>
          </a:p>
          <a:p>
            <a:r>
              <a:rPr lang="th-TH" sz="3600" b="1" dirty="0"/>
              <a:t>          ชนจักชูชื่อช้อน                                            </a:t>
            </a:r>
            <a:r>
              <a:rPr lang="th-TH" sz="3600" b="1" dirty="0" smtClean="0"/>
              <a:t>ป่าง</a:t>
            </a:r>
            <a:r>
              <a:rPr lang="th-TH" sz="3600" b="1" dirty="0"/>
              <a:t>เบื้องประจุบัน ฯ</a:t>
            </a:r>
          </a:p>
        </p:txBody>
      </p:sp>
      <p:grpSp>
        <p:nvGrpSpPr>
          <p:cNvPr id="8" name="กลุ่ม 1"/>
          <p:cNvGrpSpPr>
            <a:grpSpLocks/>
          </p:cNvGrpSpPr>
          <p:nvPr/>
        </p:nvGrpSpPr>
        <p:grpSpPr bwMode="auto">
          <a:xfrm>
            <a:off x="2765427" y="328613"/>
            <a:ext cx="7299325" cy="1409700"/>
            <a:chOff x="2765629" y="327827"/>
            <a:chExt cx="7299761" cy="1409946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3632" y="964525"/>
              <a:ext cx="2641758" cy="60811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/>
            <a:srcRect l="9732" t="19892" r="11839" b="57200"/>
            <a:stretch/>
          </p:blipFill>
          <p:spPr>
            <a:xfrm>
              <a:off x="2765629" y="327827"/>
              <a:ext cx="6637734" cy="1409946"/>
            </a:xfrm>
            <a:prstGeom prst="rect">
              <a:avLst/>
            </a:prstGeom>
            <a:effectLst>
              <a:outerShdw blurRad="50800" dist="38100" dir="2700000" algn="tl" rotWithShape="0">
                <a:srgbClr val="FAD432">
                  <a:alpha val="38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050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510" y="1960179"/>
            <a:ext cx="8866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๗. เพราะขอโทษบรรดาที่ได้ผิด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th-TH" sz="3600" b="1" dirty="0"/>
              <a:t>ใดกิจผิดพลาดแล้ว                           ไป่ละ ลืมเลย</a:t>
            </a:r>
          </a:p>
          <a:p>
            <a:r>
              <a:rPr lang="th-TH" sz="3600" b="1" dirty="0"/>
              <a:t>          หย่อนทิฐิมานะ                                             อ่อนน้อม</a:t>
            </a:r>
          </a:p>
          <a:p>
            <a:r>
              <a:rPr lang="th-TH" sz="3600" b="1" dirty="0"/>
              <a:t>          ขอโทษเพื่อคารวะ                                         วายบาด หมางแฮ</a:t>
            </a:r>
          </a:p>
          <a:p>
            <a:r>
              <a:rPr lang="th-TH" sz="3600" b="1" dirty="0"/>
              <a:t>          ดีกว่าปดอ้อมค้อม                                         คิดแก้โดยโกง ฯ</a:t>
            </a:r>
          </a:p>
        </p:txBody>
      </p:sp>
      <p:grpSp>
        <p:nvGrpSpPr>
          <p:cNvPr id="8" name="กลุ่ม 1"/>
          <p:cNvGrpSpPr>
            <a:grpSpLocks/>
          </p:cNvGrpSpPr>
          <p:nvPr/>
        </p:nvGrpSpPr>
        <p:grpSpPr bwMode="auto">
          <a:xfrm>
            <a:off x="2765427" y="328613"/>
            <a:ext cx="7299325" cy="1409700"/>
            <a:chOff x="2765629" y="327827"/>
            <a:chExt cx="7299761" cy="1409946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3632" y="964525"/>
              <a:ext cx="2641758" cy="60811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/>
            <a:srcRect l="9732" t="19892" r="11839" b="57200"/>
            <a:stretch/>
          </p:blipFill>
          <p:spPr>
            <a:xfrm>
              <a:off x="2765629" y="327827"/>
              <a:ext cx="6637734" cy="1409946"/>
            </a:xfrm>
            <a:prstGeom prst="rect">
              <a:avLst/>
            </a:prstGeom>
            <a:effectLst>
              <a:outerShdw blurRad="50800" dist="38100" dir="2700000" algn="tl" rotWithShape="0">
                <a:srgbClr val="FAD432">
                  <a:alpha val="38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050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510" y="1960179"/>
            <a:ext cx="8866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๘. เพราะอดกลั้นต่อผู้อื่น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th-TH" sz="3600" b="1" dirty="0"/>
              <a:t>ขันตีมีมากหมั้น                                สันดาน</a:t>
            </a:r>
          </a:p>
          <a:p>
            <a:r>
              <a:rPr lang="th-TH" sz="3600" b="1" dirty="0"/>
              <a:t>          ใครเกะกะระราน                                          อดกลั้น</a:t>
            </a:r>
          </a:p>
          <a:p>
            <a:r>
              <a:rPr lang="th-TH" sz="3600" b="1" dirty="0"/>
              <a:t>          ไป่ฉุนเฉียบเฉกพาล                                      พาเดือด ร้อนพ่อ</a:t>
            </a:r>
          </a:p>
          <a:p>
            <a:r>
              <a:rPr lang="th-TH" sz="3600" b="1" dirty="0"/>
              <a:t>          ผู้ประพฤติดั่งนั้น                                           จักได้ใจเย็น ฯ</a:t>
            </a:r>
          </a:p>
        </p:txBody>
      </p:sp>
      <p:grpSp>
        <p:nvGrpSpPr>
          <p:cNvPr id="8" name="กลุ่ม 1"/>
          <p:cNvGrpSpPr>
            <a:grpSpLocks/>
          </p:cNvGrpSpPr>
          <p:nvPr/>
        </p:nvGrpSpPr>
        <p:grpSpPr bwMode="auto">
          <a:xfrm>
            <a:off x="2765427" y="328613"/>
            <a:ext cx="7299325" cy="1409700"/>
            <a:chOff x="2765629" y="327827"/>
            <a:chExt cx="7299761" cy="1409946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3632" y="964525"/>
              <a:ext cx="2641758" cy="60811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/>
            <a:srcRect l="9732" t="19892" r="11839" b="57200"/>
            <a:stretch/>
          </p:blipFill>
          <p:spPr>
            <a:xfrm>
              <a:off x="2765629" y="327827"/>
              <a:ext cx="6637734" cy="1409946"/>
            </a:xfrm>
            <a:prstGeom prst="rect">
              <a:avLst/>
            </a:prstGeom>
            <a:effectLst>
              <a:outerShdw blurRad="50800" dist="38100" dir="2700000" algn="tl" rotWithShape="0">
                <a:srgbClr val="FAD432">
                  <a:alpha val="38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050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510" y="1960179"/>
            <a:ext cx="88666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๙. เพราะไม่ฟังคำคนพูดเพศ</a:t>
            </a:r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นิน</a:t>
            </a:r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ทา</a:t>
            </a:r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th-TH" sz="3600" b="1" dirty="0"/>
              <a:t>ไป่ฟังคนพูดฟุ้ง                                ฟั่นเฝือ</a:t>
            </a:r>
          </a:p>
          <a:p>
            <a:r>
              <a:rPr lang="th-TH" sz="3600" b="1" dirty="0"/>
              <a:t>          เท็จและจริงจานเจือ                                      คละเคล้า</a:t>
            </a:r>
          </a:p>
          <a:p>
            <a:r>
              <a:rPr lang="th-TH" sz="3600" b="1" dirty="0"/>
              <a:t>          คือมีดที่กรีดเถือ                                            ท่านทั่ว ไปนา</a:t>
            </a:r>
          </a:p>
          <a:p>
            <a:r>
              <a:rPr lang="th-TH" sz="3600" b="1" dirty="0"/>
              <a:t>          ฟังจะพาพลอยเข้า                                        พวกเพ้อรังควาน ฯ</a:t>
            </a:r>
          </a:p>
        </p:txBody>
      </p:sp>
      <p:grpSp>
        <p:nvGrpSpPr>
          <p:cNvPr id="8" name="กลุ่ม 1"/>
          <p:cNvGrpSpPr>
            <a:grpSpLocks/>
          </p:cNvGrpSpPr>
          <p:nvPr/>
        </p:nvGrpSpPr>
        <p:grpSpPr bwMode="auto">
          <a:xfrm>
            <a:off x="2765427" y="328613"/>
            <a:ext cx="7299325" cy="1409700"/>
            <a:chOff x="2765629" y="327827"/>
            <a:chExt cx="7299761" cy="1409946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3632" y="964525"/>
              <a:ext cx="2641758" cy="60811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/>
            <a:srcRect l="9732" t="19892" r="11839" b="57200"/>
            <a:stretch/>
          </p:blipFill>
          <p:spPr>
            <a:xfrm>
              <a:off x="2765629" y="327827"/>
              <a:ext cx="6637734" cy="1409946"/>
            </a:xfrm>
            <a:prstGeom prst="rect">
              <a:avLst/>
            </a:prstGeom>
            <a:effectLst>
              <a:outerShdw blurRad="50800" dist="38100" dir="2700000" algn="tl" rotWithShape="0">
                <a:srgbClr val="FAD432">
                  <a:alpha val="38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050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18442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" name="กลุ่ม 28"/>
          <p:cNvGrpSpPr>
            <a:grpSpLocks/>
          </p:cNvGrpSpPr>
          <p:nvPr/>
        </p:nvGrpSpPr>
        <p:grpSpPr bwMode="auto">
          <a:xfrm>
            <a:off x="1446213" y="1524004"/>
            <a:ext cx="2057400" cy="1325563"/>
            <a:chOff x="6698674" y="2469740"/>
            <a:chExt cx="2056361" cy="1326406"/>
          </a:xfrm>
        </p:grpSpPr>
        <p:sp>
          <p:nvSpPr>
            <p:cNvPr id="26" name="วงรี 25"/>
            <p:cNvSpPr/>
            <p:nvPr/>
          </p:nvSpPr>
          <p:spPr>
            <a:xfrm>
              <a:off x="7051965" y="2469740"/>
              <a:ext cx="1349780" cy="13264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18441" name="รูปภาพ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2" t="6281" r="68871" b="76759"/>
            <a:stretch>
              <a:fillRect/>
            </a:stretch>
          </p:blipFill>
          <p:spPr bwMode="auto">
            <a:xfrm>
              <a:off x="6698674" y="2555873"/>
              <a:ext cx="2056361" cy="93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สี่เหลี่ยมผืนผ้า 1"/>
          <p:cNvSpPr>
            <a:spLocks noChangeArrowheads="1"/>
          </p:cNvSpPr>
          <p:nvPr/>
        </p:nvSpPr>
        <p:spPr bwMode="auto">
          <a:xfrm>
            <a:off x="1800225" y="2516190"/>
            <a:ext cx="58054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thaiDist" eaLnBrk="1" hangingPunct="1"/>
            <a:r>
              <a:rPr lang="th-TH" altLang="th-TH" sz="2800" dirty="0"/>
              <a:t>		โคลงสุภาษิตโสฬสไตรยางค์นี้ </a:t>
            </a:r>
            <a:r>
              <a:rPr lang="th-TH" altLang="th-TH" sz="3200" b="1" dirty="0">
                <a:solidFill>
                  <a:srgbClr val="FF0000"/>
                </a:solidFill>
              </a:rPr>
              <a:t>พระบาทสมเด็จพระจุลจอมเกล้าเจ้าอยู่หัว</a:t>
            </a:r>
            <a:r>
              <a:rPr lang="th-TH" altLang="th-TH" sz="2800" dirty="0"/>
              <a:t>ทรงพระกรุณาโปรดเกล้าฯ</a:t>
            </a:r>
            <a:r>
              <a:rPr lang="th-TH" altLang="th-TH" sz="3200" b="1" dirty="0">
                <a:solidFill>
                  <a:srgbClr val="FF0000"/>
                </a:solidFill>
              </a:rPr>
              <a:t>ให้กวีในราชสำนักแปลจากต้นฉบับเดิมที่เป็นสุภาษิตภาษาอังกฤษ</a:t>
            </a:r>
            <a:r>
              <a:rPr lang="th-TH" altLang="th-TH" sz="3200" dirty="0"/>
              <a:t> </a:t>
            </a:r>
            <a:r>
              <a:rPr lang="th-TH" altLang="th-TH" sz="2800" dirty="0"/>
              <a:t>และแต่งเป็นโคลงภาษาไทย </a:t>
            </a:r>
            <a:r>
              <a:rPr lang="th-TH" altLang="th-TH" sz="2800" dirty="0" smtClean="0"/>
              <a:t>พระองค์</a:t>
            </a:r>
            <a:r>
              <a:rPr lang="th-TH" altLang="th-TH" sz="2800" dirty="0"/>
              <a:t>ทรงตรวจแก้และทรงพระราชนิพนธ์โคลงนำ</a:t>
            </a:r>
            <a:r>
              <a:rPr lang="th-TH" altLang="th-TH" sz="2800" dirty="0" smtClean="0"/>
              <a:t>บท</a:t>
            </a:r>
            <a:endParaRPr lang="th-TH" altLang="th-TH" sz="28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297512" y="1773383"/>
            <a:ext cx="3070477" cy="4288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510" y="1960179"/>
            <a:ext cx="8866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๑๐. เพราะไม่หลงเชื่อข่าวร้าย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th-TH" sz="3600" b="1" dirty="0"/>
              <a:t>อีกหนึ่งไป่เชื่อถ้อย                            คำคน ลือแฮ</a:t>
            </a:r>
          </a:p>
          <a:p>
            <a:r>
              <a:rPr lang="th-TH" sz="3600" b="1" dirty="0"/>
              <a:t>          บอกเล่าข่าวเหตุผล                                       เรื่องร้าย</a:t>
            </a:r>
          </a:p>
          <a:p>
            <a:r>
              <a:rPr lang="th-TH" sz="3600" b="1" dirty="0"/>
              <a:t>          สืบสอบประกอบจน                                      </a:t>
            </a:r>
            <a:r>
              <a:rPr lang="th-TH" sz="3600" b="1" dirty="0" err="1"/>
              <a:t>แจ่ม</a:t>
            </a:r>
            <a:r>
              <a:rPr lang="th-TH" sz="3600" b="1" dirty="0"/>
              <a:t>เท็จ จริงนา</a:t>
            </a:r>
          </a:p>
          <a:p>
            <a:r>
              <a:rPr lang="th-TH" sz="3600" b="1" dirty="0"/>
              <a:t>          ยังบ่ด่วนยักย้าย                                            ตื่นเต้นก่อนกาล ฯ</a:t>
            </a:r>
          </a:p>
        </p:txBody>
      </p:sp>
      <p:grpSp>
        <p:nvGrpSpPr>
          <p:cNvPr id="8" name="กลุ่ม 1"/>
          <p:cNvGrpSpPr>
            <a:grpSpLocks/>
          </p:cNvGrpSpPr>
          <p:nvPr/>
        </p:nvGrpSpPr>
        <p:grpSpPr bwMode="auto">
          <a:xfrm>
            <a:off x="2765427" y="328613"/>
            <a:ext cx="7299325" cy="1409700"/>
            <a:chOff x="2765629" y="327827"/>
            <a:chExt cx="7299761" cy="1409946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3632" y="964525"/>
              <a:ext cx="2641758" cy="60811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/>
            <a:srcRect l="9732" t="19892" r="11839" b="57200"/>
            <a:stretch/>
          </p:blipFill>
          <p:spPr>
            <a:xfrm>
              <a:off x="2765629" y="327827"/>
              <a:ext cx="6637734" cy="1409946"/>
            </a:xfrm>
            <a:prstGeom prst="rect">
              <a:avLst/>
            </a:prstGeom>
            <a:effectLst>
              <a:outerShdw blurRad="50800" dist="38100" dir="2700000" algn="tl" rotWithShape="0">
                <a:srgbClr val="FAD432">
                  <a:alpha val="38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050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มุมมน 16"/>
          <p:cNvSpPr/>
          <p:nvPr/>
        </p:nvSpPr>
        <p:spPr>
          <a:xfrm>
            <a:off x="3649666" y="2863850"/>
            <a:ext cx="5559425" cy="1555750"/>
          </a:xfrm>
          <a:prstGeom prst="roundRect">
            <a:avLst/>
          </a:prstGeom>
          <a:solidFill>
            <a:srgbClr val="FAD432">
              <a:alpha val="52000"/>
            </a:srgbClr>
          </a:solidFill>
          <a:ln w="101600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64000" y="3078163"/>
            <a:ext cx="609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3200" b="1">
                <a:latin typeface="TFChiangsaen"/>
              </a:rPr>
              <a:t>“แต่ผูกไมตรีไป 		รอบข้าง”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47965" y="3371853"/>
            <a:ext cx="901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3200" b="1" i="1">
                <a:solidFill>
                  <a:srgbClr val="C00000"/>
                </a:solidFill>
                <a:latin typeface="TFChiangsaen-Bold"/>
              </a:rPr>
              <a:t>ผลคือ </a:t>
            </a:r>
            <a:endParaRPr lang="en-GB" altLang="th-TH" sz="3200" i="1">
              <a:solidFill>
                <a:srgbClr val="C00000"/>
              </a:solidFill>
            </a:endParaRPr>
          </a:p>
        </p:txBody>
      </p:sp>
      <p:grpSp>
        <p:nvGrpSpPr>
          <p:cNvPr id="3" name="กลุ่ม 7"/>
          <p:cNvGrpSpPr>
            <a:grpSpLocks/>
          </p:cNvGrpSpPr>
          <p:nvPr/>
        </p:nvGrpSpPr>
        <p:grpSpPr bwMode="auto">
          <a:xfrm>
            <a:off x="3838575" y="-52388"/>
            <a:ext cx="4535488" cy="2105026"/>
            <a:chOff x="3838585" y="987257"/>
            <a:chExt cx="4536158" cy="2104318"/>
          </a:xfrm>
        </p:grpSpPr>
        <p:sp>
          <p:nvSpPr>
            <p:cNvPr id="9" name="เครื่องหมายบั้ง 8"/>
            <p:cNvSpPr/>
            <p:nvPr/>
          </p:nvSpPr>
          <p:spPr>
            <a:xfrm>
              <a:off x="3838585" y="1601295"/>
              <a:ext cx="4536158" cy="731506"/>
            </a:xfrm>
            <a:prstGeom prst="chevron">
              <a:avLst/>
            </a:prstGeom>
            <a:solidFill>
              <a:srgbClr val="5C3814"/>
            </a:solidFill>
            <a:ln>
              <a:solidFill>
                <a:srgbClr val="9C6A1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29712" name="รูปภาพ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508" y="987257"/>
              <a:ext cx="4208635" cy="210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กลุ่ม 14"/>
          <p:cNvGrpSpPr>
            <a:grpSpLocks/>
          </p:cNvGrpSpPr>
          <p:nvPr/>
        </p:nvGrpSpPr>
        <p:grpSpPr bwMode="auto">
          <a:xfrm>
            <a:off x="460376" y="481016"/>
            <a:ext cx="3041651" cy="992187"/>
            <a:chOff x="459663" y="1519583"/>
            <a:chExt cx="3043065" cy="992205"/>
          </a:xfrm>
        </p:grpSpPr>
        <p:sp>
          <p:nvSpPr>
            <p:cNvPr id="12" name="ม้วนกระดาษแนวนอน 11"/>
            <p:cNvSpPr/>
            <p:nvPr/>
          </p:nvSpPr>
          <p:spPr>
            <a:xfrm>
              <a:off x="489840" y="1519583"/>
              <a:ext cx="2869947" cy="898541"/>
            </a:xfrm>
            <a:prstGeom prst="horizontalScroll">
              <a:avLst/>
            </a:prstGeom>
            <a:solidFill>
              <a:srgbClr val="472805"/>
            </a:solidFill>
            <a:ln>
              <a:solidFill>
                <a:srgbClr val="321500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29708" name="รูปภาพ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8" t="34251" r="18512" b="37111"/>
            <a:stretch>
              <a:fillRect/>
            </a:stretch>
          </p:blipFill>
          <p:spPr bwMode="auto">
            <a:xfrm>
              <a:off x="459663" y="1716787"/>
              <a:ext cx="3043065" cy="79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auto">
          <a:xfrm>
            <a:off x="1536702" y="1939926"/>
            <a:ext cx="100695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 dirty="0"/>
              <a:t>	เนื้อหาในโคลงสุภาษิต</a:t>
            </a:r>
            <a:r>
              <a:rPr lang="th-TH" altLang="th-TH" sz="2800" dirty="0" err="1"/>
              <a:t>นฤ</a:t>
            </a:r>
            <a:r>
              <a:rPr lang="th-TH" altLang="th-TH" sz="2800" dirty="0"/>
              <a:t>ทุมนาการเน้นเรื่องการประพฤติปฏิบัติตน ๑๐ ประการซึ่งผู้ประพฤติจะไม่มีวันเสียใจ </a:t>
            </a:r>
            <a:r>
              <a:rPr lang="th-TH" altLang="th-TH" sz="3600" b="1" dirty="0" smtClean="0">
                <a:solidFill>
                  <a:srgbClr val="C00000"/>
                </a:solidFill>
              </a:rPr>
              <a:t>กล่าวถึง</a:t>
            </a:r>
            <a:r>
              <a:rPr lang="th-TH" altLang="th-TH" sz="3600" b="1" dirty="0">
                <a:solidFill>
                  <a:srgbClr val="C00000"/>
                </a:solidFill>
              </a:rPr>
              <a:t>การทำความดีให้แก่คนรอบข้างจะไม่มีศัตรูมีแต่คน</a:t>
            </a:r>
            <a:r>
              <a:rPr lang="th-TH" altLang="th-TH" sz="3600" b="1" dirty="0" smtClean="0">
                <a:solidFill>
                  <a:srgbClr val="C00000"/>
                </a:solidFill>
              </a:rPr>
              <a:t>สรรเสริญ</a:t>
            </a:r>
            <a:endParaRPr lang="th-TH" altLang="th-TH" sz="3600" b="1" dirty="0">
              <a:solidFill>
                <a:srgbClr val="C00000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014788" y="3635376"/>
            <a:ext cx="609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3200" b="1" dirty="0">
                <a:latin typeface="TFChiangsaen"/>
              </a:rPr>
              <a:t>“ไร้ศัตรูปองมล้าง 	กลับซ้องสรรเสริญ”</a:t>
            </a:r>
            <a:endParaRPr lang="en-GB" altLang="th-TH" sz="3200" b="1" dirty="0"/>
          </a:p>
        </p:txBody>
      </p:sp>
      <p:sp>
        <p:nvSpPr>
          <p:cNvPr id="20" name="สี่เหลี่ยมผืนผ้า 19"/>
          <p:cNvSpPr>
            <a:spLocks noChangeArrowheads="1"/>
          </p:cNvSpPr>
          <p:nvPr/>
        </p:nvSpPr>
        <p:spPr bwMode="auto">
          <a:xfrm>
            <a:off x="1597933" y="4572000"/>
            <a:ext cx="10328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 dirty="0">
                <a:solidFill>
                  <a:srgbClr val="000000"/>
                </a:solidFill>
              </a:rPr>
              <a:t>	จากนั้นสอนเรื่องการพูดว่าไม่ควร</a:t>
            </a:r>
            <a:r>
              <a:rPr lang="th-TH" altLang="th-TH" sz="2800" dirty="0">
                <a:solidFill>
                  <a:srgbClr val="C00000"/>
                </a:solidFill>
              </a:rPr>
              <a:t>พูดร้ายต่อใคร พูดร้าย คือ พูดส่อเสียด ใส่ร้าย พูดคำหยาบ </a:t>
            </a:r>
            <a:br>
              <a:rPr lang="th-TH" altLang="th-TH" sz="2800" dirty="0">
                <a:solidFill>
                  <a:srgbClr val="C00000"/>
                </a:solidFill>
              </a:rPr>
            </a:br>
            <a:r>
              <a:rPr lang="th-TH" altLang="th-TH" sz="2800" dirty="0">
                <a:solidFill>
                  <a:srgbClr val="C00000"/>
                </a:solidFill>
              </a:rPr>
              <a:t>จาบจ้วง อาฆาต ขู่เข็ญ นินทา   </a:t>
            </a:r>
            <a:endParaRPr lang="th-TH" altLang="th-TH" sz="28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th-TH" altLang="th-TH" sz="2800" dirty="0">
                <a:solidFill>
                  <a:srgbClr val="000000"/>
                </a:solidFill>
              </a:rPr>
              <a:t>	</a:t>
            </a:r>
            <a:r>
              <a:rPr lang="th-TH" altLang="th-TH" sz="2800" dirty="0" smtClean="0">
                <a:solidFill>
                  <a:srgbClr val="000000"/>
                </a:solidFill>
              </a:rPr>
              <a:t>ต่อมา</a:t>
            </a:r>
            <a:r>
              <a:rPr lang="th-TH" altLang="th-TH" sz="2800" dirty="0">
                <a:solidFill>
                  <a:srgbClr val="000000"/>
                </a:solidFill>
              </a:rPr>
              <a:t>สอนว่าเมื่อ</a:t>
            </a:r>
            <a:r>
              <a:rPr lang="th-TH" altLang="th-TH" sz="2800" dirty="0">
                <a:solidFill>
                  <a:srgbClr val="C00000"/>
                </a:solidFill>
              </a:rPr>
              <a:t>มีเรื่องราวใดให้สอบถามฟังความและคิด</a:t>
            </a:r>
            <a:r>
              <a:rPr lang="th-TH" altLang="th-TH" sz="2800" dirty="0" smtClean="0">
                <a:solidFill>
                  <a:srgbClr val="C00000"/>
                </a:solidFill>
              </a:rPr>
              <a:t>ไตร่ตรองก่อน</a:t>
            </a:r>
            <a:r>
              <a:rPr lang="th-TH" altLang="th-TH" sz="2800" dirty="0">
                <a:solidFill>
                  <a:srgbClr val="C00000"/>
                </a:solidFill>
              </a:rPr>
              <a:t>ตัดสินใจ</a:t>
            </a:r>
            <a:r>
              <a:rPr lang="th-TH" altLang="th-TH" sz="2800" dirty="0">
                <a:solidFill>
                  <a:srgbClr val="000000"/>
                </a:solidFill>
              </a:rPr>
              <a:t> เพื่อจะได้ </a:t>
            </a:r>
            <a:r>
              <a:rPr lang="th-TH" altLang="th-TH" sz="2800" dirty="0" smtClean="0">
                <a:solidFill>
                  <a:srgbClr val="000000"/>
                </a:solidFill>
              </a:rPr>
              <a:t>ไม่</a:t>
            </a:r>
            <a:r>
              <a:rPr lang="th-TH" altLang="th-TH" sz="2800" dirty="0">
                <a:solidFill>
                  <a:srgbClr val="000000"/>
                </a:solidFill>
              </a:rPr>
              <a:t>เป็นคนหูเบา เนื่องจากบางครั้งสิ่งที่เห็นก็ไม่ใช่สิ่งที่เป็น </a:t>
            </a:r>
            <a:endParaRPr lang="th-TH" alt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3" y="3433767"/>
            <a:ext cx="275431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7" grpId="0"/>
      <p:bldP spid="15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4"/>
          <p:cNvGrpSpPr>
            <a:grpSpLocks/>
          </p:cNvGrpSpPr>
          <p:nvPr/>
        </p:nvGrpSpPr>
        <p:grpSpPr bwMode="auto">
          <a:xfrm>
            <a:off x="2730500" y="3013077"/>
            <a:ext cx="6731000" cy="2325688"/>
            <a:chOff x="2729948" y="3013678"/>
            <a:chExt cx="6732104" cy="2324443"/>
          </a:xfrm>
        </p:grpSpPr>
        <p:sp>
          <p:nvSpPr>
            <p:cNvPr id="8" name="สี่เหลี่ยมผืนผ้ามุมมน 7"/>
            <p:cNvSpPr/>
            <p:nvPr/>
          </p:nvSpPr>
          <p:spPr>
            <a:xfrm>
              <a:off x="2729948" y="3013678"/>
              <a:ext cx="6732104" cy="2324443"/>
            </a:xfrm>
            <a:prstGeom prst="roundRect">
              <a:avLst/>
            </a:prstGeom>
            <a:solidFill>
              <a:srgbClr val="FDFDA5">
                <a:alpha val="52000"/>
              </a:srgbClr>
            </a:solidFill>
            <a:ln w="101600" cmpd="thinThick">
              <a:solidFill>
                <a:srgbClr val="B055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0734" name="สี่เหลี่ยมผืนผ้า 1"/>
            <p:cNvSpPr>
              <a:spLocks noChangeArrowheads="1"/>
            </p:cNvSpPr>
            <p:nvPr/>
          </p:nvSpPr>
          <p:spPr bwMode="auto">
            <a:xfrm>
              <a:off x="3135086" y="3292922"/>
              <a:ext cx="5451402" cy="1814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2800" b="1">
                  <a:latin typeface="TFChiangsaen"/>
                </a:rPr>
                <a:t>	“เหินห่างโมหะร้อน 	ริษยา</a:t>
              </a:r>
            </a:p>
            <a:p>
              <a:pPr eaLnBrk="1" hangingPunct="1"/>
              <a:r>
                <a:rPr lang="th-TH" altLang="th-TH" sz="2800" b="1">
                  <a:latin typeface="TFChiangsaen"/>
                </a:rPr>
                <a:t>สละ</a:t>
              </a:r>
              <a:r>
                <a:rPr lang="th-TH" altLang="th-TH" sz="2800" b="1">
                  <a:latin typeface="TFChiangsaen-Bold"/>
                </a:rPr>
                <a:t>ส่อเสียดมารษา 		ใส่ร้าย</a:t>
              </a:r>
            </a:p>
            <a:p>
              <a:pPr eaLnBrk="1" hangingPunct="1"/>
              <a:r>
                <a:rPr lang="th-TH" altLang="th-TH" sz="2800" b="1">
                  <a:latin typeface="TFChiangsaen-Bold"/>
                </a:rPr>
                <a:t>คำหยาบจาบจ้วงอา- 		ฆาตขู่ เข็ญ</a:t>
              </a:r>
              <a:r>
                <a:rPr lang="th-TH" altLang="th-TH" sz="2800" b="1">
                  <a:latin typeface="TFChiangsaen"/>
                </a:rPr>
                <a:t>เฮย</a:t>
              </a:r>
            </a:p>
            <a:p>
              <a:pPr eaLnBrk="1" hangingPunct="1"/>
              <a:r>
                <a:rPr lang="th-TH" altLang="th-TH" sz="2800" b="1">
                  <a:latin typeface="TFChiangsaen"/>
                </a:rPr>
                <a:t>ไป่</a:t>
              </a:r>
              <a:r>
                <a:rPr lang="th-TH" altLang="th-TH" sz="2800" b="1">
                  <a:latin typeface="TFChiangsaen-Bold"/>
                </a:rPr>
                <a:t>หมิ่นนินทาบ้าย 			โทษ</a:t>
              </a:r>
              <a:r>
                <a:rPr lang="th-TH" altLang="th-TH" sz="2800" b="1">
                  <a:latin typeface="TFChiangsaen"/>
                </a:rPr>
                <a:t>ให้ผู้ใด”</a:t>
              </a:r>
              <a:endParaRPr lang="th-TH" altLang="th-TH" sz="2800" b="1"/>
            </a:p>
          </p:txBody>
        </p:sp>
      </p:grpSp>
      <p:sp>
        <p:nvSpPr>
          <p:cNvPr id="7" name="สี่เหลี่ยมผืนผ้า 6"/>
          <p:cNvSpPr>
            <a:spLocks noChangeArrowheads="1"/>
          </p:cNvSpPr>
          <p:nvPr/>
        </p:nvSpPr>
        <p:spPr bwMode="auto">
          <a:xfrm>
            <a:off x="2387604" y="2022478"/>
            <a:ext cx="81580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3200"/>
              <a:t>๑.</a:t>
            </a:r>
            <a:r>
              <a:rPr lang="th-TH" altLang="th-TH" sz="2800"/>
              <a:t> การใช้คำน้อย กินความมาก เช่น การนำคำพูดที่ไม่ดีทั้งหมดมาอยู่ในโคลงบทเดียว</a:t>
            </a:r>
            <a:endParaRPr lang="en-GB" altLang="th-TH" sz="2800"/>
          </a:p>
        </p:txBody>
      </p:sp>
      <p:grpSp>
        <p:nvGrpSpPr>
          <p:cNvPr id="3" name="กลุ่ม 8"/>
          <p:cNvGrpSpPr>
            <a:grpSpLocks/>
          </p:cNvGrpSpPr>
          <p:nvPr/>
        </p:nvGrpSpPr>
        <p:grpSpPr bwMode="auto">
          <a:xfrm>
            <a:off x="460376" y="517525"/>
            <a:ext cx="3041651" cy="992188"/>
            <a:chOff x="459663" y="1519583"/>
            <a:chExt cx="3043065" cy="992205"/>
          </a:xfrm>
        </p:grpSpPr>
        <p:sp>
          <p:nvSpPr>
            <p:cNvPr id="10" name="ม้วนกระดาษแนวนอน 9"/>
            <p:cNvSpPr/>
            <p:nvPr/>
          </p:nvSpPr>
          <p:spPr>
            <a:xfrm>
              <a:off x="489840" y="1519583"/>
              <a:ext cx="2869947" cy="898540"/>
            </a:xfrm>
            <a:prstGeom prst="horizontalScroll">
              <a:avLst/>
            </a:prstGeom>
            <a:solidFill>
              <a:srgbClr val="472805"/>
            </a:solidFill>
            <a:ln>
              <a:solidFill>
                <a:srgbClr val="321500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30732" name="รูปภาพ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8" t="34251" r="18512" b="37111"/>
            <a:stretch>
              <a:fillRect/>
            </a:stretch>
          </p:blipFill>
          <p:spPr bwMode="auto">
            <a:xfrm>
              <a:off x="459663" y="1716787"/>
              <a:ext cx="3043065" cy="79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กลุ่ม 11"/>
          <p:cNvGrpSpPr>
            <a:grpSpLocks/>
          </p:cNvGrpSpPr>
          <p:nvPr/>
        </p:nvGrpSpPr>
        <p:grpSpPr bwMode="auto">
          <a:xfrm>
            <a:off x="3838575" y="-141288"/>
            <a:ext cx="5130800" cy="2392363"/>
            <a:chOff x="3838584" y="-141918"/>
            <a:chExt cx="5131245" cy="2392606"/>
          </a:xfrm>
        </p:grpSpPr>
        <p:sp>
          <p:nvSpPr>
            <p:cNvPr id="13" name="เครื่องหมายบั้ง 12"/>
            <p:cNvSpPr/>
            <p:nvPr/>
          </p:nvSpPr>
          <p:spPr>
            <a:xfrm>
              <a:off x="3838584" y="599813"/>
              <a:ext cx="5131245" cy="731506"/>
            </a:xfrm>
            <a:prstGeom prst="chevron">
              <a:avLst/>
            </a:prstGeom>
            <a:solidFill>
              <a:srgbClr val="5C3814"/>
            </a:solidFill>
            <a:ln>
              <a:solidFill>
                <a:srgbClr val="9C6A1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30730" name="รูปภาพ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18" y="-141918"/>
              <a:ext cx="4785212" cy="239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02" y="3200400"/>
            <a:ext cx="25019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93290" y="3602039"/>
            <a:ext cx="7264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4000" b="1">
                <a:latin typeface="TFChiangsaen"/>
              </a:rPr>
              <a:t>เหตุ</a:t>
            </a:r>
            <a:endParaRPr lang="en-GB" altLang="th-TH" sz="4000" b="1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842503" y="4492625"/>
            <a:ext cx="5950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4000" b="1">
                <a:latin typeface="TFChiangsaen"/>
              </a:rPr>
              <a:t>ผล</a:t>
            </a:r>
            <a:endParaRPr lang="en-GB" altLang="th-TH" sz="4000" b="1"/>
          </a:p>
        </p:txBody>
      </p:sp>
      <p:grpSp>
        <p:nvGrpSpPr>
          <p:cNvPr id="2" name="กลุ่ม 23"/>
          <p:cNvGrpSpPr>
            <a:grpSpLocks/>
          </p:cNvGrpSpPr>
          <p:nvPr/>
        </p:nvGrpSpPr>
        <p:grpSpPr bwMode="auto">
          <a:xfrm>
            <a:off x="2730500" y="3013077"/>
            <a:ext cx="6731000" cy="2325688"/>
            <a:chOff x="2729948" y="3013678"/>
            <a:chExt cx="6732104" cy="2324443"/>
          </a:xfrm>
        </p:grpSpPr>
        <p:sp>
          <p:nvSpPr>
            <p:cNvPr id="13" name="สี่เหลี่ยมผืนผ้ามุมมน 12"/>
            <p:cNvSpPr/>
            <p:nvPr/>
          </p:nvSpPr>
          <p:spPr>
            <a:xfrm>
              <a:off x="2729948" y="3013678"/>
              <a:ext cx="6732104" cy="2324443"/>
            </a:xfrm>
            <a:prstGeom prst="roundRect">
              <a:avLst/>
            </a:prstGeom>
            <a:solidFill>
              <a:srgbClr val="FDFDA5">
                <a:alpha val="52000"/>
              </a:srgbClr>
            </a:solidFill>
            <a:ln w="101600" cmpd="thinThick">
              <a:solidFill>
                <a:srgbClr val="B055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1764" name="Rectangle 1"/>
            <p:cNvSpPr>
              <a:spLocks noChangeArrowheads="1"/>
            </p:cNvSpPr>
            <p:nvPr/>
          </p:nvSpPr>
          <p:spPr bwMode="auto">
            <a:xfrm>
              <a:off x="3165858" y="3267958"/>
              <a:ext cx="6240023" cy="1814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2800" b="1">
                  <a:latin typeface="TFChiangsaen"/>
                </a:rPr>
                <a:t>	“ทำดีไป่เลือกเว้น 		ผู้ใด ใดเฮย</a:t>
              </a:r>
            </a:p>
            <a:p>
              <a:pPr eaLnBrk="1" hangingPunct="1"/>
              <a:r>
                <a:rPr lang="th-TH" altLang="th-TH" sz="2800" b="1">
                  <a:latin typeface="TFChiangsaen"/>
                </a:rPr>
                <a:t>แต่ผูกไมตรีไป 			รอบข้าง</a:t>
              </a:r>
            </a:p>
            <a:p>
              <a:pPr eaLnBrk="1" hangingPunct="1"/>
              <a:r>
                <a:rPr lang="th-TH" altLang="th-TH" sz="2800" b="1">
                  <a:latin typeface="TFChiangsaen"/>
                </a:rPr>
                <a:t>ทำคุณอุดหนุนใน			การชอบ ธรรมนา</a:t>
              </a:r>
            </a:p>
            <a:p>
              <a:pPr eaLnBrk="1" hangingPunct="1"/>
              <a:r>
                <a:rPr lang="th-TH" altLang="th-TH" sz="2800" b="1">
                  <a:latin typeface="TFChiangsaen-Bold"/>
                </a:rPr>
                <a:t>ไร้ศัตรูปองมล้าง 			กลับซ้องสรรเสริญ</a:t>
              </a:r>
              <a:r>
                <a:rPr lang="th-TH" altLang="th-TH" sz="2800" b="1">
                  <a:latin typeface="TFChiangsaen"/>
                </a:rPr>
                <a:t>”</a:t>
              </a:r>
              <a:endParaRPr lang="en-GB" altLang="th-TH" sz="2800" b="1"/>
            </a:p>
          </p:txBody>
        </p:sp>
      </p:grp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auto">
          <a:xfrm>
            <a:off x="2730501" y="1989139"/>
            <a:ext cx="5936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/>
              <a:t>๒. การอธิบายเหตุและผลในโคลงบทเดียวกันได้อย่างชัดเจน </a:t>
            </a:r>
            <a:endParaRPr lang="en-GB" altLang="th-TH" sz="2800"/>
          </a:p>
        </p:txBody>
      </p:sp>
      <p:grpSp>
        <p:nvGrpSpPr>
          <p:cNvPr id="3" name="กลุ่ม 17"/>
          <p:cNvGrpSpPr>
            <a:grpSpLocks/>
          </p:cNvGrpSpPr>
          <p:nvPr/>
        </p:nvGrpSpPr>
        <p:grpSpPr bwMode="auto">
          <a:xfrm>
            <a:off x="460376" y="517525"/>
            <a:ext cx="3041651" cy="992188"/>
            <a:chOff x="459663" y="1519583"/>
            <a:chExt cx="3043065" cy="992205"/>
          </a:xfrm>
        </p:grpSpPr>
        <p:sp>
          <p:nvSpPr>
            <p:cNvPr id="19" name="ม้วนกระดาษแนวนอน 18"/>
            <p:cNvSpPr/>
            <p:nvPr/>
          </p:nvSpPr>
          <p:spPr>
            <a:xfrm>
              <a:off x="489840" y="1519583"/>
              <a:ext cx="2869947" cy="898540"/>
            </a:xfrm>
            <a:prstGeom prst="horizontalScroll">
              <a:avLst/>
            </a:prstGeom>
            <a:solidFill>
              <a:srgbClr val="472805"/>
            </a:solidFill>
            <a:ln>
              <a:solidFill>
                <a:srgbClr val="321500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31762" name="รูปภาพ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8" t="34251" r="18512" b="37111"/>
            <a:stretch>
              <a:fillRect/>
            </a:stretch>
          </p:blipFill>
          <p:spPr bwMode="auto">
            <a:xfrm>
              <a:off x="459663" y="1716787"/>
              <a:ext cx="3043065" cy="79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กลุ่ม 20"/>
          <p:cNvGrpSpPr>
            <a:grpSpLocks/>
          </p:cNvGrpSpPr>
          <p:nvPr/>
        </p:nvGrpSpPr>
        <p:grpSpPr bwMode="auto">
          <a:xfrm>
            <a:off x="3838575" y="-141288"/>
            <a:ext cx="5130800" cy="2392363"/>
            <a:chOff x="3838584" y="-141918"/>
            <a:chExt cx="5131245" cy="2392606"/>
          </a:xfrm>
        </p:grpSpPr>
        <p:sp>
          <p:nvSpPr>
            <p:cNvPr id="22" name="เครื่องหมายบั้ง 21"/>
            <p:cNvSpPr/>
            <p:nvPr/>
          </p:nvSpPr>
          <p:spPr>
            <a:xfrm>
              <a:off x="3838584" y="599813"/>
              <a:ext cx="5131245" cy="731506"/>
            </a:xfrm>
            <a:prstGeom prst="chevron">
              <a:avLst/>
            </a:prstGeom>
            <a:solidFill>
              <a:srgbClr val="5C3814"/>
            </a:solidFill>
            <a:ln>
              <a:solidFill>
                <a:srgbClr val="9C6A1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31760" name="รูปภาพ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18" y="-141918"/>
              <a:ext cx="4785212" cy="239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กลุ่ม 9"/>
          <p:cNvGrpSpPr>
            <a:grpSpLocks/>
          </p:cNvGrpSpPr>
          <p:nvPr/>
        </p:nvGrpSpPr>
        <p:grpSpPr bwMode="auto">
          <a:xfrm>
            <a:off x="8918578" y="3349625"/>
            <a:ext cx="874713" cy="1212850"/>
            <a:chOff x="8918528" y="3102586"/>
            <a:chExt cx="875516" cy="1417320"/>
          </a:xfrm>
        </p:grpSpPr>
        <p:sp>
          <p:nvSpPr>
            <p:cNvPr id="9" name="Right Brace 8"/>
            <p:cNvSpPr/>
            <p:nvPr/>
          </p:nvSpPr>
          <p:spPr>
            <a:xfrm>
              <a:off x="8918528" y="3102586"/>
              <a:ext cx="457620" cy="141732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9363436" y="3814956"/>
              <a:ext cx="4306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8923341" y="4846638"/>
            <a:ext cx="790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4" name="รูปภาพ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8" y="3141667"/>
            <a:ext cx="2227263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 rot="2531504">
            <a:off x="-2344663" y="532651"/>
            <a:ext cx="15876408" cy="6495475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465" y="5664200"/>
            <a:ext cx="6164263" cy="54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๔. ควรอ่อนน้อมถ่อมตน เมื่อทำผิดก็ควรกล่าวคำว่า “ขอโทษ” </a:t>
            </a:r>
            <a:endParaRPr lang="en-GB" altLang="th-TH" sz="28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5" name="กลุ่ม 6"/>
          <p:cNvGrpSpPr>
            <a:grpSpLocks/>
          </p:cNvGrpSpPr>
          <p:nvPr/>
        </p:nvGrpSpPr>
        <p:grpSpPr bwMode="auto">
          <a:xfrm>
            <a:off x="414339" y="261938"/>
            <a:ext cx="3624263" cy="1014412"/>
            <a:chOff x="489858" y="324330"/>
            <a:chExt cx="3899262" cy="1091783"/>
          </a:xfrm>
        </p:grpSpPr>
        <p:sp>
          <p:nvSpPr>
            <p:cNvPr id="8" name="ม้วนกระดาษแนวนอน 7"/>
            <p:cNvSpPr/>
            <p:nvPr/>
          </p:nvSpPr>
          <p:spPr>
            <a:xfrm>
              <a:off x="489858" y="324330"/>
              <a:ext cx="3899262" cy="1091783"/>
            </a:xfrm>
            <a:prstGeom prst="horizontalScroll">
              <a:avLst/>
            </a:prstGeom>
            <a:solidFill>
              <a:srgbClr val="472805"/>
            </a:solidFill>
            <a:ln>
              <a:solidFill>
                <a:srgbClr val="321500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33805" name="รูปภาพ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0" t="30510" r="19275" b="40205"/>
            <a:stretch>
              <a:fillRect/>
            </a:stretch>
          </p:blipFill>
          <p:spPr bwMode="auto">
            <a:xfrm>
              <a:off x="768621" y="444615"/>
              <a:ext cx="3452753" cy="97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สี่เหลี่ยมผืนผ้า 1"/>
          <p:cNvSpPr>
            <a:spLocks noChangeArrowheads="1"/>
          </p:cNvSpPr>
          <p:nvPr/>
        </p:nvSpPr>
        <p:spPr bwMode="auto">
          <a:xfrm>
            <a:off x="1433513" y="1668467"/>
            <a:ext cx="609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E32D91"/>
              </a:buClr>
            </a:pPr>
            <a:r>
              <a:rPr lang="th-TH" altLang="th-TH" sz="2800" dirty="0">
                <a:solidFill>
                  <a:srgbClr val="000000"/>
                </a:solidFill>
              </a:rPr>
              <a:t>๑. ควรศรัทธาในความดี และทำความดี</a:t>
            </a:r>
            <a:br>
              <a:rPr lang="th-TH" altLang="th-TH" sz="2800" dirty="0">
                <a:solidFill>
                  <a:srgbClr val="000000"/>
                </a:solidFill>
              </a:rPr>
            </a:br>
            <a:r>
              <a:rPr lang="th-TH" altLang="th-TH" sz="2800" dirty="0">
                <a:solidFill>
                  <a:srgbClr val="000000"/>
                </a:solidFill>
              </a:rPr>
              <a:t>ถ้าเราทำดีความดีจะคุ้มครองให้เราประสบแต่สิ่งที่ดี</a:t>
            </a: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2657478" y="3097216"/>
            <a:ext cx="5641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E32D91"/>
              </a:buClr>
            </a:pPr>
            <a:r>
              <a:rPr lang="th-TH" altLang="th-TH" sz="2800" dirty="0">
                <a:solidFill>
                  <a:srgbClr val="000000"/>
                </a:solidFill>
              </a:rPr>
              <a:t>๒. ไม่พูดว่าร้าย คิดให้ดีก่อนพูด ไม่ควรพูดขณะโกรธ </a:t>
            </a:r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auto">
          <a:xfrm>
            <a:off x="4038600" y="4013203"/>
            <a:ext cx="609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E32D91"/>
              </a:buClr>
            </a:pPr>
            <a:r>
              <a:rPr lang="th-TH" altLang="th-TH" sz="2800" dirty="0">
                <a:solidFill>
                  <a:srgbClr val="000000"/>
                </a:solidFill>
              </a:rPr>
              <a:t>๓. ควรเป็นคนมีจิตใจหนักแน่นและมีเหตุผล อย่าด่วนตัดสินเพราะฟังความข้างเดียว อย่าฟังคนนินทา อย่าหลงเชื่อข่าวลือ</a:t>
            </a:r>
          </a:p>
        </p:txBody>
      </p:sp>
      <p:pic>
        <p:nvPicPr>
          <p:cNvPr id="33802" name="รูปภาพ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3162300"/>
            <a:ext cx="3067051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90" y="579438"/>
            <a:ext cx="1978025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สี่เหลี่ยมผืนผ้ามุมมน 26"/>
          <p:cNvSpPr/>
          <p:nvPr/>
        </p:nvSpPr>
        <p:spPr>
          <a:xfrm>
            <a:off x="409576" y="1082135"/>
            <a:ext cx="11372851" cy="5775869"/>
          </a:xfrm>
          <a:prstGeom prst="roundRect">
            <a:avLst/>
          </a:prstGeom>
          <a:solidFill>
            <a:schemeClr val="bg1"/>
          </a:solidFill>
          <a:ln w="127000" cmpd="thickThin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Courage Gentleness Affection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/>
              <a:t>ความกล้า ความสุภาพ ความรักใคร่</a:t>
            </a:r>
          </a:p>
        </p:txBody>
      </p:sp>
      <p:grpSp>
        <p:nvGrpSpPr>
          <p:cNvPr id="2" name="กลุ่ม 6"/>
          <p:cNvGrpSpPr>
            <a:grpSpLocks/>
          </p:cNvGrpSpPr>
          <p:nvPr/>
        </p:nvGrpSpPr>
        <p:grpSpPr bwMode="auto">
          <a:xfrm>
            <a:off x="2279651" y="0"/>
            <a:ext cx="7913688" cy="1885950"/>
            <a:chOff x="2339346" y="168684"/>
            <a:chExt cx="7912605" cy="1886494"/>
          </a:xfrm>
        </p:grpSpPr>
        <p:pic>
          <p:nvPicPr>
            <p:cNvPr id="34831" name="รูปภาพ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19" r="7838" b="28775"/>
            <a:stretch>
              <a:fillRect/>
            </a:stretch>
          </p:blipFill>
          <p:spPr bwMode="auto">
            <a:xfrm>
              <a:off x="2339346" y="168684"/>
              <a:ext cx="7358423" cy="18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7224" y="1026181"/>
              <a:ext cx="2904727" cy="687586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" name="กลุ่ม 9"/>
          <p:cNvGrpSpPr/>
          <p:nvPr/>
        </p:nvGrpSpPr>
        <p:grpSpPr>
          <a:xfrm>
            <a:off x="978046" y="1134180"/>
            <a:ext cx="1440873" cy="1163782"/>
            <a:chOff x="1274619" y="1191491"/>
            <a:chExt cx="1440873" cy="1163782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11" name="วงรี 10"/>
            <p:cNvSpPr/>
            <p:nvPr/>
          </p:nvSpPr>
          <p:spPr>
            <a:xfrm>
              <a:off x="1440873" y="1191491"/>
              <a:ext cx="1246909" cy="1163782"/>
            </a:xfrm>
            <a:prstGeom prst="ellipse">
              <a:avLst/>
            </a:prstGeom>
            <a:gradFill>
              <a:gsLst>
                <a:gs pos="98000">
                  <a:srgbClr val="81B8DA"/>
                </a:gs>
                <a:gs pos="100000">
                  <a:schemeClr val="accent3">
                    <a:lumMod val="75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12" name="รูปภาพ 11"/>
            <p:cNvPicPr>
              <a:picLocks noChangeAspect="1"/>
            </p:cNvPicPr>
            <p:nvPr/>
          </p:nvPicPr>
          <p:blipFill rotWithShape="1">
            <a:blip r:embed="rId4" cstate="print">
              <a:extLst/>
            </a:blip>
            <a:srcRect l="38017" t="38105" r="47796" b="50589"/>
            <a:stretch/>
          </p:blipFill>
          <p:spPr>
            <a:xfrm>
              <a:off x="1274619" y="1381823"/>
              <a:ext cx="1440873" cy="755408"/>
            </a:xfrm>
            <a:prstGeom prst="rect">
              <a:avLst/>
            </a:prstGeom>
          </p:spPr>
        </p:pic>
      </p:grp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1595437" y="4079876"/>
            <a:ext cx="95805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 dirty="0"/>
              <a:t>	พระบาทสมเด็จพระจุลจอมเกล้าเจ้าอยู่หัวทรงพระราชนิพนธ์</a:t>
            </a:r>
            <a:r>
              <a:rPr lang="th-TH" altLang="th-TH" sz="3200" b="1" dirty="0">
                <a:solidFill>
                  <a:srgbClr val="C00000"/>
                </a:solidFill>
              </a:rPr>
              <a:t>แปลนิทาน</a:t>
            </a:r>
            <a:r>
              <a:rPr lang="th-TH" altLang="th-TH" sz="3200" b="1" dirty="0" err="1">
                <a:solidFill>
                  <a:srgbClr val="C00000"/>
                </a:solidFill>
              </a:rPr>
              <a:t>อีสป</a:t>
            </a:r>
            <a:r>
              <a:rPr lang="th-TH" altLang="th-TH" sz="3200" b="1" dirty="0">
                <a:solidFill>
                  <a:srgbClr val="C00000"/>
                </a:solidFill>
              </a:rPr>
              <a:t> ๒๔ เรื่อง </a:t>
            </a:r>
            <a:r>
              <a:rPr lang="th-TH" altLang="th-TH" sz="2800" dirty="0"/>
              <a:t>และทรงพระราชนิพนธ์โคลงสุภาษิตประกอบนิทาน</a:t>
            </a:r>
            <a:r>
              <a:rPr lang="th-TH" altLang="th-TH" sz="2800" b="1" dirty="0">
                <a:solidFill>
                  <a:srgbClr val="C00000"/>
                </a:solidFill>
              </a:rPr>
              <a:t>ร่วมกับกวี ๓ ท่าน ได้แก่ พระยาศรีสุนทรโวหาร(น้อย อาจารยาง</a:t>
            </a:r>
            <a:r>
              <a:rPr lang="th-TH" altLang="th-TH" sz="2800" b="1" dirty="0" err="1">
                <a:solidFill>
                  <a:srgbClr val="C00000"/>
                </a:solidFill>
              </a:rPr>
              <a:t>กูร</a:t>
            </a:r>
            <a:r>
              <a:rPr lang="th-TH" altLang="th-TH" sz="2800" b="1" dirty="0">
                <a:solidFill>
                  <a:srgbClr val="C00000"/>
                </a:solidFill>
              </a:rPr>
              <a:t>) พระยา</a:t>
            </a:r>
            <a:r>
              <a:rPr lang="th-TH" altLang="th-TH" sz="2800" b="1" dirty="0" err="1">
                <a:solidFill>
                  <a:srgbClr val="C00000"/>
                </a:solidFill>
              </a:rPr>
              <a:t>ราชสัม</a:t>
            </a:r>
            <a:r>
              <a:rPr lang="th-TH" altLang="th-TH" sz="2800" b="1" dirty="0">
                <a:solidFill>
                  <a:srgbClr val="C00000"/>
                </a:solidFill>
              </a:rPr>
              <a:t>ภารากร และพระเจ้าบรมวงศ์เธอ กรมหลวงพิชิตปรีชากร</a:t>
            </a:r>
          </a:p>
        </p:txBody>
      </p:sp>
      <p:grpSp>
        <p:nvGrpSpPr>
          <p:cNvPr id="5" name="กลุ่ม 25"/>
          <p:cNvGrpSpPr>
            <a:grpSpLocks/>
          </p:cNvGrpSpPr>
          <p:nvPr/>
        </p:nvGrpSpPr>
        <p:grpSpPr bwMode="auto">
          <a:xfrm>
            <a:off x="1144590" y="5570540"/>
            <a:ext cx="10031412" cy="614362"/>
            <a:chOff x="1144298" y="5974497"/>
            <a:chExt cx="10031720" cy="613525"/>
          </a:xfrm>
        </p:grpSpPr>
        <p:sp>
          <p:nvSpPr>
            <p:cNvPr id="25" name="สี่เหลี่ยมผืนผ้ามุมมน 24"/>
            <p:cNvSpPr/>
            <p:nvPr/>
          </p:nvSpPr>
          <p:spPr>
            <a:xfrm>
              <a:off x="1144298" y="5974497"/>
              <a:ext cx="10031720" cy="613525"/>
            </a:xfrm>
            <a:prstGeom prst="roundRect">
              <a:avLst/>
            </a:prstGeom>
            <a:solidFill>
              <a:srgbClr val="FFC000">
                <a:alpha val="52000"/>
              </a:srgbClr>
            </a:solidFill>
            <a:ln w="101600" cmpd="thinThick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4830" name="สี่เหลี่ยมผืนผ้า 12"/>
            <p:cNvSpPr>
              <a:spLocks noChangeArrowheads="1"/>
            </p:cNvSpPr>
            <p:nvPr/>
          </p:nvSpPr>
          <p:spPr bwMode="auto">
            <a:xfrm>
              <a:off x="1375376" y="6044837"/>
              <a:ext cx="9683263" cy="52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2800"/>
                <a:t>โคลงสุภาษิตอิศปปกรณำมีรูปแบบเป็นร้อยแก้วประเภทนิทาน มีโคลงสี่สุภาพปิดเรื่อง เรื่องละ ๑ บท</a:t>
              </a:r>
            </a:p>
          </p:txBody>
        </p:sp>
      </p:grpSp>
      <p:grpSp>
        <p:nvGrpSpPr>
          <p:cNvPr id="6" name="กลุ่ม 21"/>
          <p:cNvGrpSpPr>
            <a:grpSpLocks/>
          </p:cNvGrpSpPr>
          <p:nvPr/>
        </p:nvGrpSpPr>
        <p:grpSpPr bwMode="auto">
          <a:xfrm>
            <a:off x="2360616" y="2620963"/>
            <a:ext cx="7648575" cy="1249362"/>
            <a:chOff x="2367845" y="2344882"/>
            <a:chExt cx="7648351" cy="1248281"/>
          </a:xfrm>
        </p:grpSpPr>
        <p:sp>
          <p:nvSpPr>
            <p:cNvPr id="15" name="สี่เหลี่ยมผืนผ้ามุมมน 14"/>
            <p:cNvSpPr/>
            <p:nvPr/>
          </p:nvSpPr>
          <p:spPr>
            <a:xfrm>
              <a:off x="2367845" y="2344882"/>
              <a:ext cx="7648351" cy="1248281"/>
            </a:xfrm>
            <a:prstGeom prst="roundRect">
              <a:avLst/>
            </a:prstGeom>
            <a:solidFill>
              <a:srgbClr val="FAD432">
                <a:alpha val="52000"/>
              </a:srgbClr>
            </a:solidFill>
            <a:ln w="101600" cmpd="thinThick">
              <a:solidFill>
                <a:srgbClr val="AC1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4828" name="สี่เหลี่ยมผืนผ้า 19"/>
            <p:cNvSpPr>
              <a:spLocks noChangeArrowheads="1"/>
            </p:cNvSpPr>
            <p:nvPr/>
          </p:nvSpPr>
          <p:spPr bwMode="auto">
            <a:xfrm>
              <a:off x="3011890" y="2698608"/>
              <a:ext cx="6460234" cy="52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2800"/>
                <a:t>อิศป หรือ อีสป (ชื่อนักเล่านิทาน) + ปกรณัม (คัมภีร์ หนังสือ เรื่อง)</a:t>
              </a:r>
            </a:p>
          </p:txBody>
        </p:sp>
      </p:grpSp>
      <p:sp>
        <p:nvSpPr>
          <p:cNvPr id="24" name="สี่เหลี่ยมผืนผ้า 23"/>
          <p:cNvSpPr>
            <a:spLocks noChangeArrowheads="1"/>
          </p:cNvSpPr>
          <p:nvPr/>
        </p:nvSpPr>
        <p:spPr bwMode="auto">
          <a:xfrm>
            <a:off x="2584449" y="1962150"/>
            <a:ext cx="3930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>
                <a:solidFill>
                  <a:srgbClr val="000000"/>
                </a:solidFill>
              </a:rPr>
              <a:t>อิศปปกรณำ หมายถึง เรื่องเล่าของอีสป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มุมมน 15"/>
          <p:cNvSpPr/>
          <p:nvPr/>
        </p:nvSpPr>
        <p:spPr>
          <a:xfrm>
            <a:off x="1308297" y="1441106"/>
            <a:ext cx="10466363" cy="5416894"/>
          </a:xfrm>
          <a:prstGeom prst="roundRect">
            <a:avLst/>
          </a:prstGeom>
          <a:solidFill>
            <a:schemeClr val="bg1"/>
          </a:solidFill>
          <a:ln w="127000" cmpd="thickThin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Courage Gentleness Affection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/>
              <a:t>ความกล้า ความสุภาพ ความรักใคร่</a:t>
            </a:r>
          </a:p>
        </p:txBody>
      </p:sp>
      <p:grpSp>
        <p:nvGrpSpPr>
          <p:cNvPr id="3" name="กลุ่ม 6"/>
          <p:cNvGrpSpPr/>
          <p:nvPr/>
        </p:nvGrpSpPr>
        <p:grpSpPr>
          <a:xfrm>
            <a:off x="1101329" y="889159"/>
            <a:ext cx="2056361" cy="1326406"/>
            <a:chOff x="6698674" y="2469740"/>
            <a:chExt cx="2056361" cy="1326406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8" name="วงรี 7"/>
            <p:cNvSpPr/>
            <p:nvPr/>
          </p:nvSpPr>
          <p:spPr>
            <a:xfrm>
              <a:off x="7051965" y="2469740"/>
              <a:ext cx="1349780" cy="132640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9" name="รูปภาพ 8"/>
            <p:cNvPicPr>
              <a:picLocks noChangeAspect="1"/>
            </p:cNvPicPr>
            <p:nvPr/>
          </p:nvPicPr>
          <p:blipFill rotWithShape="1">
            <a:blip r:embed="rId2" cstate="print">
              <a:extLst/>
            </a:blip>
            <a:srcRect l="6611" t="6281" r="68871" b="76760"/>
            <a:stretch/>
          </p:blipFill>
          <p:spPr>
            <a:xfrm>
              <a:off x="6698674" y="2555873"/>
              <a:ext cx="2056361" cy="935760"/>
            </a:xfrm>
            <a:prstGeom prst="rect">
              <a:avLst/>
            </a:prstGeom>
          </p:spPr>
        </p:pic>
      </p:grpSp>
      <p:grpSp>
        <p:nvGrpSpPr>
          <p:cNvPr id="4" name="กลุ่ม 9"/>
          <p:cNvGrpSpPr>
            <a:grpSpLocks/>
          </p:cNvGrpSpPr>
          <p:nvPr/>
        </p:nvGrpSpPr>
        <p:grpSpPr bwMode="auto">
          <a:xfrm>
            <a:off x="2951164" y="39688"/>
            <a:ext cx="6737351" cy="1604962"/>
            <a:chOff x="2339346" y="168684"/>
            <a:chExt cx="7912605" cy="1886494"/>
          </a:xfrm>
        </p:grpSpPr>
        <p:pic>
          <p:nvPicPr>
            <p:cNvPr id="35851" name="รูปภาพ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19" r="7838" b="28775"/>
            <a:stretch>
              <a:fillRect/>
            </a:stretch>
          </p:blipFill>
          <p:spPr bwMode="auto">
            <a:xfrm>
              <a:off x="2339346" y="168684"/>
              <a:ext cx="7358423" cy="18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7182" y="1027030"/>
              <a:ext cx="2904769" cy="686677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" name="สี่เหลี่ยมผืนผ้า 1"/>
          <p:cNvSpPr>
            <a:spLocks noChangeArrowheads="1"/>
          </p:cNvSpPr>
          <p:nvPr/>
        </p:nvSpPr>
        <p:spPr bwMode="auto">
          <a:xfrm>
            <a:off x="1925639" y="2216150"/>
            <a:ext cx="4978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thaiDist" eaLnBrk="1" hangingPunct="1"/>
            <a:r>
              <a:rPr lang="th-TH" altLang="th-TH" sz="2800" dirty="0"/>
              <a:t>	</a:t>
            </a:r>
            <a:r>
              <a:rPr lang="th-TH" altLang="th-TH" sz="2800" b="1" dirty="0">
                <a:solidFill>
                  <a:srgbClr val="C00000"/>
                </a:solidFill>
              </a:rPr>
              <a:t>นิทาน</a:t>
            </a:r>
            <a:r>
              <a:rPr lang="th-TH" altLang="th-TH" sz="2800" b="1" dirty="0" err="1">
                <a:solidFill>
                  <a:srgbClr val="C00000"/>
                </a:solidFill>
              </a:rPr>
              <a:t>อีสป</a:t>
            </a:r>
            <a:r>
              <a:rPr lang="th-TH" altLang="th-TH" sz="2800" b="1" dirty="0">
                <a:solidFill>
                  <a:srgbClr val="C00000"/>
                </a:solidFill>
              </a:rPr>
              <a:t> </a:t>
            </a:r>
            <a:r>
              <a:rPr lang="th-TH" altLang="th-TH" sz="2800" dirty="0"/>
              <a:t>แปลมา</a:t>
            </a:r>
            <a:r>
              <a:rPr lang="th-TH" altLang="th-TH" sz="2800" b="1" dirty="0">
                <a:solidFill>
                  <a:srgbClr val="C00000"/>
                </a:solidFill>
              </a:rPr>
              <a:t>จากนิทาน</a:t>
            </a:r>
            <a:r>
              <a:rPr lang="th-TH" altLang="th-TH" sz="2800" b="1" dirty="0" err="1">
                <a:solidFill>
                  <a:srgbClr val="C00000"/>
                </a:solidFill>
              </a:rPr>
              <a:t>กรีก</a:t>
            </a:r>
            <a:r>
              <a:rPr lang="th-TH" altLang="th-TH" sz="2800" b="1" dirty="0">
                <a:solidFill>
                  <a:srgbClr val="C00000"/>
                </a:solidFill>
              </a:rPr>
              <a:t>ฉบับภาษาอังกฤษ</a:t>
            </a:r>
            <a:r>
              <a:rPr lang="th-TH" altLang="th-TH" sz="2800" dirty="0"/>
              <a:t> ซึ่งในสมัยรัชกาลที่ ๕ นิยมอ่าน</a:t>
            </a:r>
            <a:br>
              <a:rPr lang="th-TH" altLang="th-TH" sz="2800" dirty="0"/>
            </a:br>
            <a:r>
              <a:rPr lang="th-TH" altLang="th-TH" sz="2800" dirty="0"/>
              <a:t>เรื่องแปลจากตะวันตก โดยเฉพาะนิทาน</a:t>
            </a:r>
            <a:r>
              <a:rPr lang="th-TH" altLang="th-TH" sz="2800" dirty="0" err="1"/>
              <a:t>อีสป</a:t>
            </a:r>
            <a:r>
              <a:rPr lang="th-TH" altLang="th-TH" sz="2800" dirty="0"/>
              <a:t>ซึ่ง</a:t>
            </a:r>
            <a:r>
              <a:rPr lang="th-TH" altLang="th-TH" sz="2800" b="1" dirty="0">
                <a:solidFill>
                  <a:srgbClr val="C00000"/>
                </a:solidFill>
              </a:rPr>
              <a:t>มี</a:t>
            </a:r>
            <a:br>
              <a:rPr lang="th-TH" altLang="th-TH" sz="2800" b="1" dirty="0">
                <a:solidFill>
                  <a:srgbClr val="C00000"/>
                </a:solidFill>
              </a:rPr>
            </a:br>
            <a:r>
              <a:rPr lang="th-TH" altLang="th-TH" sz="2800" b="1" dirty="0">
                <a:solidFill>
                  <a:srgbClr val="C00000"/>
                </a:solidFill>
              </a:rPr>
              <a:t>คติสอนใจในการดำเนิน</a:t>
            </a:r>
            <a:r>
              <a:rPr lang="th-TH" altLang="th-TH" sz="2800" b="1" dirty="0" smtClean="0">
                <a:solidFill>
                  <a:srgbClr val="C00000"/>
                </a:solidFill>
              </a:rPr>
              <a:t>ชีวิต</a:t>
            </a:r>
            <a:endParaRPr lang="th-TH" altLang="th-TH" sz="2800" b="1" dirty="0">
              <a:solidFill>
                <a:srgbClr val="C00000"/>
              </a:solidFill>
            </a:endParaRPr>
          </a:p>
        </p:txBody>
      </p:sp>
      <p:grpSp>
        <p:nvGrpSpPr>
          <p:cNvPr id="5" name="กลุ่ม 19"/>
          <p:cNvGrpSpPr>
            <a:grpSpLocks/>
          </p:cNvGrpSpPr>
          <p:nvPr/>
        </p:nvGrpSpPr>
        <p:grpSpPr bwMode="auto">
          <a:xfrm>
            <a:off x="8264527" y="1792292"/>
            <a:ext cx="3144839" cy="5051425"/>
            <a:chOff x="8264613" y="1791761"/>
            <a:chExt cx="3144285" cy="5051211"/>
          </a:xfrm>
        </p:grpSpPr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8264613" y="1791761"/>
              <a:ext cx="3043949" cy="45893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10000" dist="5000" dir="5400000" sy="-100000" algn="bl" rotWithShape="0"/>
            </a:effectLst>
          </p:spPr>
        </p:pic>
        <p:sp>
          <p:nvSpPr>
            <p:cNvPr id="35850" name="กล่องข้อความ 18"/>
            <p:cNvSpPr txBox="1">
              <a:spLocks noChangeArrowheads="1"/>
            </p:cNvSpPr>
            <p:nvPr/>
          </p:nvSpPr>
          <p:spPr bwMode="auto">
            <a:xfrm>
              <a:off x="8264613" y="6381307"/>
              <a:ext cx="31442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algn="ctr" eaLnBrk="1" hangingPunct="1"/>
              <a:r>
                <a:rPr lang="th-TH" altLang="th-TH" sz="2400"/>
                <a:t>รูปปั้นของอีสป</a:t>
              </a:r>
            </a:p>
          </p:txBody>
        </p:sp>
      </p:grpSp>
      <p:sp>
        <p:nvSpPr>
          <p:cNvPr id="6" name="สี่เหลี่ยมผืนผ้ามุมมน 5"/>
          <p:cNvSpPr/>
          <p:nvPr/>
        </p:nvSpPr>
        <p:spPr>
          <a:xfrm>
            <a:off x="2362200" y="4419600"/>
            <a:ext cx="5194356" cy="2315554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28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อีสป</a:t>
            </a: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เป็นทาสชาว</a:t>
            </a:r>
            <a:r>
              <a:rPr lang="th-TH" altLang="th-TH" sz="28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กรีก</a:t>
            </a: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ที่ร่างกายพิการ </a:t>
            </a:r>
            <a:b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แต่มีความสามารถในการเล่านิทานและเป็นคนฉลาดเขามีชีวิตในช่วงศตวรรษที่ ๖ มักเล่านิทานประกอบคติสอนใจ เพื่อให้สตินายและแก้ไขปัญหาหรือเหตุการณ์ที่เลวร้าย</a:t>
            </a: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  <a:endParaRPr lang="en-GB" altLang="th-TH" sz="2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 rot="19990073">
            <a:off x="1643736" y="4350307"/>
            <a:ext cx="164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</a:rPr>
              <a:t>เสริมความรู้</a:t>
            </a:r>
            <a:endParaRPr lang="th-TH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18"/>
          <p:cNvGrpSpPr>
            <a:grpSpLocks/>
          </p:cNvGrpSpPr>
          <p:nvPr/>
        </p:nvGrpSpPr>
        <p:grpSpPr bwMode="auto">
          <a:xfrm>
            <a:off x="1674815" y="4246563"/>
            <a:ext cx="10169525" cy="2551112"/>
            <a:chOff x="1675510" y="4246763"/>
            <a:chExt cx="10169487" cy="2550413"/>
          </a:xfrm>
        </p:grpSpPr>
        <p:sp>
          <p:nvSpPr>
            <p:cNvPr id="15" name="สี่เหลี่ยมผืนผ้ามุมมน 14"/>
            <p:cNvSpPr/>
            <p:nvPr/>
          </p:nvSpPr>
          <p:spPr>
            <a:xfrm>
              <a:off x="2835968" y="4811758"/>
              <a:ext cx="9009029" cy="181718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1675510" y="4246763"/>
              <a:ext cx="2866010" cy="25504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solidFill>
                <a:schemeClr val="tx1"/>
              </a:solidFill>
            </a:ln>
            <a:effectLst>
              <a:reflection blurRad="12700" stA="38000" endPos="0" dist="5000" dir="5400000" sy="-100000" algn="bl" rotWithShape="0"/>
            </a:effectLst>
          </p:spPr>
        </p:pic>
      </p:grpSp>
      <p:grpSp>
        <p:nvGrpSpPr>
          <p:cNvPr id="6" name="กลุ่ม 17"/>
          <p:cNvGrpSpPr>
            <a:grpSpLocks/>
          </p:cNvGrpSpPr>
          <p:nvPr/>
        </p:nvGrpSpPr>
        <p:grpSpPr bwMode="auto">
          <a:xfrm>
            <a:off x="920753" y="1435104"/>
            <a:ext cx="10995025" cy="2955925"/>
            <a:chOff x="920272" y="1434766"/>
            <a:chExt cx="10995974" cy="2955562"/>
          </a:xfrm>
        </p:grpSpPr>
        <p:sp>
          <p:nvSpPr>
            <p:cNvPr id="17" name="สี่เหลี่ยมผืนผ้ามุมมน 16"/>
            <p:cNvSpPr/>
            <p:nvPr/>
          </p:nvSpPr>
          <p:spPr>
            <a:xfrm>
              <a:off x="920272" y="1685560"/>
              <a:ext cx="9008252" cy="1938100"/>
            </a:xfrm>
            <a:prstGeom prst="roundRect">
              <a:avLst/>
            </a:prstGeom>
            <a:solidFill>
              <a:srgbClr val="FCE48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8481218" y="1434766"/>
              <a:ext cx="3435028" cy="29555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489" y="1646238"/>
            <a:ext cx="7418387" cy="23495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๑. ราชสีห์กับหนู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 ราชสีห์ตัวหนึ่งนอนหลับอยู่ มีหนูวิ่งขึ้นไปบนหน้า ทำให้ราชสีห์ตกใจตื่นและตั้งใจจะฆ่าหนูแต่หนูอ้อนวอนขอให้ไว้ชีวิต ราชสีห์จึงปล่อยหนูไป ต่อมาหนูมาช่วยกัดเชือกปล่อยราชสีห์ให้พ้นจากนายพราน</a:t>
            </a:r>
            <a:endParaRPr lang="en-GB" altLang="th-TH" sz="2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7" name="กลุ่ม 6"/>
          <p:cNvGrpSpPr>
            <a:grpSpLocks/>
          </p:cNvGrpSpPr>
          <p:nvPr/>
        </p:nvGrpSpPr>
        <p:grpSpPr bwMode="auto">
          <a:xfrm>
            <a:off x="2951164" y="39688"/>
            <a:ext cx="6737351" cy="1604962"/>
            <a:chOff x="2339346" y="168684"/>
            <a:chExt cx="7912605" cy="1886494"/>
          </a:xfrm>
        </p:grpSpPr>
        <p:pic>
          <p:nvPicPr>
            <p:cNvPr id="36876" name="รูปภาพ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19" r="7838" b="28775"/>
            <a:stretch>
              <a:fillRect/>
            </a:stretch>
          </p:blipFill>
          <p:spPr bwMode="auto">
            <a:xfrm>
              <a:off x="2339346" y="168684"/>
              <a:ext cx="7358423" cy="18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7182" y="1027030"/>
              <a:ext cx="2904769" cy="686677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8" name="กลุ่ม 9"/>
          <p:cNvGrpSpPr>
            <a:grpSpLocks/>
          </p:cNvGrpSpPr>
          <p:nvPr/>
        </p:nvGrpSpPr>
        <p:grpSpPr bwMode="auto">
          <a:xfrm>
            <a:off x="265113" y="93663"/>
            <a:ext cx="1855787" cy="1427162"/>
            <a:chOff x="4627415" y="3920837"/>
            <a:chExt cx="1856511" cy="1427018"/>
          </a:xfrm>
        </p:grpSpPr>
        <p:sp>
          <p:nvSpPr>
            <p:cNvPr id="11" name="วงรี 10"/>
            <p:cNvSpPr/>
            <p:nvPr/>
          </p:nvSpPr>
          <p:spPr>
            <a:xfrm>
              <a:off x="4977763" y="4021449"/>
              <a:ext cx="1349780" cy="1326406"/>
            </a:xfrm>
            <a:prstGeom prst="ellipse">
              <a:avLst/>
            </a:prstGeom>
            <a:gradFill>
              <a:gsLst>
                <a:gs pos="100000">
                  <a:srgbClr val="00B050"/>
                </a:gs>
                <a:gs pos="91000">
                  <a:srgbClr val="92D050"/>
                </a:gs>
                <a:gs pos="0">
                  <a:schemeClr val="bg1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36875" name="รูปภาพ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5" t="57365" r="58264" b="24419"/>
            <a:stretch>
              <a:fillRect/>
            </a:stretch>
          </p:blipFill>
          <p:spPr bwMode="auto">
            <a:xfrm>
              <a:off x="4627415" y="3920837"/>
              <a:ext cx="1856511" cy="107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สี่เหลี่ยมผืนผ้า 1"/>
          <p:cNvSpPr>
            <a:spLocks noChangeArrowheads="1"/>
          </p:cNvSpPr>
          <p:nvPr/>
        </p:nvSpPr>
        <p:spPr bwMode="auto">
          <a:xfrm>
            <a:off x="5068891" y="4811715"/>
            <a:ext cx="64801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 b="1" dirty="0"/>
              <a:t>๒. บิดากับบุตรทั้งหลาย</a:t>
            </a:r>
          </a:p>
          <a:p>
            <a:pPr eaLnBrk="1" hangingPunct="1"/>
            <a:r>
              <a:rPr lang="th-TH" altLang="th-TH" sz="2800" dirty="0"/>
              <a:t>            บิดาเห็นบุตรชอบทะเลาะกัน จึงให้หักไม้เรียว ๑ กำแต่ไม่มีใครหักได้ บิดาจึงสอนว่าให้รวมใจเป็นหนึ่งเดียวเหมือนไม้เรียวก็จะไม่มีใครทำอันตรายได้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21"/>
          <p:cNvGrpSpPr>
            <a:grpSpLocks/>
          </p:cNvGrpSpPr>
          <p:nvPr/>
        </p:nvGrpSpPr>
        <p:grpSpPr bwMode="auto">
          <a:xfrm>
            <a:off x="1619251" y="4325938"/>
            <a:ext cx="10225088" cy="2089150"/>
            <a:chOff x="1619168" y="4558019"/>
            <a:chExt cx="10225829" cy="2089769"/>
          </a:xfrm>
        </p:grpSpPr>
        <p:sp>
          <p:nvSpPr>
            <p:cNvPr id="15" name="สี่เหลี่ยมผืนผ้ามุมมน 14"/>
            <p:cNvSpPr/>
            <p:nvPr/>
          </p:nvSpPr>
          <p:spPr>
            <a:xfrm>
              <a:off x="2836869" y="4812094"/>
              <a:ext cx="9008128" cy="1816638"/>
            </a:xfrm>
            <a:prstGeom prst="roundRect">
              <a:avLst/>
            </a:prstGeom>
            <a:solidFill>
              <a:srgbClr val="92D05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1619168" y="4558019"/>
              <a:ext cx="2663097" cy="20897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solidFill>
                <a:schemeClr val="tx1"/>
              </a:solidFill>
            </a:ln>
            <a:effectLst>
              <a:reflection blurRad="12700" stA="38000" endPos="0" dist="5000" dir="5400000" sy="-100000" algn="bl" rotWithShape="0"/>
            </a:effectLst>
          </p:spPr>
        </p:pic>
      </p:grpSp>
      <p:grpSp>
        <p:nvGrpSpPr>
          <p:cNvPr id="5" name="กลุ่ม 20"/>
          <p:cNvGrpSpPr>
            <a:grpSpLocks/>
          </p:cNvGrpSpPr>
          <p:nvPr/>
        </p:nvGrpSpPr>
        <p:grpSpPr bwMode="auto">
          <a:xfrm>
            <a:off x="920749" y="1644654"/>
            <a:ext cx="10788651" cy="2271713"/>
            <a:chOff x="920272" y="1645179"/>
            <a:chExt cx="10789193" cy="2270797"/>
          </a:xfrm>
        </p:grpSpPr>
        <p:sp>
          <p:nvSpPr>
            <p:cNvPr id="17" name="สี่เหลี่ยมผืนผ้ามุมมน 16"/>
            <p:cNvSpPr/>
            <p:nvPr/>
          </p:nvSpPr>
          <p:spPr>
            <a:xfrm>
              <a:off x="920272" y="1686437"/>
              <a:ext cx="9009516" cy="193596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8585357" y="1645179"/>
              <a:ext cx="3124108" cy="22707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solidFill>
                <a:schemeClr val="tx1"/>
              </a:solidFill>
            </a:ln>
            <a:effectLst>
              <a:reflection blurRad="12700" stA="35000" endPos="11000" dist="5000" dir="5400000" sy="-100000" algn="bl" rotWithShape="0"/>
            </a:effec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489" y="1773238"/>
            <a:ext cx="7418387" cy="23495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๓. สุนัขป่ากับลูกแกะ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สุนัขป่าอยากกินลูกแกะจึงให้เหตุผลกล่าวโทษลูกแกะต่าง ๆ นานา </a:t>
            </a:r>
            <a:br>
              <a:rPr lang="th-TH" alt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alt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แต่ลูกแกะไม่มีความผิดจริง  สุนัขป่าไม่รู้จะทำอย่างไรจึงจับลูกแกะกินทันที</a:t>
            </a:r>
          </a:p>
        </p:txBody>
      </p:sp>
      <p:grpSp>
        <p:nvGrpSpPr>
          <p:cNvPr id="6" name="กลุ่ม 6"/>
          <p:cNvGrpSpPr>
            <a:grpSpLocks/>
          </p:cNvGrpSpPr>
          <p:nvPr/>
        </p:nvGrpSpPr>
        <p:grpSpPr bwMode="auto">
          <a:xfrm>
            <a:off x="2951164" y="39688"/>
            <a:ext cx="6737351" cy="1604962"/>
            <a:chOff x="2339346" y="168684"/>
            <a:chExt cx="7912605" cy="1886494"/>
          </a:xfrm>
        </p:grpSpPr>
        <p:pic>
          <p:nvPicPr>
            <p:cNvPr id="37900" name="รูปภาพ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19" r="7838" b="28775"/>
            <a:stretch>
              <a:fillRect/>
            </a:stretch>
          </p:blipFill>
          <p:spPr bwMode="auto">
            <a:xfrm>
              <a:off x="2339346" y="168684"/>
              <a:ext cx="7358423" cy="18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7182" y="1027030"/>
              <a:ext cx="2904769" cy="686677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7" name="กลุ่ม 9"/>
          <p:cNvGrpSpPr>
            <a:grpSpLocks/>
          </p:cNvGrpSpPr>
          <p:nvPr/>
        </p:nvGrpSpPr>
        <p:grpSpPr bwMode="auto">
          <a:xfrm>
            <a:off x="265113" y="93663"/>
            <a:ext cx="1855787" cy="1427162"/>
            <a:chOff x="4627415" y="3920837"/>
            <a:chExt cx="1856511" cy="1427018"/>
          </a:xfrm>
        </p:grpSpPr>
        <p:sp>
          <p:nvSpPr>
            <p:cNvPr id="11" name="วงรี 10"/>
            <p:cNvSpPr/>
            <p:nvPr/>
          </p:nvSpPr>
          <p:spPr>
            <a:xfrm>
              <a:off x="4977763" y="4021449"/>
              <a:ext cx="1349780" cy="1326406"/>
            </a:xfrm>
            <a:prstGeom prst="ellipse">
              <a:avLst/>
            </a:prstGeom>
            <a:gradFill>
              <a:gsLst>
                <a:gs pos="100000">
                  <a:srgbClr val="00B050"/>
                </a:gs>
                <a:gs pos="91000">
                  <a:srgbClr val="92D050"/>
                </a:gs>
                <a:gs pos="0">
                  <a:schemeClr val="bg1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37899" name="รูปภาพ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5" t="57365" r="58264" b="24419"/>
            <a:stretch>
              <a:fillRect/>
            </a:stretch>
          </p:blipFill>
          <p:spPr bwMode="auto">
            <a:xfrm>
              <a:off x="4627415" y="3920837"/>
              <a:ext cx="1856511" cy="107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สี่เหลี่ยมผืนผ้า 1"/>
          <p:cNvSpPr>
            <a:spLocks noChangeArrowheads="1"/>
          </p:cNvSpPr>
          <p:nvPr/>
        </p:nvSpPr>
        <p:spPr bwMode="auto">
          <a:xfrm>
            <a:off x="5068891" y="4608515"/>
            <a:ext cx="64801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 b="1" dirty="0"/>
              <a:t>๔. กระต่ายกับเต่า</a:t>
            </a:r>
          </a:p>
          <a:p>
            <a:pPr eaLnBrk="1" hangingPunct="1"/>
            <a:r>
              <a:rPr lang="th-TH" altLang="th-TH" sz="2800" dirty="0"/>
              <a:t>	กระต่ายหัวเราะเยาะเต่าว่าเดินช้า ขาสั้น เต่าจึงท้ากระต่ายวิ่งแข่ง กระต่ายคิดว่าวิ่งเร็วกว่าเต่า จึงหยุดนอนพักระหว่างทาง แต่เต่าเดินไม่หยุดจนในที่สุดเต่าก็มาถึงเส้นชัยก่อนกระต่าย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510" y="1960179"/>
            <a:ext cx="8866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๑. ราชสีห์กับหนู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 smtClean="0"/>
              <a:t>		อย่า</a:t>
            </a:r>
            <a:r>
              <a:rPr lang="th-TH" sz="3600" b="1" dirty="0"/>
              <a:t>ควรประมาณผู้                  </a:t>
            </a:r>
            <a:r>
              <a:rPr lang="th-TH" sz="3600" b="1" dirty="0" smtClean="0"/>
              <a:t>   ทุรพล</a:t>
            </a:r>
            <a:endParaRPr lang="th-TH" sz="3600" b="1" dirty="0"/>
          </a:p>
          <a:p>
            <a:r>
              <a:rPr lang="th-TH" sz="3600" b="1" dirty="0" smtClean="0"/>
              <a:t>	สบ</a:t>
            </a:r>
            <a:r>
              <a:rPr lang="th-TH" sz="3600" b="1" dirty="0"/>
              <a:t>เคราะห์คราวขัดสน                           สุดรู้</a:t>
            </a:r>
          </a:p>
          <a:p>
            <a:r>
              <a:rPr lang="th-TH" sz="3600" b="1" dirty="0" smtClean="0"/>
              <a:t>	เกลือก</a:t>
            </a:r>
            <a:r>
              <a:rPr lang="th-TH" sz="3600" b="1" dirty="0"/>
              <a:t>เขาสบร้ายดล                                ใดเหตุ  มีแฮ</a:t>
            </a:r>
          </a:p>
          <a:p>
            <a:r>
              <a:rPr lang="th-TH" sz="3600" b="1" dirty="0" smtClean="0"/>
              <a:t>	มาก</a:t>
            </a:r>
            <a:r>
              <a:rPr lang="th-TH" sz="3600" b="1" dirty="0"/>
              <a:t>พวกคงมีผู้                                        </a:t>
            </a:r>
            <a:r>
              <a:rPr lang="th-TH" sz="3600" b="1" dirty="0" smtClean="0"/>
              <a:t>ระลึก</a:t>
            </a:r>
            <a:r>
              <a:rPr lang="th-TH" sz="3600" b="1" dirty="0"/>
              <a:t>เค้าคุณสนอง</a:t>
            </a:r>
          </a:p>
        </p:txBody>
      </p:sp>
      <p:grpSp>
        <p:nvGrpSpPr>
          <p:cNvPr id="6" name="กลุ่ม 6"/>
          <p:cNvGrpSpPr>
            <a:grpSpLocks/>
          </p:cNvGrpSpPr>
          <p:nvPr/>
        </p:nvGrpSpPr>
        <p:grpSpPr bwMode="auto">
          <a:xfrm>
            <a:off x="2951164" y="39688"/>
            <a:ext cx="6737351" cy="1604962"/>
            <a:chOff x="2339346" y="168684"/>
            <a:chExt cx="7912605" cy="1886494"/>
          </a:xfrm>
        </p:grpSpPr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19" r="7838" b="28775"/>
            <a:stretch>
              <a:fillRect/>
            </a:stretch>
          </p:blipFill>
          <p:spPr bwMode="auto">
            <a:xfrm>
              <a:off x="2339346" y="168684"/>
              <a:ext cx="7358423" cy="18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7182" y="1027030"/>
              <a:ext cx="2904769" cy="686677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7983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5"/>
          <p:cNvGrpSpPr>
            <a:grpSpLocks/>
          </p:cNvGrpSpPr>
          <p:nvPr/>
        </p:nvGrpSpPr>
        <p:grpSpPr bwMode="auto">
          <a:xfrm>
            <a:off x="3071815" y="163517"/>
            <a:ext cx="6759575" cy="1785937"/>
            <a:chOff x="3962400" y="374471"/>
            <a:chExt cx="5924492" cy="1523444"/>
          </a:xfrm>
        </p:grpSpPr>
        <p:pic>
          <p:nvPicPr>
            <p:cNvPr id="17421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374471"/>
              <a:ext cx="5457610" cy="152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2517" y="1155828"/>
              <a:ext cx="2134375" cy="491565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" name="กลุ่ม 21"/>
          <p:cNvGrpSpPr>
            <a:grpSpLocks/>
          </p:cNvGrpSpPr>
          <p:nvPr/>
        </p:nvGrpSpPr>
        <p:grpSpPr bwMode="auto">
          <a:xfrm>
            <a:off x="1619253" y="1524000"/>
            <a:ext cx="1439863" cy="1163638"/>
            <a:chOff x="1274619" y="1191491"/>
            <a:chExt cx="1440873" cy="1163782"/>
          </a:xfrm>
        </p:grpSpPr>
        <p:sp>
          <p:nvSpPr>
            <p:cNvPr id="21" name="วงรี 20"/>
            <p:cNvSpPr/>
            <p:nvPr/>
          </p:nvSpPr>
          <p:spPr>
            <a:xfrm>
              <a:off x="1440873" y="1191491"/>
              <a:ext cx="1246909" cy="11637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17420" name="รูปภาพ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17" t="38104" r="47797" b="50589"/>
            <a:stretch>
              <a:fillRect/>
            </a:stretch>
          </p:blipFill>
          <p:spPr bwMode="auto">
            <a:xfrm>
              <a:off x="1274619" y="1381823"/>
              <a:ext cx="1440873" cy="75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สี่เหลี่ยมผืนผ้า 30"/>
          <p:cNvSpPr>
            <a:spLocks noChangeArrowheads="1"/>
          </p:cNvSpPr>
          <p:nvPr/>
        </p:nvSpPr>
        <p:spPr bwMode="auto">
          <a:xfrm>
            <a:off x="2427290" y="3429000"/>
            <a:ext cx="846613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 dirty="0"/>
              <a:t>	</a:t>
            </a:r>
            <a:r>
              <a:rPr lang="th-TH" altLang="th-TH" sz="3200" b="1" dirty="0">
                <a:solidFill>
                  <a:srgbClr val="FF0000"/>
                </a:solidFill>
              </a:rPr>
              <a:t>โสฬสไตรยางค์ หมายถึง การจำแนกเนื้อความเป็น ๑๖ หมวด หมวดละ ๓ ข้อ รูปแบบเป็นโคลงสี่สุภาพ </a:t>
            </a:r>
            <a:endParaRPr lang="th-TH" altLang="th-TH" sz="3200" b="1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buFontTx/>
              <a:buChar char="-"/>
            </a:pPr>
            <a:r>
              <a:rPr lang="th-TH" altLang="th-TH" sz="3200" dirty="0" smtClean="0"/>
              <a:t>โดย</a:t>
            </a:r>
            <a:r>
              <a:rPr lang="th-TH" altLang="th-TH" sz="3200" dirty="0"/>
              <a:t>มีโคลงนำ ๑ บท </a:t>
            </a:r>
            <a:endParaRPr lang="th-TH" altLang="th-TH" sz="3200" dirty="0" smtClean="0"/>
          </a:p>
          <a:p>
            <a:pPr marL="457200" indent="-457200" eaLnBrk="1" hangingPunct="1">
              <a:buFontTx/>
              <a:buChar char="-"/>
            </a:pPr>
            <a:r>
              <a:rPr lang="th-TH" altLang="th-TH" sz="3200" dirty="0" smtClean="0"/>
              <a:t>แสดง</a:t>
            </a:r>
            <a:r>
              <a:rPr lang="th-TH" altLang="th-TH" sz="3200" dirty="0"/>
              <a:t>สุภาษิตเป็นหมวดๆ </a:t>
            </a:r>
            <a:r>
              <a:rPr lang="th-TH" altLang="th-TH" sz="3200" dirty="0" smtClean="0"/>
              <a:t>หมวด</a:t>
            </a:r>
            <a:r>
              <a:rPr lang="th-TH" altLang="th-TH" sz="3200" dirty="0"/>
              <a:t>ละ ๓ เรื่อง </a:t>
            </a:r>
            <a:endParaRPr lang="th-TH" altLang="th-TH" sz="3200" dirty="0" smtClean="0"/>
          </a:p>
          <a:p>
            <a:pPr marL="457200" indent="-457200" eaLnBrk="1" hangingPunct="1">
              <a:buFontTx/>
              <a:buChar char="-"/>
            </a:pPr>
            <a:r>
              <a:rPr lang="th-TH" altLang="th-TH" sz="3200" dirty="0" smtClean="0"/>
              <a:t>โคลง </a:t>
            </a:r>
            <a:r>
              <a:rPr lang="th-TH" altLang="th-TH" sz="3200" dirty="0"/>
              <a:t>๑ บท ปิดท้าย </a:t>
            </a:r>
            <a:endParaRPr lang="th-TH" altLang="th-TH" sz="3200" dirty="0" smtClean="0"/>
          </a:p>
          <a:p>
            <a:pPr marL="457200" indent="-457200" eaLnBrk="1" hangingPunct="1">
              <a:buFontTx/>
              <a:buChar char="-"/>
            </a:pPr>
            <a:r>
              <a:rPr lang="th-TH" altLang="th-TH" sz="3200" dirty="0" smtClean="0"/>
              <a:t>โดย</a:t>
            </a:r>
            <a:r>
              <a:rPr lang="th-TH" altLang="th-TH" sz="3200" dirty="0"/>
              <a:t>บอกวัตถุประสงค์ว่าเป็นแนวทางให้ผู้รู้ดำรงชีวิตให้เจริญรุ่งเรือง</a:t>
            </a:r>
          </a:p>
        </p:txBody>
      </p:sp>
      <p:grpSp>
        <p:nvGrpSpPr>
          <p:cNvPr id="4" name="กลุ่ม 1"/>
          <p:cNvGrpSpPr>
            <a:grpSpLocks/>
          </p:cNvGrpSpPr>
          <p:nvPr/>
        </p:nvGrpSpPr>
        <p:grpSpPr bwMode="auto">
          <a:xfrm>
            <a:off x="3367662" y="1845739"/>
            <a:ext cx="6015037" cy="1247775"/>
            <a:chOff x="3366652" y="2344882"/>
            <a:chExt cx="6014946" cy="1248281"/>
          </a:xfrm>
        </p:grpSpPr>
        <p:sp>
          <p:nvSpPr>
            <p:cNvPr id="34" name="สี่เหลี่ยมผืนผ้ามุมมน 33"/>
            <p:cNvSpPr/>
            <p:nvPr/>
          </p:nvSpPr>
          <p:spPr>
            <a:xfrm>
              <a:off x="3366652" y="2344882"/>
              <a:ext cx="6014946" cy="124828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52000"/>
              </a:schemeClr>
            </a:solidFill>
            <a:ln w="101600" cmpd="thinThick">
              <a:solidFill>
                <a:srgbClr val="1D66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7416" name="สี่เหลี่ยมผืนผ้า 31"/>
            <p:cNvSpPr>
              <a:spLocks noChangeArrowheads="1"/>
            </p:cNvSpPr>
            <p:nvPr/>
          </p:nvSpPr>
          <p:spPr bwMode="auto">
            <a:xfrm>
              <a:off x="4184073" y="2469740"/>
              <a:ext cx="4746740" cy="954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2800">
                  <a:solidFill>
                    <a:srgbClr val="000000"/>
                  </a:solidFill>
                </a:rPr>
                <a:t>โสฬส 		หมายถึง		 สิบหก </a:t>
              </a:r>
              <a:br>
                <a:rPr lang="th-TH" altLang="th-TH" sz="2800">
                  <a:solidFill>
                    <a:srgbClr val="000000"/>
                  </a:solidFill>
                </a:rPr>
              </a:br>
              <a:r>
                <a:rPr lang="th-TH" altLang="th-TH" sz="2800">
                  <a:solidFill>
                    <a:srgbClr val="000000"/>
                  </a:solidFill>
                </a:rPr>
                <a:t>ไตรยางค์ 	หมายถึง 		องค์สาม </a:t>
              </a:r>
              <a:endParaRPr lang="th-TH" altLang="th-TH"/>
            </a:p>
          </p:txBody>
        </p:sp>
      </p:grpSp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889375"/>
            <a:ext cx="18542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510" y="1960179"/>
            <a:ext cx="8866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๒. บิดากับบุตรทั้งหลาย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 smtClean="0"/>
              <a:t>		เชื้อ</a:t>
            </a:r>
            <a:r>
              <a:rPr lang="th-TH" sz="3600" b="1" dirty="0"/>
              <a:t>วงศ์วายรักร้อย                   ริษยา  กันเฮย</a:t>
            </a:r>
          </a:p>
          <a:p>
            <a:r>
              <a:rPr lang="th-TH" sz="3600" b="1" dirty="0" smtClean="0"/>
              <a:t>	ปรปักษ์</a:t>
            </a:r>
            <a:r>
              <a:rPr lang="th-TH" sz="3600" b="1" dirty="0"/>
              <a:t>เบียนบีฑา                                </a:t>
            </a:r>
            <a:r>
              <a:rPr lang="th-TH" sz="3600" b="1" dirty="0" smtClean="0"/>
              <a:t>ง่าย</a:t>
            </a:r>
            <a:r>
              <a:rPr lang="th-TH" sz="3600" b="1" dirty="0"/>
              <a:t>แท้</a:t>
            </a:r>
          </a:p>
          <a:p>
            <a:r>
              <a:rPr lang="th-TH" sz="3600" b="1" dirty="0" smtClean="0"/>
              <a:t>	ร่วม</a:t>
            </a:r>
            <a:r>
              <a:rPr lang="th-TH" sz="3600" b="1" dirty="0"/>
              <a:t>สู้ร่วมรักษา                                   </a:t>
            </a:r>
            <a:r>
              <a:rPr lang="th-TH" sz="3600" b="1" dirty="0" smtClean="0"/>
              <a:t>จิต</a:t>
            </a:r>
            <a:r>
              <a:rPr lang="th-TH" sz="3600" b="1" dirty="0"/>
              <a:t>ร่วม  รวมแฮ</a:t>
            </a:r>
          </a:p>
          <a:p>
            <a:r>
              <a:rPr lang="th-TH" sz="3600" b="1" dirty="0" smtClean="0"/>
              <a:t>	หมื่น</a:t>
            </a:r>
            <a:r>
              <a:rPr lang="th-TH" sz="3600" b="1" dirty="0"/>
              <a:t>อมิตร  บ มิแพ้                          </a:t>
            </a:r>
            <a:r>
              <a:rPr lang="th-TH" sz="3600" b="1" dirty="0" smtClean="0"/>
              <a:t>   เพราะ</a:t>
            </a:r>
            <a:r>
              <a:rPr lang="th-TH" sz="3600" b="1" dirty="0"/>
              <a:t>พร้อมเพรียงผจญ</a:t>
            </a:r>
          </a:p>
        </p:txBody>
      </p:sp>
      <p:grpSp>
        <p:nvGrpSpPr>
          <p:cNvPr id="6" name="กลุ่ม 6"/>
          <p:cNvGrpSpPr>
            <a:grpSpLocks/>
          </p:cNvGrpSpPr>
          <p:nvPr/>
        </p:nvGrpSpPr>
        <p:grpSpPr bwMode="auto">
          <a:xfrm>
            <a:off x="2951164" y="39688"/>
            <a:ext cx="6737351" cy="1604962"/>
            <a:chOff x="2339346" y="168684"/>
            <a:chExt cx="7912605" cy="1886494"/>
          </a:xfrm>
        </p:grpSpPr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19" r="7838" b="28775"/>
            <a:stretch>
              <a:fillRect/>
            </a:stretch>
          </p:blipFill>
          <p:spPr bwMode="auto">
            <a:xfrm>
              <a:off x="2339346" y="168684"/>
              <a:ext cx="7358423" cy="18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7182" y="1027030"/>
              <a:ext cx="2904769" cy="686677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4663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510" y="1960179"/>
            <a:ext cx="8866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๓. สุนัขป่ากับลูกแกะ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 smtClean="0"/>
              <a:t>		ชาติ</a:t>
            </a:r>
            <a:r>
              <a:rPr lang="th-TH" sz="3600" b="1" dirty="0"/>
              <a:t>กักขฬะดุร้าย                     </a:t>
            </a:r>
            <a:r>
              <a:rPr lang="th-TH" sz="3600" b="1" dirty="0" smtClean="0"/>
              <a:t>   สันดาน</a:t>
            </a:r>
            <a:endParaRPr lang="th-TH" sz="3600" b="1" dirty="0"/>
          </a:p>
          <a:p>
            <a:r>
              <a:rPr lang="th-TH" sz="3600" b="1" dirty="0" smtClean="0"/>
              <a:t>	คง</a:t>
            </a:r>
            <a:r>
              <a:rPr lang="th-TH" sz="3600" b="1" dirty="0"/>
              <a:t>จะหาสิ่งพาล                                       โทษให้</a:t>
            </a:r>
          </a:p>
          <a:p>
            <a:r>
              <a:rPr lang="th-TH" sz="3600" b="1" dirty="0" smtClean="0"/>
              <a:t>	ถึง</a:t>
            </a:r>
            <a:r>
              <a:rPr lang="th-TH" sz="3600" b="1" dirty="0"/>
              <a:t>จะกล่าวคำหวาน                                 คำชอบ  ก็ดี</a:t>
            </a:r>
          </a:p>
          <a:p>
            <a:r>
              <a:rPr lang="th-TH" sz="3600" b="1" dirty="0" smtClean="0"/>
              <a:t>	หาญ</a:t>
            </a:r>
            <a:r>
              <a:rPr lang="th-TH" sz="3600" b="1" dirty="0"/>
              <a:t>หักเอาจนได้                                  </a:t>
            </a:r>
            <a:r>
              <a:rPr lang="th-TH" sz="3600" b="1" dirty="0" smtClean="0"/>
              <a:t>  </a:t>
            </a:r>
            <a:r>
              <a:rPr lang="th-TH" sz="3600" b="1" dirty="0"/>
              <a:t>ดั่งข้อเขาประสงค์</a:t>
            </a:r>
          </a:p>
        </p:txBody>
      </p:sp>
      <p:grpSp>
        <p:nvGrpSpPr>
          <p:cNvPr id="6" name="กลุ่ม 6"/>
          <p:cNvGrpSpPr>
            <a:grpSpLocks/>
          </p:cNvGrpSpPr>
          <p:nvPr/>
        </p:nvGrpSpPr>
        <p:grpSpPr bwMode="auto">
          <a:xfrm>
            <a:off x="2951164" y="39688"/>
            <a:ext cx="6737351" cy="1604962"/>
            <a:chOff x="2339346" y="168684"/>
            <a:chExt cx="7912605" cy="1886494"/>
          </a:xfrm>
        </p:grpSpPr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19" r="7838" b="28775"/>
            <a:stretch>
              <a:fillRect/>
            </a:stretch>
          </p:blipFill>
          <p:spPr bwMode="auto">
            <a:xfrm>
              <a:off x="2339346" y="168684"/>
              <a:ext cx="7358423" cy="18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7182" y="1027030"/>
              <a:ext cx="2904769" cy="686677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4663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510" y="1960179"/>
            <a:ext cx="8866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๔. กระต่ายกับ</a:t>
            </a:r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เต่า</a:t>
            </a:r>
          </a:p>
          <a:p>
            <a:pPr algn="ctr"/>
            <a:endParaRPr lang="th-TH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 smtClean="0"/>
              <a:t>		เชื่อ</a:t>
            </a:r>
            <a:r>
              <a:rPr lang="th-TH" sz="3600" b="1" dirty="0"/>
              <a:t>เร็วแรงเรี่ยวทั้ง                  เชาวน์ชาญ  เชี่ยวแฮ</a:t>
            </a:r>
          </a:p>
          <a:p>
            <a:r>
              <a:rPr lang="th-TH" sz="3600" b="1" dirty="0" smtClean="0"/>
              <a:t>	แม้น</a:t>
            </a:r>
            <a:r>
              <a:rPr lang="th-TH" sz="3600" b="1" dirty="0"/>
              <a:t>ประมาทมละการ                        </a:t>
            </a:r>
            <a:r>
              <a:rPr lang="th-TH" sz="3600" b="1" dirty="0" smtClean="0"/>
              <a:t> ก็</a:t>
            </a:r>
            <a:r>
              <a:rPr lang="th-TH" sz="3600" b="1" dirty="0"/>
              <a:t>ล้า</a:t>
            </a:r>
          </a:p>
          <a:p>
            <a:r>
              <a:rPr lang="th-TH" sz="3600" b="1" dirty="0" smtClean="0"/>
              <a:t>	โฉด</a:t>
            </a:r>
            <a:r>
              <a:rPr lang="th-TH" sz="3600" b="1" dirty="0"/>
              <a:t>ช้าอุตส่าห์หาญ                             </a:t>
            </a:r>
            <a:r>
              <a:rPr lang="th-TH" sz="3600" b="1" dirty="0" smtClean="0"/>
              <a:t>ห่อน</a:t>
            </a:r>
            <a:r>
              <a:rPr lang="th-TH" sz="3600" b="1" dirty="0"/>
              <a:t>หยุด  ยั้งเฮย</a:t>
            </a:r>
          </a:p>
          <a:p>
            <a:r>
              <a:rPr lang="th-TH" sz="3600" b="1" dirty="0" smtClean="0"/>
              <a:t>	ดัง</a:t>
            </a:r>
            <a:r>
              <a:rPr lang="th-TH" sz="3600" b="1" dirty="0"/>
              <a:t>เต่ากระต่ายท้า                                </a:t>
            </a:r>
            <a:r>
              <a:rPr lang="th-TH" sz="3600" b="1" dirty="0" smtClean="0"/>
              <a:t>แข่ง</a:t>
            </a:r>
            <a:r>
              <a:rPr lang="th-TH" sz="3600" b="1" dirty="0"/>
              <a:t>ช้าชนะเร็ว</a:t>
            </a:r>
          </a:p>
        </p:txBody>
      </p:sp>
      <p:grpSp>
        <p:nvGrpSpPr>
          <p:cNvPr id="6" name="กลุ่ม 6"/>
          <p:cNvGrpSpPr>
            <a:grpSpLocks/>
          </p:cNvGrpSpPr>
          <p:nvPr/>
        </p:nvGrpSpPr>
        <p:grpSpPr bwMode="auto">
          <a:xfrm>
            <a:off x="2951164" y="39688"/>
            <a:ext cx="6737351" cy="1604962"/>
            <a:chOff x="2339346" y="168684"/>
            <a:chExt cx="7912605" cy="1886494"/>
          </a:xfrm>
        </p:grpSpPr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19" r="7838" b="28775"/>
            <a:stretch>
              <a:fillRect/>
            </a:stretch>
          </p:blipFill>
          <p:spPr bwMode="auto">
            <a:xfrm>
              <a:off x="2339346" y="168684"/>
              <a:ext cx="7358423" cy="18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7182" y="1027030"/>
              <a:ext cx="2904769" cy="686677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4663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12"/>
          <p:cNvSpPr/>
          <p:nvPr/>
        </p:nvSpPr>
        <p:spPr>
          <a:xfrm>
            <a:off x="688552" y="1390051"/>
            <a:ext cx="11057207" cy="5416894"/>
          </a:xfrm>
          <a:prstGeom prst="roundRect">
            <a:avLst/>
          </a:prstGeom>
          <a:solidFill>
            <a:schemeClr val="bg1"/>
          </a:solidFill>
          <a:ln w="127000" cmpd="thickThin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Courage Gentleness Affection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/>
              <a:t>ความกล้า ความสุภาพ ความรักใคร่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399" y="3886200"/>
            <a:ext cx="9307512" cy="2746375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th-TH" altLang="th-TH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อย่าประมาทผู้ที่ด้อยกว่าตน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th-TH" altLang="th-TH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สามัคคีคือพลัง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th-TH" altLang="th-TH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คนพาลโดยสันดานต่อให้พูดดีด้วยก็จะหาเรื่องทำร้ายจนได้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th-TH" altLang="th-TH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ความประมาทในกิจตนย่อมเสียหาย</a:t>
            </a:r>
            <a:endParaRPr lang="en-GB" altLang="th-TH" b="1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4" name="กลุ่ม 6"/>
          <p:cNvGrpSpPr>
            <a:grpSpLocks/>
          </p:cNvGrpSpPr>
          <p:nvPr/>
        </p:nvGrpSpPr>
        <p:grpSpPr bwMode="auto">
          <a:xfrm>
            <a:off x="3838575" y="-52388"/>
            <a:ext cx="4535488" cy="2105026"/>
            <a:chOff x="3838585" y="987257"/>
            <a:chExt cx="4536158" cy="2104318"/>
          </a:xfrm>
        </p:grpSpPr>
        <p:sp>
          <p:nvSpPr>
            <p:cNvPr id="8" name="เครื่องหมายบั้ง 7"/>
            <p:cNvSpPr/>
            <p:nvPr/>
          </p:nvSpPr>
          <p:spPr>
            <a:xfrm>
              <a:off x="3838585" y="1601295"/>
              <a:ext cx="4536158" cy="731506"/>
            </a:xfrm>
            <a:prstGeom prst="chevron">
              <a:avLst/>
            </a:prstGeom>
            <a:solidFill>
              <a:srgbClr val="5C3814"/>
            </a:solidFill>
            <a:ln>
              <a:solidFill>
                <a:srgbClr val="9C6A1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38927" name="รูปภาพ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508" y="987257"/>
              <a:ext cx="4208635" cy="210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กลุ่ม 14"/>
          <p:cNvGrpSpPr>
            <a:grpSpLocks/>
          </p:cNvGrpSpPr>
          <p:nvPr/>
        </p:nvGrpSpPr>
        <p:grpSpPr bwMode="auto">
          <a:xfrm>
            <a:off x="460376" y="481016"/>
            <a:ext cx="3041651" cy="992187"/>
            <a:chOff x="459663" y="1519583"/>
            <a:chExt cx="3043065" cy="992205"/>
          </a:xfrm>
        </p:grpSpPr>
        <p:sp>
          <p:nvSpPr>
            <p:cNvPr id="11" name="ม้วนกระดาษแนวนอน 10"/>
            <p:cNvSpPr/>
            <p:nvPr/>
          </p:nvSpPr>
          <p:spPr>
            <a:xfrm>
              <a:off x="489840" y="1519583"/>
              <a:ext cx="2869947" cy="898541"/>
            </a:xfrm>
            <a:prstGeom prst="horizontalScroll">
              <a:avLst/>
            </a:prstGeom>
            <a:solidFill>
              <a:srgbClr val="472805"/>
            </a:solidFill>
            <a:ln>
              <a:solidFill>
                <a:srgbClr val="321500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38923" name="รูปภาพ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8" t="34251" r="18512" b="37111"/>
            <a:stretch>
              <a:fillRect/>
            </a:stretch>
          </p:blipFill>
          <p:spPr bwMode="auto">
            <a:xfrm>
              <a:off x="459663" y="1716787"/>
              <a:ext cx="3043065" cy="79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auto">
          <a:xfrm>
            <a:off x="1311275" y="2052638"/>
            <a:ext cx="7778091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E32D91"/>
              </a:buClr>
            </a:pPr>
            <a:r>
              <a:rPr lang="th-TH" altLang="th-TH" sz="2800" dirty="0" smtClean="0">
                <a:solidFill>
                  <a:srgbClr val="000000"/>
                </a:solidFill>
              </a:rPr>
              <a:t>	</a:t>
            </a:r>
            <a:r>
              <a:rPr lang="th-TH" altLang="th-TH" sz="2800" b="1" dirty="0" smtClean="0">
                <a:solidFill>
                  <a:srgbClr val="000000"/>
                </a:solidFill>
              </a:rPr>
              <a:t>โคลง</a:t>
            </a:r>
            <a:r>
              <a:rPr lang="th-TH" altLang="th-TH" sz="2800" b="1" dirty="0">
                <a:solidFill>
                  <a:srgbClr val="000000"/>
                </a:solidFill>
              </a:rPr>
              <a:t>สุภาษิต</a:t>
            </a:r>
            <a:r>
              <a:rPr lang="th-TH" altLang="th-TH" sz="2800" b="1" dirty="0" err="1">
                <a:solidFill>
                  <a:srgbClr val="000000"/>
                </a:solidFill>
              </a:rPr>
              <a:t>อิศปปกรณำ</a:t>
            </a:r>
            <a:r>
              <a:rPr lang="th-TH" altLang="th-TH" sz="2800" b="1" dirty="0">
                <a:solidFill>
                  <a:srgbClr val="000000"/>
                </a:solidFill>
              </a:rPr>
              <a:t>ทั้ง ๔ เรื่อง </a:t>
            </a:r>
            <a:r>
              <a:rPr lang="th-TH" altLang="th-TH" sz="2800" b="1" dirty="0" smtClean="0">
                <a:solidFill>
                  <a:srgbClr val="000000"/>
                </a:solidFill>
              </a:rPr>
              <a:t>ให้ให้คุณค่าเกี่ยวกับการใช้ชีวิตในสังคม</a:t>
            </a:r>
          </a:p>
          <a:p>
            <a:pPr eaLnBrk="1" hangingPunct="1">
              <a:spcBef>
                <a:spcPts val="1000"/>
              </a:spcBef>
              <a:buClr>
                <a:srgbClr val="E32D91"/>
              </a:buClr>
            </a:pPr>
            <a:r>
              <a:rPr lang="th-TH" altLang="th-TH" sz="2800" b="1" dirty="0" smtClean="0">
                <a:solidFill>
                  <a:srgbClr val="000000"/>
                </a:solidFill>
              </a:rPr>
              <a:t>ซึ่งสามารถปรับใช้ได้กับคนทุกวัย และทุกยุคสมัย </a:t>
            </a:r>
          </a:p>
          <a:p>
            <a:pPr eaLnBrk="1" hangingPunct="1">
              <a:spcBef>
                <a:spcPts val="1000"/>
              </a:spcBef>
              <a:buClr>
                <a:srgbClr val="E32D91"/>
              </a:buClr>
            </a:pPr>
            <a:r>
              <a:rPr lang="th-TH" altLang="th-TH" sz="2800" b="1" dirty="0">
                <a:solidFill>
                  <a:srgbClr val="000000"/>
                </a:solidFill>
              </a:rPr>
              <a:t>	</a:t>
            </a:r>
            <a:r>
              <a:rPr lang="th-TH" altLang="th-TH" sz="2800" b="1" dirty="0" smtClean="0">
                <a:solidFill>
                  <a:srgbClr val="000000"/>
                </a:solidFill>
              </a:rPr>
              <a:t>โดยนำนิทานแปลมาแต่งเป็นโคลงสี่สุภาพและกล่าวถึงคำสอนในแต่ละตอน</a:t>
            </a:r>
            <a:endParaRPr lang="th-TH" altLang="th-TH" sz="2800" b="1" dirty="0">
              <a:solidFill>
                <a:srgbClr val="00000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03250"/>
            <a:ext cx="25908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1981202" y="2064796"/>
            <a:ext cx="8327572" cy="359961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grpSp>
        <p:nvGrpSpPr>
          <p:cNvPr id="3" name="กลุ่ม 6"/>
          <p:cNvGrpSpPr>
            <a:grpSpLocks/>
          </p:cNvGrpSpPr>
          <p:nvPr/>
        </p:nvGrpSpPr>
        <p:grpSpPr bwMode="auto">
          <a:xfrm>
            <a:off x="460376" y="517525"/>
            <a:ext cx="3041651" cy="992188"/>
            <a:chOff x="459663" y="1519583"/>
            <a:chExt cx="3043065" cy="992205"/>
          </a:xfrm>
        </p:grpSpPr>
        <p:sp>
          <p:nvSpPr>
            <p:cNvPr id="8" name="ม้วนกระดาษแนวนอน 7"/>
            <p:cNvSpPr/>
            <p:nvPr/>
          </p:nvSpPr>
          <p:spPr>
            <a:xfrm>
              <a:off x="489840" y="1519583"/>
              <a:ext cx="2869947" cy="898540"/>
            </a:xfrm>
            <a:prstGeom prst="horizontalScroll">
              <a:avLst/>
            </a:prstGeom>
            <a:solidFill>
              <a:srgbClr val="472805"/>
            </a:solidFill>
            <a:ln>
              <a:solidFill>
                <a:srgbClr val="321500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39961" name="รูปภาพ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8" t="34251" r="18512" b="37111"/>
            <a:stretch>
              <a:fillRect/>
            </a:stretch>
          </p:blipFill>
          <p:spPr bwMode="auto">
            <a:xfrm>
              <a:off x="459663" y="1716787"/>
              <a:ext cx="3043065" cy="79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กลุ่ม 9"/>
          <p:cNvGrpSpPr>
            <a:grpSpLocks/>
          </p:cNvGrpSpPr>
          <p:nvPr/>
        </p:nvGrpSpPr>
        <p:grpSpPr bwMode="auto">
          <a:xfrm>
            <a:off x="3838575" y="-141288"/>
            <a:ext cx="5130800" cy="2392363"/>
            <a:chOff x="3838584" y="-141918"/>
            <a:chExt cx="5131245" cy="2392606"/>
          </a:xfrm>
        </p:grpSpPr>
        <p:sp>
          <p:nvSpPr>
            <p:cNvPr id="11" name="เครื่องหมายบั้ง 10"/>
            <p:cNvSpPr/>
            <p:nvPr/>
          </p:nvSpPr>
          <p:spPr>
            <a:xfrm>
              <a:off x="3838584" y="599813"/>
              <a:ext cx="5131245" cy="731506"/>
            </a:xfrm>
            <a:prstGeom prst="chevron">
              <a:avLst/>
            </a:prstGeom>
            <a:solidFill>
              <a:srgbClr val="5C3814"/>
            </a:solidFill>
            <a:ln>
              <a:solidFill>
                <a:srgbClr val="9C6A1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39959" name="รูปภาพ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18" y="-141918"/>
              <a:ext cx="4785212" cy="239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กลุ่ม 21"/>
          <p:cNvGrpSpPr>
            <a:grpSpLocks/>
          </p:cNvGrpSpPr>
          <p:nvPr/>
        </p:nvGrpSpPr>
        <p:grpSpPr bwMode="auto">
          <a:xfrm>
            <a:off x="6972302" y="2255842"/>
            <a:ext cx="4756151" cy="1169987"/>
            <a:chOff x="7127722" y="1883277"/>
            <a:chExt cx="4756622" cy="1170954"/>
          </a:xfrm>
        </p:grpSpPr>
        <p:sp>
          <p:nvSpPr>
            <p:cNvPr id="17" name="สี่เหลี่ยมผืนผ้ามุมมน 16"/>
            <p:cNvSpPr/>
            <p:nvPr/>
          </p:nvSpPr>
          <p:spPr>
            <a:xfrm>
              <a:off x="7127722" y="1883277"/>
              <a:ext cx="4577709" cy="117095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9955" name="สี่เหลี่ยมผืนผ้า 12"/>
            <p:cNvSpPr>
              <a:spLocks noChangeArrowheads="1"/>
            </p:cNvSpPr>
            <p:nvPr/>
          </p:nvSpPr>
          <p:spPr bwMode="auto">
            <a:xfrm>
              <a:off x="7432431" y="2022412"/>
              <a:ext cx="4451913" cy="95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ts val="1000"/>
                </a:spcBef>
                <a:buClr>
                  <a:srgbClr val="E32D91"/>
                </a:buClr>
              </a:pPr>
              <a:r>
                <a:rPr lang="th-TH" altLang="th-TH" sz="2800"/>
                <a:t>๒. มีการแทรกบทสนทนาทำให้เข้าใจเนื้อเรื่องชัดเจนและสนุกสนาน</a:t>
              </a:r>
              <a:endParaRPr lang="en-GB" altLang="th-TH" sz="2800"/>
            </a:p>
          </p:txBody>
        </p:sp>
      </p:grpSp>
      <p:grpSp>
        <p:nvGrpSpPr>
          <p:cNvPr id="6" name="กลุ่ม 19"/>
          <p:cNvGrpSpPr>
            <a:grpSpLocks/>
          </p:cNvGrpSpPr>
          <p:nvPr/>
        </p:nvGrpSpPr>
        <p:grpSpPr bwMode="auto">
          <a:xfrm>
            <a:off x="609600" y="4410075"/>
            <a:ext cx="4708525" cy="1822450"/>
            <a:chOff x="681878" y="4409969"/>
            <a:chExt cx="4708091" cy="1822019"/>
          </a:xfrm>
        </p:grpSpPr>
        <p:sp>
          <p:nvSpPr>
            <p:cNvPr id="18" name="สี่เหลี่ยมผืนผ้ามุมมน 17"/>
            <p:cNvSpPr/>
            <p:nvPr/>
          </p:nvSpPr>
          <p:spPr>
            <a:xfrm>
              <a:off x="681878" y="4409969"/>
              <a:ext cx="4495033" cy="182201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9953" name="สี่เหลี่ยมผืนผ้า 13"/>
            <p:cNvSpPr>
              <a:spLocks noChangeArrowheads="1"/>
            </p:cNvSpPr>
            <p:nvPr/>
          </p:nvSpPr>
          <p:spPr bwMode="auto">
            <a:xfrm>
              <a:off x="835602" y="4735028"/>
              <a:ext cx="455436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2800"/>
                <a:t>๓. การสมมุติให้สัตว์พูดได้และแสดงท่าทางอย่างมนุษย์ ถ่ายทอดความคิดความรู้สึกจากเรื่องได้ดี</a:t>
              </a:r>
            </a:p>
          </p:txBody>
        </p:sp>
      </p:grpSp>
      <p:grpSp>
        <p:nvGrpSpPr>
          <p:cNvPr id="7" name="กลุ่ม 20"/>
          <p:cNvGrpSpPr>
            <a:grpSpLocks/>
          </p:cNvGrpSpPr>
          <p:nvPr/>
        </p:nvGrpSpPr>
        <p:grpSpPr bwMode="auto">
          <a:xfrm>
            <a:off x="7010402" y="4759327"/>
            <a:ext cx="4552951" cy="1171575"/>
            <a:chOff x="7153000" y="4759313"/>
            <a:chExt cx="4552431" cy="1170954"/>
          </a:xfrm>
        </p:grpSpPr>
        <p:sp>
          <p:nvSpPr>
            <p:cNvPr id="19" name="สี่เหลี่ยมผืนผ้ามุมมน 18"/>
            <p:cNvSpPr/>
            <p:nvPr/>
          </p:nvSpPr>
          <p:spPr>
            <a:xfrm>
              <a:off x="7153000" y="4759313"/>
              <a:ext cx="4552431" cy="117095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9951" name="สี่เหลี่ยมผืนผ้า 14"/>
            <p:cNvSpPr>
              <a:spLocks noChangeArrowheads="1"/>
            </p:cNvSpPr>
            <p:nvPr/>
          </p:nvSpPr>
          <p:spPr bwMode="auto">
            <a:xfrm>
              <a:off x="7544971" y="4908269"/>
              <a:ext cx="3990536" cy="95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2800"/>
                <a:t>๔. โคลงมีการซ้ำคำและสัมผัสพยัญชนะเพื่อความไพเราะ</a:t>
              </a:r>
            </a:p>
          </p:txBody>
        </p:sp>
      </p:grpSp>
      <p:grpSp>
        <p:nvGrpSpPr>
          <p:cNvPr id="9" name="กลุ่ม 23"/>
          <p:cNvGrpSpPr>
            <a:grpSpLocks/>
          </p:cNvGrpSpPr>
          <p:nvPr/>
        </p:nvGrpSpPr>
        <p:grpSpPr bwMode="auto">
          <a:xfrm>
            <a:off x="609600" y="2251079"/>
            <a:ext cx="4305300" cy="1171575"/>
            <a:chOff x="835602" y="2022412"/>
            <a:chExt cx="4062421" cy="1170954"/>
          </a:xfrm>
        </p:grpSpPr>
        <p:sp>
          <p:nvSpPr>
            <p:cNvPr id="16" name="สี่เหลี่ยมผืนผ้ามุมมน 15"/>
            <p:cNvSpPr/>
            <p:nvPr/>
          </p:nvSpPr>
          <p:spPr>
            <a:xfrm>
              <a:off x="835602" y="2022412"/>
              <a:ext cx="4062421" cy="117095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9949" name="สี่เหลี่ยมผืนผ้า 22"/>
            <p:cNvSpPr>
              <a:spLocks noChangeArrowheads="1"/>
            </p:cNvSpPr>
            <p:nvPr/>
          </p:nvSpPr>
          <p:spPr bwMode="auto">
            <a:xfrm>
              <a:off x="1089788" y="2352187"/>
              <a:ext cx="3471653" cy="52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2800"/>
                <a:t>๑. ใช้ประโยคสั้น ง่าย ในการเล่าเรื่อง</a:t>
              </a:r>
            </a:p>
          </p:txBody>
        </p:sp>
      </p:grpSp>
      <p:pic>
        <p:nvPicPr>
          <p:cNvPr id="39947" name="Picture 2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2190754"/>
            <a:ext cx="20431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4"/>
          <p:cNvGrpSpPr>
            <a:grpSpLocks/>
          </p:cNvGrpSpPr>
          <p:nvPr/>
        </p:nvGrpSpPr>
        <p:grpSpPr bwMode="auto">
          <a:xfrm>
            <a:off x="2673352" y="2678115"/>
            <a:ext cx="7356475" cy="2324100"/>
            <a:chOff x="2673678" y="2677963"/>
            <a:chExt cx="7356587" cy="2324443"/>
          </a:xfrm>
        </p:grpSpPr>
        <p:sp>
          <p:nvSpPr>
            <p:cNvPr id="15" name="สี่เหลี่ยมผืนผ้ามุมมน 14"/>
            <p:cNvSpPr/>
            <p:nvPr/>
          </p:nvSpPr>
          <p:spPr>
            <a:xfrm>
              <a:off x="2673678" y="2677963"/>
              <a:ext cx="7356587" cy="2324443"/>
            </a:xfrm>
            <a:prstGeom prst="roundRect">
              <a:avLst/>
            </a:prstGeom>
            <a:solidFill>
              <a:srgbClr val="FDFDA5">
                <a:alpha val="52000"/>
              </a:srgbClr>
            </a:solidFill>
            <a:ln w="101600" cmpd="thinThick">
              <a:solidFill>
                <a:srgbClr val="B055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40975" name="Rectangle 1"/>
            <p:cNvSpPr>
              <a:spLocks noChangeArrowheads="1"/>
            </p:cNvSpPr>
            <p:nvPr/>
          </p:nvSpPr>
          <p:spPr bwMode="auto">
            <a:xfrm>
              <a:off x="3359150" y="2879831"/>
              <a:ext cx="6452968" cy="181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2800" b="1">
                  <a:latin typeface="TFChiangsaen"/>
                </a:rPr>
                <a:t>“เชื้อ</a:t>
              </a:r>
              <a:r>
                <a:rPr lang="th-TH" altLang="th-TH" sz="2800" b="1">
                  <a:latin typeface="TFChiangsaen-Bold"/>
                </a:rPr>
                <a:t>วงศ์วายรักร้อย 		ริษยา </a:t>
              </a:r>
              <a:r>
                <a:rPr lang="th-TH" altLang="th-TH" sz="2800" b="1">
                  <a:latin typeface="TFChiangsaen"/>
                </a:rPr>
                <a:t>กันเฮย</a:t>
              </a:r>
            </a:p>
            <a:p>
              <a:pPr eaLnBrk="1" hangingPunct="1"/>
              <a:r>
                <a:rPr lang="th-TH" altLang="th-TH" sz="2800" b="1">
                  <a:latin typeface="TFChiangsaen-Bold"/>
                </a:rPr>
                <a:t>ปรปักษ์เบียนบี</a:t>
              </a:r>
              <a:r>
                <a:rPr lang="th-TH" altLang="th-TH" sz="2800" b="1">
                  <a:latin typeface="TFChiangsaen"/>
                </a:rPr>
                <a:t>ฑา 			ง่ายแท้</a:t>
              </a:r>
            </a:p>
            <a:p>
              <a:pPr eaLnBrk="1" hangingPunct="1"/>
              <a:r>
                <a:rPr lang="th-TH" altLang="th-TH" sz="2800" b="1">
                  <a:latin typeface="TFChiangsaen"/>
                </a:rPr>
                <a:t>ร่วมสู้ร่วมรักษา 			จิตร่วม รวมแฮ</a:t>
              </a:r>
            </a:p>
            <a:p>
              <a:pPr eaLnBrk="1" hangingPunct="1"/>
              <a:r>
                <a:rPr lang="th-TH" altLang="th-TH" sz="2800" b="1">
                  <a:latin typeface="TFChiangsaen-Bold"/>
                </a:rPr>
                <a:t>หมื่น</a:t>
              </a:r>
              <a:r>
                <a:rPr lang="th-TH" altLang="th-TH" sz="2800" b="1">
                  <a:latin typeface="TFChiangsaen"/>
                </a:rPr>
                <a:t>อ</a:t>
              </a:r>
              <a:r>
                <a:rPr lang="th-TH" altLang="th-TH" sz="2800" b="1">
                  <a:latin typeface="TFChiangsaen-Bold"/>
                </a:rPr>
                <a:t>มิตร </a:t>
              </a:r>
              <a:r>
                <a:rPr lang="th-TH" altLang="th-TH" sz="2800" b="1">
                  <a:latin typeface="TFChiangsaen"/>
                </a:rPr>
                <a:t>บ </a:t>
              </a:r>
              <a:r>
                <a:rPr lang="th-TH" altLang="th-TH" sz="2800" b="1">
                  <a:latin typeface="TFChiangsaen-Bold"/>
                </a:rPr>
                <a:t>มิแพ้			เพราะพร้อมเพรียงผจญ</a:t>
              </a:r>
              <a:r>
                <a:rPr lang="th-TH" altLang="th-TH" sz="2800" b="1">
                  <a:latin typeface="TFChiangsaen"/>
                </a:rPr>
                <a:t>”</a:t>
              </a:r>
              <a:endParaRPr lang="en-GB" altLang="th-TH" sz="2800" b="1"/>
            </a:p>
          </p:txBody>
        </p:sp>
      </p:grp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1922466" y="1712913"/>
            <a:ext cx="5856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3200"/>
              <a:t>ตัวอย่างบทวิเคราะห์โคลงสุภาษิตอิศปปกรณำ</a:t>
            </a:r>
          </a:p>
        </p:txBody>
      </p:sp>
      <p:grpSp>
        <p:nvGrpSpPr>
          <p:cNvPr id="3" name="กลุ่ม 8"/>
          <p:cNvGrpSpPr>
            <a:grpSpLocks/>
          </p:cNvGrpSpPr>
          <p:nvPr/>
        </p:nvGrpSpPr>
        <p:grpSpPr bwMode="auto">
          <a:xfrm>
            <a:off x="460376" y="287342"/>
            <a:ext cx="3041651" cy="1222375"/>
            <a:chOff x="459663" y="1557830"/>
            <a:chExt cx="3043065" cy="953957"/>
          </a:xfrm>
        </p:grpSpPr>
        <p:sp>
          <p:nvSpPr>
            <p:cNvPr id="10" name="ม้วนกระดาษแนวนอน 9"/>
            <p:cNvSpPr/>
            <p:nvPr/>
          </p:nvSpPr>
          <p:spPr>
            <a:xfrm>
              <a:off x="489840" y="1557830"/>
              <a:ext cx="2869947" cy="898206"/>
            </a:xfrm>
            <a:prstGeom prst="horizontalScroll">
              <a:avLst/>
            </a:prstGeom>
            <a:solidFill>
              <a:srgbClr val="472805"/>
            </a:solidFill>
            <a:ln>
              <a:solidFill>
                <a:srgbClr val="321500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40973" name="รูปภาพ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8" t="34251" r="18512" b="37111"/>
            <a:stretch>
              <a:fillRect/>
            </a:stretch>
          </p:blipFill>
          <p:spPr bwMode="auto">
            <a:xfrm>
              <a:off x="459663" y="1801836"/>
              <a:ext cx="3043065" cy="709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กลุ่ม 11"/>
          <p:cNvGrpSpPr>
            <a:grpSpLocks/>
          </p:cNvGrpSpPr>
          <p:nvPr/>
        </p:nvGrpSpPr>
        <p:grpSpPr bwMode="auto">
          <a:xfrm>
            <a:off x="3838575" y="-141288"/>
            <a:ext cx="5130800" cy="2392363"/>
            <a:chOff x="3838584" y="-141918"/>
            <a:chExt cx="5131245" cy="2392606"/>
          </a:xfrm>
        </p:grpSpPr>
        <p:sp>
          <p:nvSpPr>
            <p:cNvPr id="13" name="เครื่องหมายบั้ง 12"/>
            <p:cNvSpPr/>
            <p:nvPr/>
          </p:nvSpPr>
          <p:spPr>
            <a:xfrm>
              <a:off x="3838584" y="599813"/>
              <a:ext cx="5131245" cy="731506"/>
            </a:xfrm>
            <a:prstGeom prst="chevron">
              <a:avLst/>
            </a:prstGeom>
            <a:solidFill>
              <a:srgbClr val="5C3814"/>
            </a:solidFill>
            <a:ln>
              <a:solidFill>
                <a:srgbClr val="9C6A1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40971" name="รูปภาพ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18" y="-141918"/>
              <a:ext cx="4785212" cy="239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คำบรรยายภาพแบบวงรี 16"/>
          <p:cNvSpPr/>
          <p:nvPr/>
        </p:nvSpPr>
        <p:spPr>
          <a:xfrm>
            <a:off x="3359151" y="4897442"/>
            <a:ext cx="5049839" cy="1577975"/>
          </a:xfrm>
          <a:prstGeom prst="wedgeEllipseCallout">
            <a:avLst>
              <a:gd name="adj1" fmla="val 80837"/>
              <a:gd name="adj2" fmla="val -3212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</a:rPr>
              <a:t>       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โคลงท้ายเรื่องบิดากับ</a:t>
            </a:r>
            <a:r>
              <a:rPr 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บุตรทั้งหลายมี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การซ้ำคำและสัมผัสพยัญชนะ</a:t>
            </a:r>
            <a:r>
              <a:rPr 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เพื่อความ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ไพเราะ</a:t>
            </a: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3" y="3524254"/>
            <a:ext cx="2227263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14573" y="3886204"/>
            <a:ext cx="5777427" cy="310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637" y="1687513"/>
            <a:ext cx="8412163" cy="340995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smtClean="0">
                <a:solidFill>
                  <a:schemeClr val="tx1"/>
                </a:solidFill>
              </a:rPr>
              <a:t>๑. เป็นพี่น้องต้องรักและสามัคคีกัน ไม่ทะเลาะกัน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smtClean="0">
                <a:solidFill>
                  <a:schemeClr val="tx1"/>
                </a:solidFill>
              </a:rPr>
              <a:t>๒. ควรมีเมตตาต่อผู้อื่น โดยเฉพาะผู้มีกำลังน้อยกว่า สักวันเขาอาจช่วยเหลือเราได้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smtClean="0">
                <a:solidFill>
                  <a:schemeClr val="tx1"/>
                </a:solidFill>
              </a:rPr>
              <a:t>๓. ควรตอบแทนผู้มีพระคุณ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smtClean="0">
                <a:solidFill>
                  <a:schemeClr val="tx1"/>
                </a:solidFill>
              </a:rPr>
              <a:t>๔. ไม่ควรประมาทผู้อื่นและยกตนเองว่าเชี่ยวชาญ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smtClean="0">
                <a:solidFill>
                  <a:schemeClr val="tx1"/>
                </a:solidFill>
              </a:rPr>
              <a:t>๕. ถ้ามีความพยายามย่อมพบความสำเร็จ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smtClean="0">
                <a:solidFill>
                  <a:schemeClr val="tx1"/>
                </a:solidFill>
              </a:rPr>
              <a:t>๖. อย่าเข้าใกล้หรือคบหาคนพาล</a:t>
            </a:r>
            <a:endParaRPr lang="en-GB" altLang="th-TH" sz="2800" smtClean="0">
              <a:solidFill>
                <a:schemeClr val="tx1"/>
              </a:solidFill>
            </a:endParaRPr>
          </a:p>
        </p:txBody>
      </p:sp>
      <p:grpSp>
        <p:nvGrpSpPr>
          <p:cNvPr id="4" name="กลุ่ม 6"/>
          <p:cNvGrpSpPr>
            <a:grpSpLocks/>
          </p:cNvGrpSpPr>
          <p:nvPr/>
        </p:nvGrpSpPr>
        <p:grpSpPr bwMode="auto">
          <a:xfrm>
            <a:off x="414339" y="261938"/>
            <a:ext cx="3624263" cy="1014412"/>
            <a:chOff x="489858" y="324330"/>
            <a:chExt cx="3899262" cy="1091783"/>
          </a:xfrm>
        </p:grpSpPr>
        <p:sp>
          <p:nvSpPr>
            <p:cNvPr id="8" name="ม้วนกระดาษแนวนอน 7"/>
            <p:cNvSpPr/>
            <p:nvPr/>
          </p:nvSpPr>
          <p:spPr>
            <a:xfrm>
              <a:off x="489858" y="324330"/>
              <a:ext cx="3899262" cy="1091783"/>
            </a:xfrm>
            <a:prstGeom prst="horizontalScroll">
              <a:avLst/>
            </a:prstGeom>
            <a:solidFill>
              <a:srgbClr val="472805"/>
            </a:solidFill>
            <a:ln>
              <a:solidFill>
                <a:srgbClr val="321500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43014" name="รูปภาพ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0" t="30510" r="19275" b="40205"/>
            <a:stretch>
              <a:fillRect/>
            </a:stretch>
          </p:blipFill>
          <p:spPr bwMode="auto">
            <a:xfrm>
              <a:off x="768621" y="444615"/>
              <a:ext cx="3452753" cy="97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9"/>
          <p:cNvGrpSpPr>
            <a:grpSpLocks/>
          </p:cNvGrpSpPr>
          <p:nvPr/>
        </p:nvGrpSpPr>
        <p:grpSpPr bwMode="auto">
          <a:xfrm>
            <a:off x="1006475" y="1046163"/>
            <a:ext cx="1855788" cy="1427162"/>
            <a:chOff x="4627415" y="3920837"/>
            <a:chExt cx="1856511" cy="1427018"/>
          </a:xfrm>
        </p:grpSpPr>
        <p:sp>
          <p:nvSpPr>
            <p:cNvPr id="28" name="วงรี 27"/>
            <p:cNvSpPr/>
            <p:nvPr/>
          </p:nvSpPr>
          <p:spPr>
            <a:xfrm>
              <a:off x="4977763" y="4021449"/>
              <a:ext cx="1349780" cy="132640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19467" name="รูปภาพ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5" t="57365" r="58264" b="24419"/>
            <a:stretch>
              <a:fillRect/>
            </a:stretch>
          </p:blipFill>
          <p:spPr bwMode="auto">
            <a:xfrm>
              <a:off x="4627415" y="3920837"/>
              <a:ext cx="1856511" cy="107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19462" name="รูปภาพ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" name="สี่เหลี่ยมผืนผ้า 1"/>
          <p:cNvSpPr>
            <a:spLocks noChangeArrowheads="1"/>
          </p:cNvSpPr>
          <p:nvPr/>
        </p:nvSpPr>
        <p:spPr bwMode="auto">
          <a:xfrm>
            <a:off x="2894013" y="1985965"/>
            <a:ext cx="879951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 dirty="0"/>
              <a:t>	กล่าวถึงสิ่งที่ควรประพฤติและสิ่งที่ควรละเว้น ดังนี้</a:t>
            </a:r>
          </a:p>
          <a:p>
            <a:pPr eaLnBrk="1" hangingPunct="1"/>
            <a:r>
              <a:rPr lang="th-TH" altLang="th-TH" sz="2800" dirty="0"/>
              <a:t>๑. 	สามสิ่งควรรัก 		</a:t>
            </a:r>
            <a:r>
              <a:rPr lang="th-TH" altLang="th-TH" sz="2800" dirty="0" smtClean="0"/>
              <a:t>คือ </a:t>
            </a:r>
            <a:r>
              <a:rPr lang="th-TH" altLang="th-TH" sz="2800" dirty="0"/>
              <a:t>ความกล้า ความสุภาพ ความรักใคร่</a:t>
            </a:r>
          </a:p>
          <a:p>
            <a:pPr eaLnBrk="1" hangingPunct="1"/>
            <a:r>
              <a:rPr lang="th-TH" altLang="th-TH" sz="2800" dirty="0"/>
              <a:t>๒. 	สามสิ่งควรชม 		</a:t>
            </a:r>
            <a:r>
              <a:rPr lang="th-TH" altLang="th-TH" sz="2800" dirty="0" smtClean="0"/>
              <a:t>คือ </a:t>
            </a:r>
            <a:r>
              <a:rPr lang="th-TH" altLang="th-TH" sz="2800" dirty="0"/>
              <a:t>อำนาจปัญญา เกียรติยศ มีมารยาทดี</a:t>
            </a:r>
          </a:p>
          <a:p>
            <a:pPr eaLnBrk="1" hangingPunct="1"/>
            <a:r>
              <a:rPr lang="th-TH" altLang="th-TH" sz="2800" dirty="0"/>
              <a:t>๓. 	สามสิ่งควรเกลียด 		คือ ความดุร้าย ความหยิ่งกำเริบ ความอกตัญญู</a:t>
            </a:r>
          </a:p>
          <a:p>
            <a:pPr eaLnBrk="1" hangingPunct="1"/>
            <a:r>
              <a:rPr lang="th-TH" altLang="th-TH" sz="2800" dirty="0"/>
              <a:t>๔. 	สามสิ่งควรรังเกียจติเตียน 	คือ ชั่วเลวทราม มารยา ริษยา</a:t>
            </a:r>
          </a:p>
          <a:p>
            <a:pPr eaLnBrk="1" hangingPunct="1"/>
            <a:r>
              <a:rPr lang="th-TH" altLang="th-TH" sz="2800" dirty="0"/>
              <a:t>๕. 	สามสิ่งควรเคารพ 		คือ ศาสนา ยุติธรรม สละประโยชน์ตนเอง</a:t>
            </a:r>
          </a:p>
          <a:p>
            <a:pPr eaLnBrk="1" hangingPunct="1"/>
            <a:r>
              <a:rPr lang="th-TH" altLang="th-TH" sz="2800" dirty="0"/>
              <a:t>๖. 	สามสิ่งควรยินดี 		คือ งาม ตรงตรง ไทยแก่ตน</a:t>
            </a:r>
          </a:p>
          <a:p>
            <a:pPr eaLnBrk="1" hangingPunct="1"/>
            <a:r>
              <a:rPr lang="th-TH" altLang="th-TH" sz="2800" dirty="0"/>
              <a:t>๗. 	สามสิ่งควรปรารถนา 	</a:t>
            </a:r>
            <a:r>
              <a:rPr lang="th-TH" altLang="th-TH" sz="2800" dirty="0" smtClean="0"/>
              <a:t>คือ </a:t>
            </a:r>
            <a:r>
              <a:rPr lang="th-TH" altLang="th-TH" sz="2800" dirty="0"/>
              <a:t>ความสุขสบาย มิตรสหายที่ดีดี ใจสบายปรุโปร่ง</a:t>
            </a:r>
          </a:p>
          <a:p>
            <a:pPr eaLnBrk="1" hangingPunct="1"/>
            <a:r>
              <a:rPr lang="th-TH" altLang="th-TH" sz="2800" dirty="0"/>
              <a:t>๘. 	สามสิ่งควรอ้อนวอนขอ 	</a:t>
            </a:r>
            <a:r>
              <a:rPr lang="th-TH" altLang="th-TH" sz="2800" dirty="0" smtClean="0"/>
              <a:t>คือ </a:t>
            </a:r>
            <a:r>
              <a:rPr lang="th-TH" altLang="th-TH" sz="2800" dirty="0"/>
              <a:t>ความเชื่อถือ ความสงบ ใจบริสุทธิ์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389317"/>
            <a:ext cx="2233612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29"/>
          <p:cNvGrpSpPr>
            <a:grpSpLocks/>
          </p:cNvGrpSpPr>
          <p:nvPr/>
        </p:nvGrpSpPr>
        <p:grpSpPr bwMode="auto">
          <a:xfrm>
            <a:off x="1006475" y="1046163"/>
            <a:ext cx="1855788" cy="1427162"/>
            <a:chOff x="4627415" y="3920837"/>
            <a:chExt cx="1856511" cy="1427018"/>
          </a:xfrm>
        </p:grpSpPr>
        <p:sp>
          <p:nvSpPr>
            <p:cNvPr id="28" name="วงรี 27"/>
            <p:cNvSpPr/>
            <p:nvPr/>
          </p:nvSpPr>
          <p:spPr>
            <a:xfrm>
              <a:off x="4977763" y="4021449"/>
              <a:ext cx="1349780" cy="132640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20491" name="รูปภาพ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5" t="57365" r="58264" b="24419"/>
            <a:stretch>
              <a:fillRect/>
            </a:stretch>
          </p:blipFill>
          <p:spPr bwMode="auto">
            <a:xfrm>
              <a:off x="4627415" y="3920837"/>
              <a:ext cx="1856511" cy="107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20486" name="รูปภาพ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2862263" y="1809751"/>
            <a:ext cx="94869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800"/>
              <a:t>๙. 	สามสิ่งควรนับถือ 		คือ  ปัญญา ฉลาด มั่นคง</a:t>
            </a:r>
          </a:p>
          <a:p>
            <a:pPr eaLnBrk="1" hangingPunct="1"/>
            <a:r>
              <a:rPr lang="th-TH" altLang="th-TH" sz="2800"/>
              <a:t>๑๐. 	สามสิ่งควรจะชอบ		คือ  ใจอารีสุจริต ใจดี ความสนุกเบิกบานพร้อมเพรียง</a:t>
            </a:r>
          </a:p>
          <a:p>
            <a:pPr eaLnBrk="1" hangingPunct="1"/>
            <a:r>
              <a:rPr lang="th-TH" altLang="th-TH" sz="2800"/>
              <a:t>๑๑. 	สามสิ่งควรสงสัย 		คือ  ยอ หน้าเนื้อใจเสือ พลันรักพลันจืด</a:t>
            </a:r>
          </a:p>
          <a:p>
            <a:pPr eaLnBrk="1" hangingPunct="1"/>
            <a:r>
              <a:rPr lang="th-TH" altLang="th-TH" sz="2800"/>
              <a:t>๑๒. สามสิ่งควรละ 		คือ  เกียจคร้าน วาจาฟั่นเฝือ หยอกหยาบแลแสลง</a:t>
            </a:r>
            <a:br>
              <a:rPr lang="th-TH" altLang="th-TH" sz="2800"/>
            </a:br>
            <a:r>
              <a:rPr lang="th-TH" altLang="th-TH" sz="2800"/>
              <a:t>				      	       หรือขัดคอ</a:t>
            </a:r>
          </a:p>
          <a:p>
            <a:pPr eaLnBrk="1" hangingPunct="1"/>
            <a:r>
              <a:rPr lang="th-TH" altLang="th-TH" sz="2800"/>
              <a:t>๑๓. 	สามสิ่งควรจะกระทำให้มี 	คือ  หนังสือดี เพื่อนดี ใจเย็นดี</a:t>
            </a:r>
          </a:p>
          <a:p>
            <a:pPr eaLnBrk="1" hangingPunct="1"/>
            <a:r>
              <a:rPr lang="th-TH" altLang="th-TH" sz="2800"/>
              <a:t>๑๔. 	สามสิ่งควรจะหวงแหน		คือ  ชื่อเสียงยศศักดิ์ บ้านเมืองของตน มิตรสหาย</a:t>
            </a:r>
            <a:br>
              <a:rPr lang="th-TH" altLang="th-TH" sz="2800"/>
            </a:br>
            <a:r>
              <a:rPr lang="th-TH" altLang="th-TH" sz="2800"/>
              <a:t>      					       หรือต่อสู้เพื่อรักษา </a:t>
            </a:r>
          </a:p>
          <a:p>
            <a:pPr eaLnBrk="1" hangingPunct="1"/>
            <a:r>
              <a:rPr lang="th-TH" altLang="th-TH" sz="2800"/>
              <a:t>๑๕. 	สามสิ่งควรครองไว้ 		คือ  กิริยาที่เป็นในใจ มักง่าย วาจา</a:t>
            </a:r>
          </a:p>
          <a:p>
            <a:pPr eaLnBrk="1" hangingPunct="1"/>
            <a:r>
              <a:rPr lang="th-TH" altLang="th-TH" sz="2800"/>
              <a:t>๑๖. 	สามสิ่งควรจะเตรียมเผื่อ 	คือ  อนิจจัง ชรา มรณะ</a:t>
            </a:r>
          </a:p>
        </p:txBody>
      </p:sp>
      <p:pic>
        <p:nvPicPr>
          <p:cNvPr id="20485" name="รูปภาพ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7" y="3481388"/>
            <a:ext cx="214312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5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877510" y="1960179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สาม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สิ่งควรรัก 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ความ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กล้า, ความสุภาพ, ความรักใคร่</a:t>
            </a:r>
          </a:p>
          <a:p>
            <a:endParaRPr lang="th-TH" sz="3600" dirty="0"/>
          </a:p>
          <a:p>
            <a:r>
              <a:rPr lang="th-TH" sz="3600" dirty="0"/>
              <a:t>               </a:t>
            </a:r>
            <a:r>
              <a:rPr lang="th-TH" sz="3600" b="1" dirty="0"/>
              <a:t>๑.     ควรกล้ากล้ากล่าวถ้อย                    ทั้งหทัย แท้แฮ</a:t>
            </a:r>
          </a:p>
          <a:p>
            <a:r>
              <a:rPr lang="th-TH" sz="3600" b="1" dirty="0"/>
              <a:t>          </a:t>
            </a:r>
            <a:r>
              <a:rPr lang="th-TH" sz="3600" b="1" dirty="0" err="1"/>
              <a:t>สุวภาพพ</a:t>
            </a:r>
            <a:r>
              <a:rPr lang="th-TH" sz="3600" b="1" dirty="0"/>
              <a:t>จนภายใน                                      จิตพร้อม</a:t>
            </a:r>
          </a:p>
          <a:p>
            <a:r>
              <a:rPr lang="th-TH" sz="3600" b="1" dirty="0"/>
              <a:t>          ความรักประจักษ์ใจ                                      จริงแน่ </a:t>
            </a:r>
            <a:r>
              <a:rPr lang="th-TH" sz="3600" b="1" dirty="0" err="1"/>
              <a:t>นอนฤๅ</a:t>
            </a:r>
            <a:endParaRPr lang="th-TH" sz="3600" b="1" dirty="0"/>
          </a:p>
          <a:p>
            <a:r>
              <a:rPr lang="th-TH" sz="3600" b="1" dirty="0"/>
              <a:t>          สามสิ่งควรรักน้อม                                        จิตให้สนิทจริง ฯ</a:t>
            </a:r>
          </a:p>
        </p:txBody>
      </p:sp>
    </p:spTree>
    <p:extLst>
      <p:ext uri="{BB962C8B-B14F-4D97-AF65-F5344CB8AC3E}">
        <p14:creationId xmlns:p14="http://schemas.microsoft.com/office/powerpoint/2010/main" val="394308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/>
          <p:cNvGrpSpPr>
            <a:grpSpLocks/>
          </p:cNvGrpSpPr>
          <p:nvPr/>
        </p:nvGrpSpPr>
        <p:grpSpPr bwMode="auto">
          <a:xfrm>
            <a:off x="3962400" y="415925"/>
            <a:ext cx="5419725" cy="1260475"/>
            <a:chOff x="3962400" y="415636"/>
            <a:chExt cx="5419198" cy="1260764"/>
          </a:xfrm>
        </p:grpSpPr>
        <p:pic>
          <p:nvPicPr>
            <p:cNvPr id="5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t="23170" r="28236" b="31705"/>
            <a:stretch>
              <a:fillRect/>
            </a:stretch>
          </p:blipFill>
          <p:spPr bwMode="auto">
            <a:xfrm>
              <a:off x="3962400" y="415636"/>
              <a:ext cx="4516581" cy="126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255" y="1046019"/>
              <a:ext cx="2641343" cy="608151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877510" y="1960179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สามสิ่งควรชม 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อำนาจ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ปัญญา, เกียรติยศ, มีมารยาทดี</a:t>
            </a:r>
          </a:p>
          <a:p>
            <a:pPr algn="ctr"/>
            <a:endParaRPr lang="th-TH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th-TH" sz="3600" b="1" dirty="0"/>
              <a:t>๒.     ปัญญาสติล้ำ                                 เลิศญาณ</a:t>
            </a:r>
          </a:p>
          <a:p>
            <a:r>
              <a:rPr lang="th-TH" sz="3600" b="1" dirty="0"/>
              <a:t>          อำนาจศักดิ์ศฤงคาร                                     มั่ง</a:t>
            </a:r>
            <a:r>
              <a:rPr lang="th-TH" sz="3600" b="1" dirty="0" err="1"/>
              <a:t>ขั้ง</a:t>
            </a:r>
            <a:endParaRPr lang="th-TH" sz="3600" b="1" dirty="0"/>
          </a:p>
          <a:p>
            <a:r>
              <a:rPr lang="th-TH" sz="3600" b="1" dirty="0"/>
              <a:t>          มารยาทเรียบเสี่ยมสาร                                 เสงี่ยมเงื่อน งามนอ</a:t>
            </a:r>
          </a:p>
          <a:p>
            <a:r>
              <a:rPr lang="th-TH" sz="3600" b="1" dirty="0"/>
              <a:t>          สามสิ่งจักควรตั้ง                                          แต่ซ้องสรรเสริญ ฯ</a:t>
            </a:r>
          </a:p>
        </p:txBody>
      </p:sp>
    </p:spTree>
    <p:extLst>
      <p:ext uri="{BB962C8B-B14F-4D97-AF65-F5344CB8AC3E}">
        <p14:creationId xmlns:p14="http://schemas.microsoft.com/office/powerpoint/2010/main" val="3309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1952</Words>
  <Application>Microsoft Office PowerPoint</Application>
  <PresentationFormat>Custom</PresentationFormat>
  <Paragraphs>353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จุดที่สุด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2015-01-16T15:56:11Z</dcterms:created>
  <dcterms:modified xsi:type="dcterms:W3CDTF">2017-12-18T02:57:34Z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