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7" r:id="rId3"/>
    <p:sldId id="258" r:id="rId4"/>
    <p:sldId id="259" r:id="rId5"/>
    <p:sldId id="260" r:id="rId6"/>
    <p:sldId id="261" r:id="rId7"/>
    <p:sldId id="273" r:id="rId8"/>
    <p:sldId id="275" r:id="rId9"/>
    <p:sldId id="317" r:id="rId10"/>
    <p:sldId id="318" r:id="rId11"/>
    <p:sldId id="285" r:id="rId12"/>
    <p:sldId id="319" r:id="rId13"/>
    <p:sldId id="320" r:id="rId14"/>
    <p:sldId id="321" r:id="rId15"/>
    <p:sldId id="322" r:id="rId16"/>
    <p:sldId id="323" r:id="rId17"/>
    <p:sldId id="324" r:id="rId18"/>
    <p:sldId id="286" r:id="rId19"/>
    <p:sldId id="325" r:id="rId20"/>
    <p:sldId id="326" r:id="rId21"/>
    <p:sldId id="327" r:id="rId22"/>
    <p:sldId id="328" r:id="rId23"/>
    <p:sldId id="329" r:id="rId24"/>
    <p:sldId id="330" r:id="rId25"/>
    <p:sldId id="331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A6334-9ABD-49F9-99F7-69EA3FC4FADE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6868C-5C35-4EB5-8C79-298636A23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13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>
          <a:xfrm>
            <a:off x="692696" y="4355976"/>
            <a:ext cx="5486400" cy="411480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kern="1200" dirty="0" smtClean="0">
                <a:latin typeface="Angsana New" pitchFamily="18" charset="-34"/>
                <a:ea typeface="+mn-ea"/>
                <a:cs typeface="+mj-cs"/>
              </a:rPr>
              <a:t>แผนการจัดการเรียนรู้ที่ ๑๒ หลักเกณฑ์การฟังและการดู</a:t>
            </a:r>
            <a:r>
              <a:rPr lang="th-TH" sz="1600" dirty="0">
                <a:latin typeface="Angsana New" pitchFamily="18" charset="-34"/>
                <a:cs typeface="+mj-cs"/>
              </a:rPr>
              <a:t> </a:t>
            </a:r>
            <a:r>
              <a:rPr lang="th-TH" sz="1600" dirty="0" smtClean="0">
                <a:latin typeface="Angsana New" pitchFamily="18" charset="-34"/>
                <a:cs typeface="+mj-cs"/>
              </a:rPr>
              <a:t>          </a:t>
            </a:r>
            <a:r>
              <a:rPr lang="th-TH" sz="1600" kern="1200" dirty="0" smtClean="0">
                <a:latin typeface="Angsana New" pitchFamily="18" charset="-34"/>
                <a:ea typeface="+mn-ea"/>
                <a:cs typeface="+mj-cs"/>
              </a:rPr>
              <a:t>เวลา ๑ ชั่วโมง</a:t>
            </a:r>
            <a:endParaRPr lang="th-TH" sz="1600" kern="1200" baseline="0" dirty="0" smtClean="0">
              <a:latin typeface="Angsana New" pitchFamily="18" charset="-34"/>
              <a:ea typeface="+mn-ea"/>
              <a:cs typeface="+mj-cs"/>
            </a:endParaRPr>
          </a:p>
          <a:p>
            <a:r>
              <a:rPr lang="th-TH" sz="1600" b="0" kern="1200" dirty="0" smtClean="0">
                <a:latin typeface="Angsana New" pitchFamily="18" charset="-34"/>
                <a:ea typeface="+mn-ea"/>
                <a:cs typeface="+mj-cs"/>
              </a:rPr>
              <a:t>     ๑. </a:t>
            </a:r>
            <a:r>
              <a:rPr lang="th-TH" sz="1600" dirty="0" smtClean="0">
                <a:latin typeface="+mn-lt"/>
                <a:cs typeface="+mj-cs"/>
              </a:rPr>
              <a:t>หลักเกณฑ์การฟังและการดู</a:t>
            </a:r>
          </a:p>
          <a:p>
            <a:r>
              <a:rPr lang="th-TH" sz="1600" dirty="0" smtClean="0">
                <a:cs typeface="+mj-cs"/>
              </a:rPr>
              <a:t>         ๑.๑ ตั้งจุดประสงค์ในการฟังและการดู </a:t>
            </a:r>
          </a:p>
          <a:p>
            <a:r>
              <a:rPr lang="th-TH" sz="1600" b="0" kern="1200" smtClean="0">
                <a:latin typeface="Angsana New" pitchFamily="18" charset="-34"/>
                <a:ea typeface="+mn-ea"/>
                <a:cs typeface="+mj-cs"/>
              </a:rPr>
              <a:t>     </a:t>
            </a:r>
            <a:r>
              <a:rPr lang="th-TH" sz="1600" b="0" kern="1200" baseline="0" smtClean="0">
                <a:latin typeface="Angsana New" pitchFamily="18" charset="-34"/>
                <a:ea typeface="+mn-ea"/>
                <a:cs typeface="+mj-cs"/>
              </a:rPr>
              <a:t>จาก</a:t>
            </a:r>
            <a:r>
              <a:rPr lang="th-TH" sz="1600" b="0" kern="1200" baseline="0" dirty="0" smtClean="0">
                <a:latin typeface="Angsana New" pitchFamily="18" charset="-34"/>
                <a:ea typeface="+mn-ea"/>
                <a:cs typeface="+mj-cs"/>
              </a:rPr>
              <a:t>หนังสือเรียน รายวิชาพื้นฐาน</a:t>
            </a:r>
            <a:r>
              <a:rPr lang="th-TH" sz="1600" b="0" kern="1200" dirty="0" smtClean="0">
                <a:latin typeface="Angsana New" pitchFamily="18" charset="-34"/>
                <a:ea typeface="+mn-ea"/>
                <a:cs typeface="+mj-cs"/>
              </a:rPr>
              <a:t> </a:t>
            </a:r>
            <a:r>
              <a:rPr lang="th-TH" sz="1600" b="0" kern="1200" baseline="0" dirty="0" smtClean="0">
                <a:latin typeface="Angsana New" pitchFamily="18" charset="-34"/>
                <a:ea typeface="+mn-ea"/>
                <a:cs typeface="+mj-cs"/>
              </a:rPr>
              <a:t>ภาษาไทย ม. ๒ เล่ม ๑ ของบริษัท สำนักพิมพ์วัฒนาพานิช</a:t>
            </a:r>
            <a:r>
              <a:rPr lang="th-TH" sz="1600" b="0" kern="1200" dirty="0" smtClean="0">
                <a:latin typeface="Angsana New" pitchFamily="18" charset="-34"/>
                <a:ea typeface="+mn-ea"/>
                <a:cs typeface="+mj-cs"/>
              </a:rPr>
              <a:t> </a:t>
            </a:r>
            <a:r>
              <a:rPr lang="th-TH" sz="1600" b="0" kern="1200" baseline="0" dirty="0" smtClean="0">
                <a:latin typeface="Angsana New" pitchFamily="18" charset="-34"/>
                <a:ea typeface="+mn-ea"/>
                <a:cs typeface="+mj-cs"/>
              </a:rPr>
              <a:t>จำกัด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600" dirty="0">
                <a:solidFill>
                  <a:prstClr val="black"/>
                </a:solidFill>
                <a:cs typeface="Angsana New"/>
              </a:rPr>
              <a:t>๑.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หลักเกณฑ์การพูด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 ๑)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ครูเกริ่นนำเกี่ยวกับการพูดในชีวิตประจำวันว่ามีความสำคัญและควรพูดให้เหมาะสม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๒) ครูแบ่งนักเรียนออกเป็นกลุ่มละ ๕ คน ให้แต่ละคนจับสลากศึกษาเรื่อง หลักเกณฑ์การพูด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และการใช้ภาษาในการพูด ตามหัวข้อต่อไปนี้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๑ ศึกษาเรื่อง การเลือกหัวข้อเรื่องและการกำหนดวัตถุประสงค์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๒ ศึกษาเรื่อง การกำหนดขอบเขตและการรวบรวมข้อมูล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๓ ศึกษาเรื่อง การวางโครงเรื่องและการเรียบเรียง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 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คนที่ ๔ ศึกษาเรื่อง การนำเสนอเรื่อง</a:t>
            </a: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คนที่ ๕ ศึกษาเรื่อง การใช้ภาษาในการพูด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๓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นักเรียนที่จับสลากได้เรื่องเดียวกันมาศึกษาด้วยกันโดยการอภิปรายแสดงความคิดเห็นและ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สรุปเรื่อง</a:t>
            </a:r>
            <a:endParaRPr lang="th-TH" sz="1600" dirty="0">
              <a:solidFill>
                <a:prstClr val="black"/>
              </a:solidFill>
              <a:cs typeface="Angsana New"/>
            </a:endParaRPr>
          </a:p>
          <a:p>
            <a:pPr marL="182880" lvl="0" indent="-457200"/>
            <a:r>
              <a:rPr lang="th-TH" sz="1600" dirty="0">
                <a:solidFill>
                  <a:prstClr val="black"/>
                </a:solidFill>
                <a:cs typeface="Angsana New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๔</a:t>
            </a:r>
            <a:r>
              <a:rPr lang="th-TH" sz="1600" dirty="0">
                <a:solidFill>
                  <a:prstClr val="black"/>
                </a:solidFill>
                <a:cs typeface="Angsana New"/>
              </a:rPr>
              <a:t>)</a:t>
            </a:r>
            <a:r>
              <a:rPr lang="th-TH" sz="1600" dirty="0">
                <a:solidFill>
                  <a:prstClr val="black"/>
                </a:solidFill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นักเรียนกลับไปยังกลุ่มเดิม อธิบายเรื่องที่ศึกษาให้เพื่อนในกลุ่มฟัง แล้วร่วมกันสรุป </a:t>
            </a:r>
          </a:p>
          <a:p>
            <a:pPr marL="182880" lvl="0" indent="-457200"/>
            <a:r>
              <a:rPr lang="th-TH" sz="1600" dirty="0" smtClean="0">
                <a:solidFill>
                  <a:prstClr val="black"/>
                </a:solidFill>
                <a:cs typeface="Angsana New"/>
              </a:rPr>
              <a:t>        เขียนเป็นแผนภาพความคิด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๕) </a:t>
            </a:r>
            <a:r>
              <a:rPr lang="th-TH" sz="1600" dirty="0">
                <a:cs typeface="+mj-cs"/>
              </a:rPr>
              <a:t>ครูให้นักเรียนทำกิจกรรมและครูอธิบายสรุปโดยใช้เวลาประมาณ </a:t>
            </a:r>
            <a:r>
              <a:rPr lang="th-TH" sz="1600" dirty="0" smtClean="0">
                <a:cs typeface="+mj-cs"/>
              </a:rPr>
              <a:t>๑๗ </a:t>
            </a:r>
            <a:r>
              <a:rPr lang="th-TH" sz="1600" dirty="0">
                <a:cs typeface="+mj-cs"/>
              </a:rPr>
              <a:t>นาที หรือให้ครู</a:t>
            </a:r>
            <a:r>
              <a:rPr lang="th-TH" sz="1600" dirty="0" smtClean="0">
                <a:cs typeface="+mj-cs"/>
              </a:rPr>
              <a:t>ใช้</a:t>
            </a:r>
          </a:p>
          <a:p>
            <a:pPr marL="182880" lvl="0" indent="-457200"/>
            <a:r>
              <a:rPr lang="th-TH" sz="1600" dirty="0" smtClean="0">
                <a:cs typeface="+mj-cs"/>
              </a:rPr>
              <a:t>        เวลา</a:t>
            </a:r>
            <a:r>
              <a:rPr lang="th-TH" sz="1600" dirty="0">
                <a:cs typeface="+mj-cs"/>
              </a:rPr>
              <a:t>ตามความเหมาะสม</a:t>
            </a:r>
            <a:endParaRPr lang="th-TH" sz="1600" dirty="0">
              <a:solidFill>
                <a:prstClr val="black"/>
              </a:solidFill>
              <a:cs typeface="+mj-cs"/>
            </a:endParaRPr>
          </a:p>
          <a:p>
            <a:endParaRPr lang="th-TH" sz="1600" dirty="0" smtClean="0">
              <a:latin typeface="+mn-lt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17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18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19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๑) ครูแบ่งนักเรียนออกเป็นกลุ่มละ ๔ คน ให้แต่ละคนศึกษาในหัวข้อต่อไปนี้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คนที่ ๑ ศึกษาเรื่อง การฟังและการดูเพื่อติดต่อสื่อสารในชีวิตประจำวัน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คนที่ ๒ ศึกษาเรื่อง การฟังและการดูเพื่อความเพลิดเพลิน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คนที่ ๓ ศึกษาเรื่อง การฟังและการดูเพื่อรับความรู้</a:t>
            </a:r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คนที่ ๔ ศึกษาเรื่อง การฟังและการดูเพื่อความจรรโลงใจและคติชีวิต</a:t>
            </a:r>
          </a:p>
          <a:p>
            <a:r>
              <a:rPr lang="th-TH" sz="1600" dirty="0" smtClean="0">
                <a:cs typeface="+mj-cs"/>
              </a:rPr>
              <a:t>๒) ให้นักเรียนแต่ละคนศึกษาเรื่องที่ได้รับมอบหมายจากหนังสือเรียน รายวิชาพื้นฐาน ภาษาไทย 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ม. ๒ เล่ม ๑ ของบริษัท สำนักพิมพ์วัฒนาพานิช  จำกัด แล้วผลัดกันอธิบายให้เพื่อนในกลุ่มฟัง</a:t>
            </a:r>
          </a:p>
          <a:p>
            <a:r>
              <a:rPr lang="th-TH" sz="1600" dirty="0" smtClean="0">
                <a:cs typeface="+mj-cs"/>
              </a:rPr>
              <a:t>๓) ครูเปิดแถบบันทึกเสียงหรือวีดิทัศน์ให้นักเรียนฟัง แล้วให้นักเรียนเขียนตอบในกระดาษว่าเป็น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การฟังหรือการดูเพื่อจุดประสงค์ใด</a:t>
            </a:r>
          </a:p>
          <a:p>
            <a:r>
              <a:rPr lang="th-TH" sz="1600" dirty="0" smtClean="0">
                <a:cs typeface="+mj-cs"/>
              </a:rPr>
              <a:t>๔) เมื่อครบทุกเรื่องให้นักเรียนสลับคู่กันตรวจสอบความถูกต้อง</a:t>
            </a:r>
          </a:p>
          <a:p>
            <a:r>
              <a:rPr lang="th-TH" sz="1600" dirty="0" smtClean="0">
                <a:cs typeface="+mj-cs"/>
              </a:rPr>
              <a:t>๕) ครูให้นักเรียนทำกิจกรรมและครูอธิบายสรุปโดยใช้เวลาประมาณ ๑๐ นาที หรือให้ครูใช้เวลา 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ตามความเหมาะสม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20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21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22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23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</a:t>
            </a:r>
            <a:endParaRPr lang="th-TH" sz="1600" dirty="0">
              <a:cs typeface="+mj-cs"/>
            </a:endParaRPr>
          </a:p>
          <a:p>
            <a:r>
              <a:rPr lang="th-TH" sz="1600" dirty="0" smtClean="0">
                <a:cs typeface="+mj-cs"/>
              </a:rPr>
              <a:t>     ๑</a:t>
            </a:r>
            <a:r>
              <a:rPr lang="th-TH" sz="1600" dirty="0">
                <a:cs typeface="+mj-cs"/>
              </a:rPr>
              <a:t>) </a:t>
            </a:r>
            <a:r>
              <a:rPr lang="th-TH" sz="1600" dirty="0" smtClean="0">
                <a:cs typeface="+mj-cs"/>
              </a:rPr>
              <a:t>ครูอธิบายสรุป</a:t>
            </a:r>
            <a:r>
              <a:rPr lang="th-TH" sz="1600" dirty="0">
                <a:cs typeface="+mj-cs"/>
              </a:rPr>
              <a:t>หลักเกณฑ์การ</a:t>
            </a:r>
            <a:r>
              <a:rPr lang="th-TH" sz="1600" dirty="0" smtClean="0">
                <a:cs typeface="+mj-cs"/>
              </a:rPr>
              <a:t>พูด โดย</a:t>
            </a:r>
            <a:r>
              <a:rPr lang="th-TH" sz="1600" dirty="0">
                <a:cs typeface="+mj-cs"/>
              </a:rPr>
              <a:t>ใช้เนื้อหาจากหนังสือเรียน รายวิชาพื้นฐาน </a:t>
            </a:r>
            <a:r>
              <a:rPr lang="th-TH" sz="1600" dirty="0" smtClean="0">
                <a:cs typeface="+mj-cs"/>
              </a:rPr>
              <a:t>ภาษาไทย </a:t>
            </a:r>
          </a:p>
          <a:p>
            <a:r>
              <a:rPr lang="th-TH" sz="1600" dirty="0" smtClean="0">
                <a:cs typeface="+mj-cs"/>
              </a:rPr>
              <a:t>          ม. ๒ </a:t>
            </a:r>
            <a:r>
              <a:rPr lang="th-TH" sz="1600" dirty="0">
                <a:cs typeface="+mj-cs"/>
              </a:rPr>
              <a:t>เล่ม ๑ ของบริษัท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 ๒</a:t>
            </a:r>
            <a:r>
              <a:rPr lang="th-TH" sz="1600" dirty="0">
                <a:cs typeface="+mj-cs"/>
              </a:rPr>
              <a:t>) ครูคลิกเพื่ออธิบายหลักเกณฑ์การ</a:t>
            </a:r>
            <a:r>
              <a:rPr lang="th-TH" sz="1600" dirty="0" smtClean="0">
                <a:cs typeface="+mj-cs"/>
              </a:rPr>
              <a:t>พูด</a:t>
            </a:r>
          </a:p>
          <a:p>
            <a:endParaRPr lang="th-TH" sz="1600" dirty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C473-532A-4C49-8D51-C5EB4579554C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 หลักเกณฑ์การฟังและการดู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๑) ครูอธิบายสรุปหลักเกณฑ์การฟังและการดู โดยใช้เนื้อหาจากหนังสือเรียน รายวิชาพื้นฐาน </a:t>
            </a:r>
          </a:p>
          <a:p>
            <a:r>
              <a:rPr lang="th-TH" sz="1600" dirty="0" smtClean="0">
                <a:cs typeface="+mj-cs"/>
              </a:rPr>
              <a:t>          ภาษาไทย ม. ๒ เล่ม ๑ ของบริษัท สำนักพิมพ์วัฒนาพานิช จำกัด 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๒) ครูคลิกเพื่อแสดงหลักเกณฑ์การฟังและการดู</a:t>
            </a:r>
          </a:p>
          <a:p>
            <a:r>
              <a:rPr lang="th-TH" sz="1600" dirty="0" smtClean="0">
                <a:cs typeface="+mj-cs"/>
              </a:rPr>
              <a:t>       </a:t>
            </a:r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18C89-896F-4793-B543-ECAB39DE8DF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3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+mn-lt"/>
                <a:cs typeface="+mj-cs"/>
              </a:rPr>
              <a:t>๑. หลักเกณฑ์การฟังและการดู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๑.๑ 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๑) ครูอธิบายสรุปการตั้งจุดประสงค์ในการฟังและการดู</a:t>
            </a:r>
            <a:r>
              <a:rPr lang="th-TH" sz="1600" dirty="0" smtClean="0">
                <a:latin typeface="+mn-lt"/>
                <a:cs typeface="+mj-cs"/>
              </a:rPr>
              <a:t> </a:t>
            </a:r>
            <a:r>
              <a:rPr lang="th-TH" sz="1600" baseline="0" dirty="0" smtClean="0">
                <a:latin typeface="+mn-lt"/>
                <a:cs typeface="+mj-cs"/>
              </a:rPr>
              <a:t>โดยใช้เนื้อหาจากหนังสือเรียน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     รายวิชาพื้นฐาน ภาษาไทย ม. ๒ เล่ม ๑ ของบริษัท สำนักพิมพ์วัฒนาพานิช จำกัด</a:t>
            </a:r>
          </a:p>
          <a:p>
            <a:r>
              <a:rPr lang="th-TH" sz="1600" baseline="0" dirty="0" smtClean="0">
                <a:latin typeface="+mn-lt"/>
                <a:cs typeface="+mj-cs"/>
              </a:rPr>
              <a:t>           ๒) ครูคลิกแสดงการตั้งจุดประสงค์ในการฟังและการดู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๑.</a:t>
            </a:r>
            <a:r>
              <a:rPr lang="th-TH" sz="1600" dirty="0" smtClean="0">
                <a:latin typeface="+mn-lt"/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หลักเกณฑ์การฟังและการดู</a:t>
            </a:r>
          </a:p>
          <a:p>
            <a:r>
              <a:rPr lang="th-TH" sz="1600" dirty="0">
                <a:latin typeface="+mn-lt"/>
                <a:cs typeface="+mj-cs"/>
              </a:rPr>
              <a:t> </a:t>
            </a:r>
            <a:r>
              <a:rPr lang="th-TH" sz="1600" dirty="0" smtClean="0">
                <a:latin typeface="+mn-lt"/>
                <a:cs typeface="+mj-cs"/>
              </a:rPr>
              <a:t>    ๑.๑ ตั้งจุดประสงค์ในการฟังและการดู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 ๑) ครูอธิบายสรุปการตั้ง</a:t>
            </a:r>
            <a:r>
              <a:rPr lang="th-TH" sz="1600" dirty="0" smtClean="0">
                <a:latin typeface="+mn-lt"/>
                <a:cs typeface="+mj-cs"/>
              </a:rPr>
              <a:t>จุดประสงค์ในการฟังและการดู</a:t>
            </a:r>
            <a:r>
              <a:rPr lang="th-TH" sz="1600" baseline="0" dirty="0" smtClean="0">
                <a:latin typeface="+mn-lt"/>
                <a:cs typeface="+mj-cs"/>
              </a:rPr>
              <a:t> โดยใช้เนื้อหาจากหนังสือเรียน รายวิชาพื้นฐาน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      ภาษาไทย ม. ๒ เล่ม ๑ ของบริษัท สำนักพิมพ์วัฒนาพานิช จำกัด</a:t>
            </a:r>
          </a:p>
          <a:p>
            <a:r>
              <a:rPr lang="th-TH" sz="1600" baseline="0" dirty="0" smtClean="0">
                <a:latin typeface="+mn-lt"/>
                <a:cs typeface="+mj-cs"/>
              </a:rPr>
              <a:t>           ๒) ครูคลิกเพื่อแสดง</a:t>
            </a:r>
            <a:r>
              <a:rPr lang="th-TH" sz="1600" dirty="0" smtClean="0">
                <a:latin typeface="+mn-lt"/>
                <a:cs typeface="+mj-cs"/>
              </a:rPr>
              <a:t>การตั้งจุดประสงค์ในการฟังและการดู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๓. การวิเคราะห์และจับประเด็นจากเรื่องที่ฟังและดู</a:t>
            </a:r>
            <a:r>
              <a:rPr lang="th-TH" sz="1600" dirty="0">
                <a:cs typeface="+mj-cs"/>
              </a:rPr>
              <a:t> </a:t>
            </a:r>
            <a:endParaRPr lang="th-TH" sz="1600" dirty="0" smtClean="0">
              <a:cs typeface="+mj-cs"/>
            </a:endParaRP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๑) ครูแบ่งนักเรียนออกเป็นกลุ่มละ ๔ คน ให้ศึกษาหัวข้อที่กำหนดให้หัวข้อละ ๒ คน ดังนี้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 คนที่ ๑</a:t>
            </a:r>
            <a:r>
              <a:rPr lang="th-TH" sz="1600" dirty="0" smtClean="0">
                <a:latin typeface="Angsana New"/>
                <a:cs typeface="Angsana New"/>
              </a:rPr>
              <a:t>–</a:t>
            </a:r>
            <a:r>
              <a:rPr lang="th-TH" sz="1600" dirty="0" smtClean="0">
                <a:cs typeface="+mj-cs"/>
              </a:rPr>
              <a:t>๒ ศึกษาเรื่อง การวิเคราะห์และจับประเด็นจากเรื่องที่ฟังและดู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 คนที่ ๓</a:t>
            </a:r>
            <a:r>
              <a:rPr lang="th-TH" sz="1600" dirty="0" smtClean="0">
                <a:latin typeface="Angsana New"/>
                <a:cs typeface="Angsana New"/>
              </a:rPr>
              <a:t>–</a:t>
            </a:r>
            <a:r>
              <a:rPr lang="th-TH" sz="1600" dirty="0" smtClean="0">
                <a:cs typeface="+mj-cs"/>
              </a:rPr>
              <a:t>๔ ศึกษาเรื่อง การวิเคราะห์หรือวินิจฉัยข้อเท็จจริงและข้อคิดเห็นจากเรื่องที่ฟัง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                     </a:t>
            </a:r>
            <a:r>
              <a:rPr lang="th-TH" sz="1600" baseline="0" dirty="0" smtClean="0">
                <a:cs typeface="+mj-cs"/>
              </a:rPr>
              <a:t>         </a:t>
            </a:r>
            <a:r>
              <a:rPr lang="th-TH" sz="1600" dirty="0" smtClean="0">
                <a:cs typeface="+mj-cs"/>
              </a:rPr>
              <a:t>และดู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๒) นักเรียนแต่ละคนที่ศึกษาเรื่องที่ได้รับมอบหมาย อธิบายให้เพื่อนในกลุ่มฟังจนเข้าใจ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๓) ครูซักถามเพื่อตรวจสอบความเข้าใจ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๔) คาบเรียนที่ ๑ ครูให้นักเรียนทำกิจกรรมและครูอธิบายสรุปโดยใช้เวลาประมาณ ๒๐ นาที</a:t>
            </a:r>
          </a:p>
          <a:p>
            <a:r>
              <a:rPr lang="th-TH" sz="1600" dirty="0" smtClean="0">
                <a:cs typeface="+mj-cs"/>
              </a:rPr>
              <a:t>หรือให้ครูใช้เวลาตามความเหมาะสม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8AF88-E5D6-4AD5-9961-B8309500FDDF}" type="slidenum">
              <a:rPr lang="th-TH" smtClean="0"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8532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๔. การวิเคราะห์หรือวินิจฉัยข้อเท็จจริงและข้อคิดเห็นจากเรื่องที่ฟังและดู</a:t>
            </a:r>
          </a:p>
          <a:p>
            <a:r>
              <a:rPr lang="th-TH" sz="1600" dirty="0" smtClean="0">
                <a:cs typeface="+mj-cs"/>
              </a:rPr>
              <a:t>     ๑) ครูอธิบายสรุปการวิเคราะห์หรือวินิจฉัยข้อเท็จจริงและข้อคิดเห็นจากเรื่องที่ฟังและดู </a:t>
            </a:r>
          </a:p>
          <a:p>
            <a:r>
              <a:rPr lang="th-TH" sz="1600" dirty="0" smtClean="0">
                <a:cs typeface="+mj-cs"/>
              </a:rPr>
              <a:t>         โดยใช้เนื้อหาจากหนังสือเรียน รายวิชาพื้นฐาน ภาษาไทย ม. ๒ เล่ม ๑ ของบริษัท </a:t>
            </a:r>
          </a:p>
          <a:p>
            <a:r>
              <a:rPr lang="th-TH" sz="1600" dirty="0" smtClean="0">
                <a:cs typeface="+mj-cs"/>
              </a:rPr>
              <a:t>          สำนักพิมพ์วัฒนาพานิช จำกัด</a:t>
            </a:r>
          </a:p>
          <a:p>
            <a:r>
              <a:rPr lang="th-TH" sz="1600" dirty="0" smtClean="0">
                <a:cs typeface="+mj-cs"/>
              </a:rPr>
              <a:t>    ๒) ครูคลิกเพื่อแสดงการวิเคราะห์หรือวินิจฉัยข้อเท็จจริงและข้อคิดเห็นจากเรื่องที่ฟังและดู</a:t>
            </a:r>
          </a:p>
          <a:p>
            <a:endParaRPr lang="th-TH" sz="16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8AF88-E5D6-4AD5-9961-B8309500FDD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0866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+mn-lt"/>
                <a:cs typeface="+mj-cs"/>
              </a:rPr>
              <a:t>๑. หลักเกณฑ์การฟังและการดู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๑.๑ 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๑) ครูอธิบายสรุปการตั้งจุดประสงค์ในการฟังและการดู</a:t>
            </a:r>
            <a:r>
              <a:rPr lang="th-TH" sz="1600" dirty="0" smtClean="0">
                <a:latin typeface="+mn-lt"/>
                <a:cs typeface="+mj-cs"/>
              </a:rPr>
              <a:t> </a:t>
            </a:r>
            <a:r>
              <a:rPr lang="th-TH" sz="1600" baseline="0" dirty="0" smtClean="0">
                <a:latin typeface="+mn-lt"/>
                <a:cs typeface="+mj-cs"/>
              </a:rPr>
              <a:t>โดยใช้เนื้อหาจากหนังสือเรียน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     รายวิชาพื้นฐาน ภาษาไทย ม. ๒ เล่ม ๑ ของบริษัท สำนักพิมพ์วัฒนาพานิช จำกัด</a:t>
            </a:r>
          </a:p>
          <a:p>
            <a:r>
              <a:rPr lang="th-TH" sz="1600" baseline="0" dirty="0" smtClean="0">
                <a:latin typeface="+mn-lt"/>
                <a:cs typeface="+mj-cs"/>
              </a:rPr>
              <a:t>           ๒) ครูคลิกแสดงการตั้งจุดประสงค์ในการฟังและการดู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+mn-lt"/>
                <a:cs typeface="+mj-cs"/>
              </a:rPr>
              <a:t>๑. หลักเกณฑ์การฟังและการดู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๑.๑ 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๑) ครูอธิบายสรุปการตั้งจุดประสงค์ในการฟังและการดู</a:t>
            </a:r>
            <a:r>
              <a:rPr lang="th-TH" sz="1600" dirty="0" smtClean="0">
                <a:latin typeface="+mn-lt"/>
                <a:cs typeface="+mj-cs"/>
              </a:rPr>
              <a:t> </a:t>
            </a:r>
            <a:r>
              <a:rPr lang="th-TH" sz="1600" baseline="0" dirty="0" smtClean="0">
                <a:latin typeface="+mn-lt"/>
                <a:cs typeface="+mj-cs"/>
              </a:rPr>
              <a:t>โดยใช้เนื้อหาจากหนังสือเรียน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+mn-lt"/>
                <a:cs typeface="+mj-cs"/>
              </a:rPr>
              <a:t>                รายวิชาพื้นฐาน ภาษาไทย ม. ๒ เล่ม ๑ ของบริษัท สำนักพิมพ์วัฒนาพานิช จำกัด</a:t>
            </a:r>
          </a:p>
          <a:p>
            <a:r>
              <a:rPr lang="th-TH" sz="1600" baseline="0" dirty="0" smtClean="0">
                <a:latin typeface="+mn-lt"/>
                <a:cs typeface="+mj-cs"/>
              </a:rPr>
              <a:t>           ๒) ครูคลิกแสดงการตั้งจุดประสงค์ในการฟังและการดู</a:t>
            </a:r>
            <a:endParaRPr lang="th-TH" sz="1600" dirty="0" smtClean="0">
              <a:latin typeface="+mn-lt"/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08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30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227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369F-43EE-440A-BCA0-85CDF6B309D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48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480F-7469-4CF4-ADD0-5C41FFCAB49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1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6EA3-3606-4388-8FB7-41C03FB4A2F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4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5A94-E6A3-4570-9925-E9BE467CA0B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10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E8E-A758-4146-A277-AD0355BCD20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84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4850-3A1A-4B64-8E10-02C624304AE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61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9F1-7FF3-4050-A2C3-67DAD1D383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00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2225-31BF-4DD4-A19A-0379A3F32D4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179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78AA-2119-420B-81E1-2013652D66D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94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36D-0C50-4CF1-A54A-1DD50B4F2CF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71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3C12-04AA-4AAA-8D76-415F49BAE6C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2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5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753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4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10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74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354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02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12AF-2FE4-4585-8218-B14793FDB795}" type="datetimeFigureOut">
              <a:rPr lang="th-TH" smtClean="0"/>
              <a:t>17/09/60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54436-8CA2-4C03-9A18-235FF93A47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3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95D2-3B01-4F5D-9940-BB7E2286F92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cs typeface="+mj-cs"/>
              </a:defRPr>
            </a:lvl1pPr>
          </a:lstStyle>
          <a:p>
            <a:fld id="{61DCBBE1-314B-45E7-A14D-E54A756E973C}" type="slidenum">
              <a:rPr lang="th-TH" smtClean="0">
                <a:solidFill>
                  <a:prstClr val="black"/>
                </a:solidFill>
              </a:rPr>
              <a:pPr/>
              <a:t>‹#›</a:t>
            </a:fld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0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7938" y="1775460"/>
            <a:ext cx="4572000" cy="5105400"/>
          </a:xfrm>
          <a:prstGeom prst="rect">
            <a:avLst/>
          </a:prstGeom>
          <a:solidFill>
            <a:schemeClr val="accent6">
              <a:lumMod val="60000"/>
              <a:lumOff val="4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908050"/>
            <a:ext cx="9144000" cy="865188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คำยืมและการสร้างคำ</a:t>
            </a:r>
            <a:endParaRPr lang="th-TH" sz="4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71228"/>
            <a:ext cx="4572000" cy="5084762"/>
          </a:xfrm>
          <a:prstGeom prst="rect">
            <a:avLst/>
          </a:prstGeom>
          <a:solidFill>
            <a:schemeClr val="accent6">
              <a:lumMod val="40000"/>
              <a:lumOff val="6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4919722" y="3340149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7030A0"/>
                </a:solidFill>
                <a:cs typeface="+mj-cs"/>
              </a:rPr>
              <a:t>๑. คำไทยแท้</a:t>
            </a:r>
            <a:endParaRPr lang="th-TH" b="1" dirty="0">
              <a:solidFill>
                <a:srgbClr val="7030A0"/>
              </a:solidFill>
              <a:cs typeface="+mj-cs"/>
            </a:endParaRPr>
          </a:p>
          <a:p>
            <a:r>
              <a:rPr lang="th-TH" b="1" dirty="0" smtClean="0">
                <a:solidFill>
                  <a:srgbClr val="7030A0"/>
                </a:solidFill>
                <a:cs typeface="+mj-cs"/>
              </a:rPr>
              <a:t>๒. คำยืมบาลี - สันสกฤต</a:t>
            </a:r>
          </a:p>
          <a:p>
            <a:r>
              <a:rPr lang="th-TH" b="1" dirty="0" smtClean="0">
                <a:solidFill>
                  <a:srgbClr val="7030A0"/>
                </a:solidFill>
                <a:cs typeface="+mj-cs"/>
              </a:rPr>
              <a:t>๓. คำสมาส</a:t>
            </a:r>
          </a:p>
        </p:txBody>
      </p:sp>
      <p:pic>
        <p:nvPicPr>
          <p:cNvPr id="3" name="Picture 2" descr="ผลการค้นหารูปภาพสำหรับ อักษรไท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536956"/>
            <a:ext cx="42862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64298"/>
              </p:ext>
            </p:extLst>
          </p:nvPr>
        </p:nvGraphicFramePr>
        <p:xfrm>
          <a:off x="567239" y="1988840"/>
          <a:ext cx="7992888" cy="392582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708035"/>
                <a:gridCol w="4284853"/>
              </a:tblGrid>
              <a:tr h="52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ภาษาบาลี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ภาษาสันสกฤต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57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๑. ใช้สระ </a:t>
                      </a:r>
                      <a:r>
                        <a:rPr lang="th-TH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อะ อา อิ อี อุ อู เอ โอ 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เช่น  อริยะ  สาระ  อิสี  อุตุ  โมลี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๑. ใช้สระ </a:t>
                      </a:r>
                      <a:r>
                        <a:rPr lang="th-TH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อะ อา อิ อี  อุ  อู เอ  โอ และเพิ่ม </a:t>
                      </a:r>
                      <a:r>
                        <a:rPr lang="th-TH" sz="32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ฤ  ฤๅ ฦ ฦๅ ไอ เอา</a:t>
                      </a:r>
                      <a:r>
                        <a:rPr lang="th-TH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เช่น ฤษี  ฤๅษี  ฤดู  กฤษณ์  ไมตรี  ไพศาล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45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๒. ใช้ </a:t>
                      </a:r>
                      <a:r>
                        <a:rPr lang="th-TH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ส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เช่น  สาสนา  สันติ  วิสาสะ  สาลา  สิริ  สูญ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๒. ใช้ </a:t>
                      </a:r>
                      <a:r>
                        <a:rPr lang="th-TH" sz="32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ศ  ษ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 เช่น  ศาสนา   ศานติ  พิศวาส ศาลา  ศรี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๓. ใช้ </a:t>
                      </a:r>
                      <a:r>
                        <a:rPr lang="th-TH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ฬ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เช่น  จุฬา  กีฬา </a:t>
                      </a:r>
                      <a:r>
                        <a:rPr lang="th-TH" sz="3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 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ครุฬ  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๓. ใช้  </a:t>
                      </a:r>
                      <a:r>
                        <a:rPr lang="th-TH" sz="32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ฑ</a:t>
                      </a:r>
                      <a:r>
                        <a:rPr lang="th-TH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  เช่น  จุฑา  กรีฑา </a:t>
                      </a:r>
                      <a:r>
                        <a:rPr lang="th-TH" sz="3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cs typeface="+mj-cs"/>
                        </a:rPr>
                        <a:t>ครุฑ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2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82646"/>
              </p:ext>
            </p:extLst>
          </p:nvPr>
        </p:nvGraphicFramePr>
        <p:xfrm>
          <a:off x="611560" y="1484784"/>
          <a:ext cx="8136904" cy="448665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512472"/>
                <a:gridCol w="46244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ภาษาบาลี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ภาษาสันสกฤต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๔. </a:t>
                      </a: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ใช้พยัญชนะเรียงพยางค์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เช่น  กิริยา  สามี  ฐาน  ถาวร  ปทุม  เปม  ปิยะ  ปฐม  ปชา  </a:t>
                      </a:r>
                      <a:r>
                        <a:rPr lang="th-TH" sz="2800" b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ปกติ  </a:t>
                      </a:r>
                      <a:r>
                        <a:rPr lang="th-TH" sz="2800" b="0" smtClean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 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ปีติ  จิต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๔.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ใช้อักษรควบกล้ำ 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พยัญชนะประสม เช่น  กริยา  สวามี  สถาน  สถาวร  ปัทมะ  </a:t>
                      </a:r>
                      <a:r>
                        <a:rPr lang="th-TH" sz="2800" b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เปรม  </a:t>
                      </a:r>
                      <a:r>
                        <a:rPr lang="th-TH" sz="2800" b="0" smtClean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           ปรี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ยะ  ประถม  ประชา  </a:t>
                      </a:r>
                      <a:r>
                        <a:rPr lang="th-TH" sz="2800" b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ปรกติ  </a:t>
                      </a:r>
                      <a:r>
                        <a:rPr lang="th-TH" sz="2800" b="0" smtClean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 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ปรีติ  จิตร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๕. </a:t>
                      </a: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ใช้พยัญชนะสะกดและตัวตามตัวเดียวกัน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เช่น  ธัมม  กัมม  มัคค  สัคค  สัพพ  วัณณ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๕.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ใช้ตัว  รร  แทน รฺ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(ร เรผะ) เช่น  ธรรม  กรรม  มรรค  สวรรค์  สรรพ  วรรณ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๖. ภาษาบาลีใช้ </a:t>
                      </a: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อะ อุ อิ 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เช่น อมตะ  ปุจฉา  อุตุ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๖. ภาษาสันสกฤตใช้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ฤ</a:t>
                      </a:r>
                      <a:r>
                        <a:rPr lang="th-TH" sz="2800" b="0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 เช่น  อมฤต  ปฤจฉา  ฤดู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1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13362"/>
              </p:ext>
            </p:extLst>
          </p:nvPr>
        </p:nvGraphicFramePr>
        <p:xfrm>
          <a:off x="575979" y="2132856"/>
          <a:ext cx="7975407" cy="3576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827"/>
                <a:gridCol w="922013"/>
                <a:gridCol w="1146854"/>
                <a:gridCol w="1032007"/>
                <a:gridCol w="1031198"/>
                <a:gridCol w="100450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พยัญชนะวรรค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แถวที่ ๑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แถวที่ ๒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แถวที่ ๓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แถวที่ ๔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แถวที่ ๕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วรรคกะ (ฐานคอ)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889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ก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ฆ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ง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วรรคจะ (ฐานเพดาน)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889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จ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ฉ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ช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ฌ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ญ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วรรคฏะ (ฐานปุ่มเหงือก)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889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ฏ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ฐ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ฑ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ฒ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ณ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วรรคตะ (ฐานฟัน)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889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ต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ถ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ท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ธ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น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2060"/>
                          </a:solidFill>
                          <a:effectLst/>
                          <a:cs typeface="+mj-cs"/>
                        </a:rPr>
                        <a:t>วรรคปะ (ฐานริมฝีปาก)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889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ป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ผ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พ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cs typeface="+mj-cs"/>
                        </a:rPr>
                        <a:t>ม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844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เศษวรรค  ย ร ล ว ส ห 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ฬ </a:t>
                      </a:r>
                      <a:r>
                        <a:rPr lang="th-TH" sz="2800" b="1" dirty="0" err="1" smtClean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อํ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cs typeface="+mj-cs"/>
                        </a:rPr>
                        <a:t>(ศ  ษ มีในภาษาสันสกฤต)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8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73630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cs typeface="+mj-cs"/>
              </a:rPr>
              <a:t>หลักในการสังโยค</a:t>
            </a:r>
            <a:endParaRPr lang="en-US" sz="3600" b="1" dirty="0">
              <a:cs typeface="+mj-cs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667513" y="267697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	ถ้า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พยัญชนะแถวที่ ๑ เป็นตัวสะกด  พยัญชนะแถวที่ ๑ 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            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และ ๒  สามารถตามได้  เช่น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		</a:t>
            </a:r>
            <a:endParaRPr lang="th-TH" sz="3600" dirty="0" smtClean="0">
              <a:solidFill>
                <a:srgbClr val="002060"/>
              </a:solidFill>
              <a:cs typeface="+mj-cs"/>
            </a:endParaRP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	สั</a:t>
            </a:r>
            <a:r>
              <a:rPr lang="th-TH" sz="3600" dirty="0" smtClean="0">
                <a:cs typeface="+mj-cs"/>
              </a:rPr>
              <a:t>จ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จ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ะ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(จ สะกด  จ  ตาม)		</a:t>
            </a:r>
            <a:endParaRPr lang="th-TH" sz="3600" dirty="0" smtClean="0">
              <a:solidFill>
                <a:srgbClr val="002060"/>
              </a:solidFill>
              <a:cs typeface="+mj-cs"/>
            </a:endParaRP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	ทุ</a:t>
            </a:r>
            <a:r>
              <a:rPr lang="th-TH" sz="3600" dirty="0" smtClean="0">
                <a:cs typeface="+mj-cs"/>
              </a:rPr>
              <a:t>ก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ข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ะ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(ก  สะกด  ข  ตาม)		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สั</a:t>
            </a:r>
            <a:r>
              <a:rPr lang="th-TH" sz="3600" dirty="0" smtClean="0">
                <a:cs typeface="+mj-cs"/>
              </a:rPr>
              <a:t>ก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ก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ะ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(ก สะกด  ก  ตาม)		</a:t>
            </a:r>
            <a:endParaRPr lang="th-TH" sz="3600" dirty="0" smtClean="0">
              <a:solidFill>
                <a:srgbClr val="002060"/>
              </a:solidFill>
              <a:cs typeface="+mj-cs"/>
            </a:endParaRP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	มั</a:t>
            </a:r>
            <a:r>
              <a:rPr lang="th-TH" sz="3600" dirty="0" smtClean="0">
                <a:cs typeface="+mj-cs"/>
              </a:rPr>
              <a:t>จ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ฉ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า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(จ  สะกด  ฉ  ตาม)</a:t>
            </a:r>
            <a:endParaRPr lang="en-US" sz="36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31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73630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cs typeface="+mj-cs"/>
              </a:rPr>
              <a:t>หลักในการสังโยค</a:t>
            </a:r>
            <a:endParaRPr lang="en-US" sz="3600" b="1" dirty="0">
              <a:cs typeface="+mj-cs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667513" y="274898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	ถ้า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พยัญชนะแถวที่ ๓  เป็นตัวสะกด  พยัญชนะแถวที่  ๓  และ ๔  สามารถตามได้  เช่น					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	อั</a:t>
            </a:r>
            <a:r>
              <a:rPr lang="th-TH" sz="3600" dirty="0" smtClean="0">
                <a:cs typeface="+mj-cs"/>
              </a:rPr>
              <a:t>ค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คี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(ค  สะกด  ค  ตาม)					พยั</a:t>
            </a:r>
            <a:r>
              <a:rPr lang="th-TH" sz="3600" dirty="0">
                <a:cs typeface="+mj-cs"/>
              </a:rPr>
              <a:t>ค</a:t>
            </a:r>
            <a:r>
              <a:rPr lang="th-TH" sz="3600" dirty="0">
                <a:solidFill>
                  <a:srgbClr val="C00000"/>
                </a:solidFill>
                <a:cs typeface="+mj-cs"/>
              </a:rPr>
              <a:t>ฆ์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(ค  สะกด  ฆ  ตาม)					วิ</a:t>
            </a:r>
            <a:r>
              <a:rPr lang="th-TH" sz="3600" dirty="0">
                <a:cs typeface="+mj-cs"/>
              </a:rPr>
              <a:t>ช</a:t>
            </a:r>
            <a:r>
              <a:rPr lang="th-TH" sz="3600" dirty="0">
                <a:solidFill>
                  <a:srgbClr val="C00000"/>
                </a:solidFill>
                <a:cs typeface="+mj-cs"/>
              </a:rPr>
              <a:t>ช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า	(ช  สะกด  ช  ตาม)					สั</a:t>
            </a:r>
            <a:r>
              <a:rPr lang="th-TH" sz="3600" dirty="0">
                <a:cs typeface="+mj-cs"/>
              </a:rPr>
              <a:t>ท</a:t>
            </a:r>
            <a:r>
              <a:rPr lang="th-TH" sz="3600" dirty="0">
                <a:solidFill>
                  <a:srgbClr val="C00000"/>
                </a:solidFill>
                <a:cs typeface="+mj-cs"/>
              </a:rPr>
              <a:t>ธ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า	(ท  สะกด  ธ  ตาม)</a:t>
            </a:r>
          </a:p>
        </p:txBody>
      </p:sp>
    </p:spTree>
    <p:extLst>
      <p:ext uri="{BB962C8B-B14F-4D97-AF65-F5344CB8AC3E}">
        <p14:creationId xmlns:p14="http://schemas.microsoft.com/office/powerpoint/2010/main" val="175842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73630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cs typeface="+mj-cs"/>
              </a:rPr>
              <a:t>หลักในการสังโยค</a:t>
            </a:r>
            <a:endParaRPr lang="en-US" sz="3600" b="1" dirty="0">
              <a:cs typeface="+mj-cs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667513" y="274898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	ถ้า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พยัญชนะแถวที่ ๕  เป็นตัวสะกด  พยัญชนะทุกแถวในวรรคเดียวกันสามารถตามได้หมด  เช่น</a:t>
            </a:r>
          </a:p>
          <a:p>
            <a:r>
              <a:rPr lang="th-TH" sz="3600" b="1" dirty="0">
                <a:solidFill>
                  <a:srgbClr val="002060"/>
                </a:solidFill>
                <a:cs typeface="+mj-cs"/>
              </a:rPr>
              <a:t>		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วรรค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กะ	สังข์</a:t>
            </a: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วรรค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จะ	กุญชร</a:t>
            </a: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วรรค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err="1">
                <a:solidFill>
                  <a:srgbClr val="002060"/>
                </a:solidFill>
                <a:cs typeface="+mj-cs"/>
              </a:rPr>
              <a:t>ฏะ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มณฑล</a:t>
            </a: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วรรค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ตะ	สนทนา</a:t>
            </a: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วรรค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ปะ	สัมผัส</a:t>
            </a:r>
          </a:p>
        </p:txBody>
      </p:sp>
    </p:spTree>
    <p:extLst>
      <p:ext uri="{BB962C8B-B14F-4D97-AF65-F5344CB8AC3E}">
        <p14:creationId xmlns:p14="http://schemas.microsoft.com/office/powerpoint/2010/main" val="23162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8317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</a:t>
            </a:r>
            <a:r>
              <a:rPr lang="th-TH" sz="4000" b="1" dirty="0">
                <a:solidFill>
                  <a:schemeClr val="bg1"/>
                </a:solidFill>
                <a:cs typeface="+mj-cs"/>
              </a:rPr>
              <a:t>ยืมบาลี - สันสกฤต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73630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cs typeface="+mj-cs"/>
              </a:rPr>
              <a:t>หลักในการสังโยค</a:t>
            </a:r>
            <a:endParaRPr lang="en-US" sz="3600" b="1" dirty="0">
              <a:cs typeface="+mj-cs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667513" y="274898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	ถ้า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เศษวรรคเป็นตัวสะกด  เศษวรรคจะเป็นตัวตาม 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และ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เศษวรรคสามารถตามตัวเองได้  เช่น</a:t>
            </a:r>
          </a:p>
          <a:p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อั</a:t>
            </a:r>
            <a:r>
              <a:rPr lang="th-TH" sz="3600" dirty="0" smtClean="0">
                <a:solidFill>
                  <a:schemeClr val="accent2"/>
                </a:solidFill>
                <a:cs typeface="+mj-cs"/>
              </a:rPr>
              <a:t>ยยิ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กา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		</a:t>
            </a:r>
            <a:r>
              <a:rPr lang="th-TH" sz="3600" dirty="0" err="1">
                <a:solidFill>
                  <a:srgbClr val="002060"/>
                </a:solidFill>
                <a:cs typeface="+mj-cs"/>
              </a:rPr>
              <a:t>เว</a:t>
            </a:r>
            <a:r>
              <a:rPr lang="th-TH" sz="3600" dirty="0" err="1">
                <a:solidFill>
                  <a:schemeClr val="accent2"/>
                </a:solidFill>
                <a:cs typeface="+mj-cs"/>
              </a:rPr>
              <a:t>ย</a:t>
            </a:r>
            <a:r>
              <a:rPr lang="th-TH" sz="3600" dirty="0">
                <a:solidFill>
                  <a:schemeClr val="accent2"/>
                </a:solidFill>
                <a:cs typeface="+mj-cs"/>
              </a:rPr>
              <a:t>ย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า</a:t>
            </a:r>
            <a:r>
              <a:rPr lang="th-TH" sz="3600" dirty="0" err="1">
                <a:solidFill>
                  <a:srgbClr val="002060"/>
                </a:solidFill>
                <a:cs typeface="+mj-cs"/>
              </a:rPr>
              <a:t>กรณ์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 (ไวยากรณ์)	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บั</a:t>
            </a:r>
            <a:r>
              <a:rPr lang="th-TH" sz="3600" dirty="0" smtClean="0">
                <a:solidFill>
                  <a:schemeClr val="accent2"/>
                </a:solidFill>
                <a:cs typeface="+mj-cs"/>
              </a:rPr>
              <a:t>ลลั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งก์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		</a:t>
            </a:r>
            <a:r>
              <a:rPr lang="th-TH" sz="3600" dirty="0">
                <a:solidFill>
                  <a:schemeClr val="accent2"/>
                </a:solidFill>
                <a:cs typeface="+mj-cs"/>
              </a:rPr>
              <a:t>จุลล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ะ</a:t>
            </a:r>
            <a:r>
              <a:rPr lang="th-TH" sz="3600" b="1" dirty="0">
                <a:solidFill>
                  <a:srgbClr val="002060"/>
                </a:solidFill>
                <a:cs typeface="+mj-cs"/>
              </a:rPr>
              <a:t>				</a:t>
            </a:r>
          </a:p>
          <a:p>
            <a:r>
              <a:rPr lang="th-TH" sz="3600" dirty="0" smtClean="0">
                <a:solidFill>
                  <a:schemeClr val="accent2"/>
                </a:solidFill>
                <a:cs typeface="+mj-cs"/>
              </a:rPr>
              <a:t>	ยกเว้น</a:t>
            </a:r>
            <a:r>
              <a:rPr lang="th-TH" sz="3600" dirty="0">
                <a:solidFill>
                  <a:schemeClr val="accent2"/>
                </a:solidFill>
                <a:cs typeface="+mj-cs"/>
              </a:rPr>
              <a:t>เศษวรรคที่ไม่สามารถเป็นตัวสะกดได้  เช่น  ห เป็นตัวตามได้อย่างเดียว  เช่น  ชิวหา </a:t>
            </a:r>
          </a:p>
        </p:txBody>
      </p:sp>
    </p:spTree>
    <p:extLst>
      <p:ext uri="{BB962C8B-B14F-4D97-AF65-F5344CB8AC3E}">
        <p14:creationId xmlns:p14="http://schemas.microsoft.com/office/powerpoint/2010/main" val="261778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251520" y="2924944"/>
            <a:ext cx="8640960" cy="23042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5"/>
          <p:cNvSpPr/>
          <p:nvPr/>
        </p:nvSpPr>
        <p:spPr>
          <a:xfrm>
            <a:off x="398897" y="3068960"/>
            <a:ext cx="83232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 คือ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การนำเอา</a:t>
            </a: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ภาษาบาลี  </a:t>
            </a:r>
            <a:r>
              <a:rPr lang="en-US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สันสกฤต</a:t>
            </a: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ตั้งแต่ ๒ คำขึ้น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ไป               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มา</a:t>
            </a:r>
            <a:r>
              <a:rPr lang="th-TH" sz="36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เรียงต่อกัน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ทำ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ให้เกิดคำใหม่และมีความหมาย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ใหม่ แต่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ยังมีเค้าความหมายเดิมอยู่ 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มี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หลักสังเกตดังนี้</a:t>
            </a:r>
            <a:endParaRPr lang="en-US" sz="36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32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9" name="Rounded Rectangle 5"/>
          <p:cNvSpPr/>
          <p:nvPr/>
        </p:nvSpPr>
        <p:spPr>
          <a:xfrm>
            <a:off x="179512" y="1614776"/>
            <a:ext cx="8712968" cy="172819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/>
          <p:nvPr/>
        </p:nvSpPr>
        <p:spPr>
          <a:xfrm>
            <a:off x="323528" y="1851036"/>
            <a:ext cx="82809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thaiNumPeriod"/>
            </a:pP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เป็นคำที่มาจาก</a:t>
            </a:r>
            <a:r>
              <a:rPr lang="th-TH" sz="36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ภาษาบาลี – สันสกฤต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เท่านั้น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600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(บาลี-บาลี,  สันสกฤต – สันสกฤต, บาลี – สันสกฤต, สันสกฤต - บาลี)</a:t>
            </a:r>
            <a:endParaRPr lang="en-US" sz="32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861048"/>
            <a:ext cx="861485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วาตภัย + ภัย	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(บาลี + บาลี)</a:t>
            </a:r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   	  วาตภัย (ภัยอันเกิดจากลม)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ประถม + ศึกษา 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(สันสกฤต + สันสกฤต)</a:t>
            </a:r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   ประถมศึกษา (การศึกษาชั้นต้น)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อัศวะ + มุข 	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(สันสกฤต + บาลี)	</a:t>
            </a:r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อัศวมุข  (หน้าม้า)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ทันตะ + แพทย์  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(บาลี + สันสกฤต)</a:t>
            </a:r>
            <a:r>
              <a:rPr lang="th-TH" sz="32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ทันตแพทย์ (หมอทำฟัน)</a:t>
            </a:r>
            <a:endParaRPr lang="en-US" sz="32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2" name="Straight Arrow Connector 7"/>
          <p:cNvCxnSpPr/>
          <p:nvPr/>
        </p:nvCxnSpPr>
        <p:spPr>
          <a:xfrm>
            <a:off x="4067944" y="42210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8"/>
          <p:cNvCxnSpPr/>
          <p:nvPr/>
        </p:nvCxnSpPr>
        <p:spPr>
          <a:xfrm>
            <a:off x="4249158" y="566124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9"/>
          <p:cNvCxnSpPr/>
          <p:nvPr/>
        </p:nvCxnSpPr>
        <p:spPr>
          <a:xfrm>
            <a:off x="4249158" y="51571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0"/>
          <p:cNvCxnSpPr/>
          <p:nvPr/>
        </p:nvCxnSpPr>
        <p:spPr>
          <a:xfrm>
            <a:off x="4851674" y="4653136"/>
            <a:ext cx="261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8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6" name="Rounded Rectangle 7"/>
          <p:cNvSpPr/>
          <p:nvPr/>
        </p:nvSpPr>
        <p:spPr>
          <a:xfrm>
            <a:off x="827584" y="1556792"/>
            <a:ext cx="7488832" cy="129614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/>
          <p:nvPr/>
        </p:nvSpPr>
        <p:spPr>
          <a:xfrm>
            <a:off x="1187624" y="1862848"/>
            <a:ext cx="6231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๒. ต้องแปลความหมายจากคำ</a:t>
            </a:r>
            <a:r>
              <a:rPr lang="th-TH" sz="3600" b="1" u="sng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หลังไปคำหน้า  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th-TH" sz="3600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018" y="3068960"/>
            <a:ext cx="6001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มหาราช	หมายถึง	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ราชาผู้ยิ่งใหญ่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นาฏศิลป์	หมายถึง	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ศิลปะการร่ายรำ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ปัจฉิมวาจา	หมายถึง	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คำพูดครั้งสุดท้าย</a:t>
            </a:r>
            <a:endParaRPr lang="en-US" sz="36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157192"/>
            <a:ext cx="6587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*** 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แต่มีข้อยกเว้นบางคำที่แปลจากคำหน้าไปคำหลัง</a:t>
            </a:r>
            <a:endParaRPr lang="en-US" sz="36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69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คำไทยแท้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44" name="สี่เหลี่ยมผืนผ้ามุมมน 5"/>
          <p:cNvSpPr/>
          <p:nvPr/>
        </p:nvSpPr>
        <p:spPr>
          <a:xfrm>
            <a:off x="546899" y="1383407"/>
            <a:ext cx="1670090" cy="11208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8590" tIns="148590" rIns="148590" bIns="14859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390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568" y="1772816"/>
            <a:ext cx="7848872" cy="39874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971600" y="1943838"/>
            <a:ext cx="7272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AutoNum type="thaiNumPeriod"/>
            </a:pPr>
            <a:r>
              <a:rPr lang="th-TH" sz="3200" b="1" dirty="0" smtClean="0">
                <a:cs typeface="+mj-cs"/>
              </a:rPr>
              <a:t>คำ</a:t>
            </a:r>
            <a:r>
              <a:rPr lang="th-TH" sz="3200" b="1" dirty="0">
                <a:cs typeface="+mj-cs"/>
              </a:rPr>
              <a:t>ไทยแท้มีพยางค์</a:t>
            </a:r>
            <a:r>
              <a:rPr lang="th-TH" sz="3200" b="1" dirty="0" smtClean="0">
                <a:cs typeface="+mj-cs"/>
              </a:rPr>
              <a:t>เดียว</a:t>
            </a:r>
          </a:p>
          <a:p>
            <a:pPr algn="thaiDist"/>
            <a:endParaRPr lang="th-TH" sz="3200" b="1" dirty="0">
              <a:cs typeface="+mj-cs"/>
            </a:endParaRPr>
          </a:p>
          <a:p>
            <a:pPr algn="thaiDist"/>
            <a:r>
              <a:rPr lang="th-TH" dirty="0"/>
              <a:t>  	</a:t>
            </a:r>
            <a:r>
              <a:rPr lang="th-TH" sz="3000" dirty="0">
                <a:cs typeface="+mj-cs"/>
              </a:rPr>
              <a:t>คำไทยแท้มักคำพยางค์มีพยางค์เดียว  และมี</a:t>
            </a:r>
            <a:r>
              <a:rPr lang="th-TH" sz="3000" dirty="0" smtClean="0">
                <a:cs typeface="+mj-cs"/>
              </a:rPr>
              <a:t>ความหมายสมบูรณ์</a:t>
            </a:r>
            <a:r>
              <a:rPr lang="th-TH" sz="3000" dirty="0">
                <a:cs typeface="+mj-cs"/>
              </a:rPr>
              <a:t>ในตัวเอง  เมื่อฟังแล้วสามารถเข้าใจได้ทันที  </a:t>
            </a:r>
            <a:endParaRPr lang="th-TH" sz="3000" dirty="0" smtClean="0">
              <a:cs typeface="+mj-cs"/>
            </a:endParaRPr>
          </a:p>
          <a:p>
            <a:pPr algn="thaiDist"/>
            <a:r>
              <a:rPr lang="th-TH" sz="3000" dirty="0" smtClean="0">
                <a:cs typeface="+mj-cs"/>
              </a:rPr>
              <a:t>	เช่น  </a:t>
            </a:r>
            <a:r>
              <a:rPr lang="th-TH" sz="3000" dirty="0">
                <a:solidFill>
                  <a:srgbClr val="C00000"/>
                </a:solidFill>
                <a:cs typeface="+mj-cs"/>
              </a:rPr>
              <a:t>พ่อ , </a:t>
            </a:r>
            <a:r>
              <a:rPr lang="th-TH" sz="3000" dirty="0" smtClean="0">
                <a:solidFill>
                  <a:srgbClr val="C00000"/>
                </a:solidFill>
                <a:cs typeface="+mj-cs"/>
              </a:rPr>
              <a:t>วัว , ม้า , ไฟ , ไห , ครก ฯลฯ </a:t>
            </a:r>
          </a:p>
          <a:p>
            <a:pPr algn="thaiDist"/>
            <a:r>
              <a:rPr lang="th-TH" sz="3000" dirty="0">
                <a:cs typeface="+mj-cs"/>
              </a:rPr>
              <a:t>	</a:t>
            </a:r>
          </a:p>
          <a:p>
            <a:pPr algn="thaiDist"/>
            <a:r>
              <a:rPr lang="th-TH" sz="3000" dirty="0" smtClean="0">
                <a:solidFill>
                  <a:srgbClr val="C00000"/>
                </a:solidFill>
                <a:cs typeface="+mj-cs"/>
              </a:rPr>
              <a:t>****แต่หากคำไทยแท้มี  ๒ พยางค์  อาจจะมีสาเหตุมาจาก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90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3" name="Rounded Rectangle 10"/>
          <p:cNvSpPr/>
          <p:nvPr/>
        </p:nvSpPr>
        <p:spPr>
          <a:xfrm>
            <a:off x="251520" y="1760622"/>
            <a:ext cx="8640960" cy="1224136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048654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๓. ท้ายศัพท์ตัวแรก</a:t>
            </a:r>
            <a:r>
              <a:rPr lang="th-TH" sz="36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ห้ามใส่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รูปสระ  อะ  และไม้ทัณฑฆาต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เช่น	</a:t>
            </a:r>
            <a:endParaRPr lang="en-US" sz="36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330858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ธุระ + กิจ			ธุรกิจ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วาทะ + ศิลป์			วาทศิลป์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ครุศาสตร์ + บัณฑิต		ครุศาสตรบัณฑิต</a:t>
            </a:r>
            <a:endParaRPr lang="en-US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41948" y="369089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78041" y="4208021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94348" y="477101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8784" y="5589240"/>
            <a:ext cx="616707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***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ยกเว้น </a:t>
            </a:r>
            <a:r>
              <a:rPr lang="en-US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คำว่า “กิจจะลักษณะ”  ที่ประวิสรรชนีย์ได้</a:t>
            </a:r>
            <a:endParaRPr lang="en-US" sz="32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3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4" name="Rounded Rectangle 2"/>
          <p:cNvSpPr/>
          <p:nvPr/>
        </p:nvSpPr>
        <p:spPr>
          <a:xfrm>
            <a:off x="821698" y="1627059"/>
            <a:ext cx="6192688" cy="115212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/>
          <p:nvPr/>
        </p:nvSpPr>
        <p:spPr>
          <a:xfrm>
            <a:off x="1181738" y="1843083"/>
            <a:ext cx="5562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๔. ต้อง</a:t>
            </a:r>
            <a:r>
              <a:rPr lang="th-TH" sz="36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ออกเสียงสระ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ที่ท้ายศัพท์ตัวแรก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เช่น</a:t>
            </a:r>
            <a:endParaRPr lang="en-US" sz="36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1097802" y="3152001"/>
            <a:ext cx="69483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อุณหภูมิ	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อ่านว่า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อุน 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sz="3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หะ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– 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พูมประวัติศาสตร์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อ่านว่า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ประ 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– หวัด – </a:t>
            </a:r>
            <a:r>
              <a:rPr lang="th-TH" sz="3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ติ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– 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สาดมาตุภูมิ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อ่านว่า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มา 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sz="3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ตุ</a:t>
            </a:r>
            <a:r>
              <a:rPr lang="th-TH" sz="36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– พูม</a:t>
            </a:r>
            <a:endParaRPr lang="en-US" sz="36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3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3" name="Rounded Rectangle 4"/>
          <p:cNvSpPr/>
          <p:nvPr/>
        </p:nvSpPr>
        <p:spPr>
          <a:xfrm>
            <a:off x="323528" y="1453176"/>
            <a:ext cx="8496944" cy="1584176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160" y="1669200"/>
            <a:ext cx="81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๕. คำว่า  วร, พระ  ตามด้วยภาษาบาลี – สันสกฤตถือเป็นคำสมาส เพราะ  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“พระ”  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แผลงมาจาก 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“วร”</a:t>
            </a:r>
            <a:r>
              <a:rPr lang="th-TH" sz="36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36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2024" y="321297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วรกาย			วรชายา</a:t>
            </a:r>
          </a:p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พระโอษฐ์		พระนาสิก</a:t>
            </a:r>
          </a:p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พระกรรณ		พระบาท</a:t>
            </a:r>
            <a:endParaRPr lang="en-US" sz="40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074" y="5669959"/>
            <a:ext cx="7723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*** </a:t>
            </a: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ยกเว้นคำที่ประสมกับคำที่มาจากภาษาอื่น  ไม่ถือว่าเป็น</a:t>
            </a:r>
            <a:r>
              <a:rPr lang="th-TH" sz="3200" b="1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คำสมาส </a:t>
            </a:r>
            <a:endParaRPr lang="th-TH" sz="3200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3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คำสมาส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3" name="Rounded Rectangle 5"/>
          <p:cNvSpPr/>
          <p:nvPr/>
        </p:nvSpPr>
        <p:spPr>
          <a:xfrm>
            <a:off x="420599" y="1484785"/>
            <a:ext cx="8064896" cy="144016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05" y="1628800"/>
            <a:ext cx="7826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๖. 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คำที่</a:t>
            </a:r>
            <a:r>
              <a:rPr lang="th-TH" sz="3600" b="1" u="sng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ลง</a:t>
            </a:r>
            <a:r>
              <a:rPr lang="th-TH" sz="36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ท้าย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ด้วย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คำว่า  </a:t>
            </a: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ศึกษา  ศาสตร์  กรรม  ภาพ  ภัย  ศิลป์  วิทยา   กร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ส่วนมากมักเป็นคำสมาส</a:t>
            </a:r>
            <a:endParaRPr lang="en-US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1794" y="3356992"/>
            <a:ext cx="46714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จริย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ศึกษา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วิทยา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ศาสตร์</a:t>
            </a:r>
          </a:p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พันธุ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กรรม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มโน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ภาพ</a:t>
            </a:r>
          </a:p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วาต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ภัย	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วาท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ศิลป์</a:t>
            </a:r>
          </a:p>
          <a:p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กีฏ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วิทยา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4000" b="1" dirty="0" err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จิตร</a:t>
            </a:r>
            <a:r>
              <a:rPr lang="th-TH" sz="4000" b="1" dirty="0" err="1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กร</a:t>
            </a:r>
            <a:endParaRPr lang="th-TH" sz="4000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3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รูป\การ์ตูน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45" y="41490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0633" y="2757121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i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สวัสดีครับ</a:t>
            </a:r>
            <a:endParaRPr lang="th-TH" sz="7200" b="1" i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4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1826" y="1412776"/>
            <a:ext cx="8530654" cy="51845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95536" y="1909281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sz="3000" dirty="0">
                <a:cs typeface="+mj-cs"/>
              </a:rPr>
              <a:t>๑ ) การกร่อนเสียง  คือ  </a:t>
            </a:r>
            <a:r>
              <a:rPr lang="th-TH" altLang="th-TH" sz="3000" dirty="0">
                <a:cs typeface="+mj-cs"/>
              </a:rPr>
              <a:t>การที่คำเดิมเป็นคำ   ๒ </a:t>
            </a:r>
            <a:r>
              <a:rPr lang="th-TH" altLang="th-TH" sz="3000" dirty="0" smtClean="0">
                <a:cs typeface="+mj-cs"/>
              </a:rPr>
              <a:t>พยางค์ เรียง</a:t>
            </a:r>
            <a:r>
              <a:rPr lang="th-TH" altLang="th-TH" sz="3000" dirty="0">
                <a:cs typeface="+mj-cs"/>
              </a:rPr>
              <a:t>กันเมื่อพูดเร็ว ๆ ทำ</a:t>
            </a:r>
            <a:r>
              <a:rPr lang="th-TH" altLang="th-TH" sz="3000" dirty="0" smtClean="0">
                <a:cs typeface="+mj-cs"/>
              </a:rPr>
              <a:t>ให้พยางค์</a:t>
            </a:r>
            <a:r>
              <a:rPr lang="th-TH" altLang="th-TH" sz="3000" dirty="0">
                <a:cs typeface="+mj-cs"/>
              </a:rPr>
              <a:t>แรกกร่อนเสียงลง  </a:t>
            </a:r>
            <a:r>
              <a:rPr lang="th-TH" altLang="th-TH" sz="3000" dirty="0" smtClean="0">
                <a:cs typeface="+mj-cs"/>
              </a:rPr>
              <a:t> เช่น</a:t>
            </a:r>
            <a:r>
              <a:rPr lang="en-US" altLang="th-TH" sz="3000" dirty="0" smtClean="0">
                <a:cs typeface="+mj-cs"/>
              </a:rPr>
              <a:t> </a:t>
            </a:r>
            <a:r>
              <a:rPr lang="th-TH" altLang="th-TH" sz="3000" dirty="0" smtClean="0">
                <a:solidFill>
                  <a:srgbClr val="C00000"/>
                </a:solidFill>
                <a:cs typeface="+mj-cs"/>
              </a:rPr>
              <a:t>หมากม่วง  เป็น  มะ ม่วง</a:t>
            </a:r>
            <a:endParaRPr lang="th-TH" sz="30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319824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dirty="0">
                <a:cs typeface="+mj-cs"/>
              </a:rPr>
              <a:t>๒ ) การแทรกเสียง  คือ  การเติมพยางค์ลงไป</a:t>
            </a:r>
            <a:r>
              <a:rPr lang="th-TH" sz="3000" dirty="0" smtClean="0">
                <a:cs typeface="+mj-cs"/>
              </a:rPr>
              <a:t>ระหว่างคำ </a:t>
            </a:r>
            <a:r>
              <a:rPr lang="th-TH" sz="3000" dirty="0">
                <a:cs typeface="+mj-cs"/>
              </a:rPr>
              <a:t>๒ พยางค์  ทำให้เกิดเป็นคำหลายพยางค์  </a:t>
            </a:r>
            <a:r>
              <a:rPr lang="th-TH" sz="3000" dirty="0" smtClean="0">
                <a:cs typeface="+mj-cs"/>
              </a:rPr>
              <a:t>เช่น </a:t>
            </a:r>
            <a:r>
              <a:rPr lang="th-TH" sz="3000" dirty="0" smtClean="0">
                <a:solidFill>
                  <a:srgbClr val="C00000"/>
                </a:solidFill>
                <a:cs typeface="+mj-cs"/>
              </a:rPr>
              <a:t>ลูกตา  เป็น  ลูก</a:t>
            </a:r>
            <a:r>
              <a:rPr lang="th-TH" sz="3000" dirty="0">
                <a:solidFill>
                  <a:srgbClr val="C00000"/>
                </a:solidFill>
                <a:cs typeface="+mj-cs"/>
              </a:rPr>
              <a:t>กะตา                       </a:t>
            </a:r>
          </a:p>
          <a:p>
            <a:r>
              <a:rPr lang="th-TH" sz="3000" dirty="0" smtClean="0">
                <a:solidFill>
                  <a:srgbClr val="C00000"/>
                </a:solidFill>
                <a:cs typeface="+mj-cs"/>
              </a:rPr>
              <a:t>	              นกจิบ  เป็น  นกกระจิบ </a:t>
            </a:r>
            <a:endParaRPr lang="th-TH" sz="30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5068341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dirty="0">
                <a:cs typeface="Angsana New" pitchFamily="18" charset="-34"/>
              </a:rPr>
              <a:t>๓ ) การเติมพยางค์หน้า  คือ  </a:t>
            </a:r>
            <a:r>
              <a:rPr lang="th-TH" altLang="th-TH" dirty="0">
                <a:cs typeface="Angsana New" pitchFamily="18" charset="-34"/>
              </a:rPr>
              <a:t>การเติมพยางค์ลงไปหน้า</a:t>
            </a:r>
            <a:r>
              <a:rPr lang="th-TH" altLang="th-TH" dirty="0" smtClean="0">
                <a:cs typeface="Angsana New" pitchFamily="18" charset="-34"/>
              </a:rPr>
              <a:t>คำพยางค์</a:t>
            </a:r>
            <a:r>
              <a:rPr lang="th-TH" altLang="th-TH" dirty="0">
                <a:cs typeface="Angsana New" pitchFamily="18" charset="-34"/>
              </a:rPr>
              <a:t>เดียว หรือสองพยางค์แล้วทำให้เกิดเป็นคำ</a:t>
            </a:r>
            <a:r>
              <a:rPr lang="th-TH" altLang="th-TH" dirty="0" smtClean="0">
                <a:cs typeface="Angsana New" pitchFamily="18" charset="-34"/>
              </a:rPr>
              <a:t>หลายพยางค์ </a:t>
            </a:r>
            <a:r>
              <a:rPr lang="th-TH" altLang="th-TH" dirty="0">
                <a:cs typeface="Angsana New" pitchFamily="18" charset="-34"/>
              </a:rPr>
              <a:t> เช่น</a:t>
            </a:r>
            <a:r>
              <a:rPr lang="en-US" altLang="th-TH" dirty="0"/>
              <a:t> </a:t>
            </a:r>
            <a:r>
              <a:rPr lang="th-TH" altLang="th-TH" dirty="0" smtClean="0">
                <a:solidFill>
                  <a:srgbClr val="C00000"/>
                </a:solidFill>
                <a:cs typeface="Angsana New" pitchFamily="18" charset="-34"/>
              </a:rPr>
              <a:t>ท้วง  เป็น  ประท้วง</a:t>
            </a:r>
            <a:r>
              <a:rPr lang="en-US" altLang="th-TH" dirty="0" smtClean="0">
                <a:solidFill>
                  <a:srgbClr val="C00000"/>
                </a:solidFill>
              </a:rPr>
              <a:t> </a:t>
            </a:r>
            <a:endParaRPr lang="th-TH" altLang="th-TH" dirty="0">
              <a:solidFill>
                <a:srgbClr val="C00000"/>
              </a:solidFill>
              <a:cs typeface="Angsana New" pitchFamily="18" charset="-34"/>
            </a:endParaRPr>
          </a:p>
          <a:p>
            <a:r>
              <a:rPr lang="th-TH" altLang="th-TH" dirty="0">
                <a:solidFill>
                  <a:srgbClr val="C00000"/>
                </a:solidFill>
                <a:cs typeface="Angsana New" pitchFamily="18" charset="-34"/>
              </a:rPr>
              <a:t>	</a:t>
            </a:r>
            <a:r>
              <a:rPr lang="th-TH" altLang="th-TH" dirty="0" smtClean="0">
                <a:solidFill>
                  <a:srgbClr val="C00000"/>
                </a:solidFill>
                <a:cs typeface="Angsana New" pitchFamily="18" charset="-34"/>
              </a:rPr>
              <a:t>			จุ๋มจิ๋ม  เป็น </a:t>
            </a:r>
            <a:r>
              <a:rPr lang="en-US" altLang="th-TH" dirty="0">
                <a:solidFill>
                  <a:srgbClr val="C00000"/>
                </a:solidFill>
                <a:cs typeface="Angsana New" pitchFamily="18" charset="-34"/>
              </a:rPr>
              <a:t> </a:t>
            </a:r>
            <a:r>
              <a:rPr lang="th-TH" altLang="th-TH" dirty="0" smtClean="0">
                <a:solidFill>
                  <a:srgbClr val="C00000"/>
                </a:solidFill>
                <a:cs typeface="Angsana New" pitchFamily="18" charset="-34"/>
              </a:rPr>
              <a:t>กระจุ๋มกระจิ๋ม</a:t>
            </a:r>
            <a:endParaRPr lang="th-T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2348880"/>
            <a:ext cx="8424936" cy="30243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556121" y="249289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cs typeface="+mj-cs"/>
              </a:rPr>
              <a:t>๒. คำไทยแท้มักมีตัวสะกดตรงตาม</a:t>
            </a:r>
            <a:r>
              <a:rPr lang="th-TH" sz="3000" b="1" dirty="0" smtClean="0">
                <a:cs typeface="+mj-cs"/>
              </a:rPr>
              <a:t>มาตรา</a:t>
            </a:r>
          </a:p>
          <a:p>
            <a:r>
              <a:rPr lang="th-TH" sz="3000" dirty="0">
                <a:cs typeface="+mj-cs"/>
              </a:rPr>
              <a:t>	</a:t>
            </a:r>
            <a:endParaRPr lang="th-TH" sz="3000" dirty="0" smtClean="0">
              <a:cs typeface="+mj-cs"/>
            </a:endParaRPr>
          </a:p>
          <a:p>
            <a:r>
              <a:rPr lang="th-TH" sz="3000" dirty="0">
                <a:cs typeface="+mj-cs"/>
              </a:rPr>
              <a:t>	</a:t>
            </a:r>
            <a:r>
              <a:rPr lang="th-TH" sz="3000" dirty="0" smtClean="0">
                <a:cs typeface="+mj-cs"/>
              </a:rPr>
              <a:t>อักษร</a:t>
            </a:r>
            <a:r>
              <a:rPr lang="th-TH" sz="3000" dirty="0">
                <a:cs typeface="+mj-cs"/>
              </a:rPr>
              <a:t>ที่นำมาเขียนเป็นตัวสะกดจะ</a:t>
            </a:r>
            <a:r>
              <a:rPr lang="th-TH" sz="3000" dirty="0" smtClean="0">
                <a:cs typeface="+mj-cs"/>
              </a:rPr>
              <a:t>ตรงตาม</a:t>
            </a:r>
            <a:r>
              <a:rPr lang="th-TH" sz="3000" dirty="0">
                <a:cs typeface="+mj-cs"/>
              </a:rPr>
              <a:t>กับ</a:t>
            </a:r>
            <a:r>
              <a:rPr lang="th-TH" sz="3000" dirty="0" smtClean="0">
                <a:cs typeface="+mj-cs"/>
              </a:rPr>
              <a:t>มาตราตัวสะกด </a:t>
            </a:r>
            <a:r>
              <a:rPr lang="th-TH" sz="3000" dirty="0">
                <a:cs typeface="+mj-cs"/>
              </a:rPr>
              <a:t>  เช่น</a:t>
            </a:r>
          </a:p>
          <a:p>
            <a:r>
              <a:rPr lang="th-TH" sz="3000" dirty="0">
                <a:cs typeface="+mj-cs"/>
              </a:rPr>
              <a:t>	</a:t>
            </a:r>
            <a:r>
              <a:rPr lang="th-TH" sz="3000" dirty="0" smtClean="0">
                <a:cs typeface="+mj-cs"/>
              </a:rPr>
              <a:t>		แม่</a:t>
            </a:r>
            <a:r>
              <a:rPr lang="th-TH" sz="3000" dirty="0">
                <a:cs typeface="+mj-cs"/>
              </a:rPr>
              <a:t>กม 	สะกด	ม</a:t>
            </a:r>
          </a:p>
          <a:p>
            <a:r>
              <a:rPr lang="th-TH" sz="3000" dirty="0">
                <a:cs typeface="+mj-cs"/>
              </a:rPr>
              <a:t>	</a:t>
            </a:r>
            <a:r>
              <a:rPr lang="th-TH" sz="3000" dirty="0" smtClean="0">
                <a:cs typeface="+mj-cs"/>
              </a:rPr>
              <a:t>		แม่</a:t>
            </a:r>
            <a:r>
              <a:rPr lang="th-TH" sz="3000" dirty="0">
                <a:cs typeface="+mj-cs"/>
              </a:rPr>
              <a:t>เกอว	สะกด	ว</a:t>
            </a:r>
          </a:p>
          <a:p>
            <a:r>
              <a:rPr lang="th-TH" sz="3000" dirty="0">
                <a:cs typeface="+mj-cs"/>
              </a:rPr>
              <a:t>	</a:t>
            </a:r>
            <a:r>
              <a:rPr lang="th-TH" sz="3000" dirty="0" smtClean="0">
                <a:cs typeface="+mj-cs"/>
              </a:rPr>
              <a:t>		แม่</a:t>
            </a:r>
            <a:r>
              <a:rPr lang="th-TH" sz="3000" dirty="0">
                <a:cs typeface="+mj-cs"/>
              </a:rPr>
              <a:t>เกย	สะกด	</a:t>
            </a:r>
            <a:r>
              <a:rPr lang="th-TH" sz="3000" dirty="0" smtClean="0">
                <a:cs typeface="+mj-cs"/>
              </a:rPr>
              <a:t>ย</a:t>
            </a:r>
            <a:endParaRPr lang="th-TH" sz="3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9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3528" y="2276873"/>
            <a:ext cx="8424936" cy="34372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827584" y="2420888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cs typeface="+mj-cs"/>
              </a:rPr>
              <a:t>๓. คำไทยแท้จะไม่พบพยัญชนะบาง</a:t>
            </a:r>
            <a:r>
              <a:rPr lang="th-TH" sz="3000" b="1" dirty="0" smtClean="0">
                <a:cs typeface="+mj-cs"/>
              </a:rPr>
              <a:t>ตัว</a:t>
            </a:r>
          </a:p>
          <a:p>
            <a:endParaRPr lang="th-TH" dirty="0"/>
          </a:p>
          <a:p>
            <a:r>
              <a:rPr lang="th-TH" sz="3000" dirty="0" smtClean="0">
                <a:cs typeface="+mj-cs"/>
              </a:rPr>
              <a:t>	คำไทยแท้มักจะ</a:t>
            </a:r>
            <a:r>
              <a:rPr lang="th-TH" sz="3000" dirty="0">
                <a:cs typeface="+mj-cs"/>
              </a:rPr>
              <a:t>ไม่ปรากฏการใช้พยัญชนะต่อไปนี้  คือ </a:t>
            </a:r>
            <a:r>
              <a:rPr lang="th-TH" sz="3000" dirty="0" smtClean="0">
                <a:cs typeface="+mj-cs"/>
              </a:rPr>
              <a:t>ฆ </a:t>
            </a:r>
            <a:r>
              <a:rPr lang="th-TH" sz="3000" dirty="0">
                <a:cs typeface="+mj-cs"/>
              </a:rPr>
              <a:t>, ฌ , ญ , ฎ , ฏ , ฐ , ฑ , ฒ , ณ , ธ , ศ , ษ , ฬ  </a:t>
            </a:r>
            <a:endParaRPr lang="th-TH" sz="3000" dirty="0" smtClean="0">
              <a:cs typeface="+mj-cs"/>
            </a:endParaRPr>
          </a:p>
          <a:p>
            <a:endParaRPr lang="th-TH" sz="3000" dirty="0">
              <a:cs typeface="+mj-cs"/>
            </a:endParaRPr>
          </a:p>
          <a:p>
            <a:r>
              <a:rPr lang="th-TH" sz="3000" dirty="0" smtClean="0">
                <a:solidFill>
                  <a:srgbClr val="C00000"/>
                </a:solidFill>
                <a:cs typeface="+mj-cs"/>
              </a:rPr>
              <a:t>****ยกเว้น</a:t>
            </a:r>
            <a:r>
              <a:rPr lang="th-TH" sz="3000" dirty="0">
                <a:solidFill>
                  <a:srgbClr val="C00000"/>
                </a:solidFill>
                <a:cs typeface="+mj-cs"/>
              </a:rPr>
              <a:t>คำบาง</a:t>
            </a:r>
            <a:r>
              <a:rPr lang="th-TH" sz="3000" dirty="0" smtClean="0">
                <a:solidFill>
                  <a:srgbClr val="C00000"/>
                </a:solidFill>
                <a:cs typeface="+mj-cs"/>
              </a:rPr>
              <a:t>คำ เช่น  </a:t>
            </a:r>
            <a:r>
              <a:rPr lang="th-TH" sz="3000" dirty="0">
                <a:solidFill>
                  <a:srgbClr val="C00000"/>
                </a:solidFill>
                <a:cs typeface="+mj-cs"/>
              </a:rPr>
              <a:t>ฆ่า , เฆี่ยน , ระฆัง , ศอก , ศึก , ธ , เธอ , ณ , </a:t>
            </a:r>
            <a:r>
              <a:rPr lang="th-TH" sz="3000" dirty="0" smtClean="0">
                <a:solidFill>
                  <a:srgbClr val="C00000"/>
                </a:solidFill>
                <a:cs typeface="+mj-cs"/>
              </a:rPr>
              <a:t>		            ฯพณฯ </a:t>
            </a:r>
            <a:r>
              <a:rPr lang="th-TH" sz="3000" dirty="0">
                <a:solidFill>
                  <a:srgbClr val="C00000"/>
                </a:solidFill>
                <a:cs typeface="+mj-cs"/>
              </a:rPr>
              <a:t>, ใหญ่ , </a:t>
            </a:r>
            <a:r>
              <a:rPr lang="th-TH" sz="3000" dirty="0" smtClean="0">
                <a:solidFill>
                  <a:srgbClr val="C00000"/>
                </a:solidFill>
                <a:cs typeface="+mj-cs"/>
              </a:rPr>
              <a:t>หญ้า  ฯลฯ</a:t>
            </a:r>
            <a:endParaRPr lang="th-TH" sz="30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02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1844824"/>
            <a:ext cx="7704856" cy="38164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71600" y="2049229"/>
            <a:ext cx="7272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th-TH" sz="3000" b="1" dirty="0">
                <a:cs typeface="+mj-cs"/>
              </a:rPr>
              <a:t>๔. คำไทยแท้มักจะมีเสียงวรรณยุกต์</a:t>
            </a:r>
            <a:r>
              <a:rPr lang="th-TH" altLang="th-TH" sz="3000" b="1" dirty="0" smtClean="0">
                <a:cs typeface="+mj-cs"/>
              </a:rPr>
              <a:t>กำกับ</a:t>
            </a:r>
          </a:p>
          <a:p>
            <a:endParaRPr lang="th-TH" altLang="th-TH" sz="3000" b="1" dirty="0">
              <a:cs typeface="+mj-cs"/>
            </a:endParaRPr>
          </a:p>
          <a:p>
            <a:pPr algn="thaiDist"/>
            <a:r>
              <a:rPr lang="th-TH" altLang="th-TH" sz="3000" dirty="0" smtClean="0">
                <a:cs typeface="+mj-cs"/>
              </a:rPr>
              <a:t>	เพื่อให้</a:t>
            </a:r>
            <a:r>
              <a:rPr lang="th-TH" altLang="th-TH" sz="3000" dirty="0">
                <a:cs typeface="+mj-cs"/>
              </a:rPr>
              <a:t>เกิดเสียงต่างกัน ทำให้คำมี</a:t>
            </a:r>
            <a:r>
              <a:rPr lang="th-TH" altLang="th-TH" sz="3000" dirty="0" smtClean="0">
                <a:cs typeface="+mj-cs"/>
              </a:rPr>
              <a:t>ความหมายมาก</a:t>
            </a:r>
            <a:r>
              <a:rPr lang="th-TH" altLang="th-TH" sz="3000" dirty="0">
                <a:cs typeface="+mj-cs"/>
              </a:rPr>
              <a:t>ขึ้นด้วย  </a:t>
            </a:r>
            <a:r>
              <a:rPr lang="th-TH" altLang="th-TH" sz="3000" dirty="0" smtClean="0">
                <a:cs typeface="+mj-cs"/>
              </a:rPr>
              <a:t> </a:t>
            </a:r>
          </a:p>
          <a:p>
            <a:pPr algn="thaiDist"/>
            <a:r>
              <a:rPr lang="th-TH" altLang="th-TH" sz="3000" dirty="0" smtClean="0">
                <a:cs typeface="+mj-cs"/>
              </a:rPr>
              <a:t>ซึ่ง</a:t>
            </a:r>
            <a:r>
              <a:rPr lang="th-TH" altLang="th-TH" sz="3000" dirty="0">
                <a:cs typeface="+mj-cs"/>
              </a:rPr>
              <a:t>ทำให้มีคำใช้มากขึ้น  เช่น</a:t>
            </a:r>
            <a:endParaRPr lang="en-US" altLang="th-TH" sz="3000" dirty="0">
              <a:cs typeface="+mj-cs"/>
            </a:endParaRPr>
          </a:p>
          <a:p>
            <a:r>
              <a:rPr lang="th-TH" altLang="th-TH" sz="3000" dirty="0">
                <a:cs typeface="+mj-cs"/>
              </a:rPr>
              <a:t>	</a:t>
            </a:r>
            <a:r>
              <a:rPr lang="th-TH" altLang="th-TH" sz="3000" dirty="0" smtClean="0">
                <a:cs typeface="+mj-cs"/>
              </a:rPr>
              <a:t>	ขาว </a:t>
            </a:r>
            <a:r>
              <a:rPr lang="en-US" altLang="th-TH" sz="3000" dirty="0">
                <a:cs typeface="+mj-cs"/>
              </a:rPr>
              <a:t>  	&gt;   </a:t>
            </a:r>
            <a:r>
              <a:rPr lang="th-TH" altLang="th-TH" sz="3000" dirty="0">
                <a:cs typeface="+mj-cs"/>
              </a:rPr>
              <a:t>	ชื่อสีชนิดหนึ่ง</a:t>
            </a:r>
            <a:r>
              <a:rPr lang="en-US" altLang="th-TH" sz="3000" dirty="0">
                <a:cs typeface="+mj-cs"/>
              </a:rPr>
              <a:t> </a:t>
            </a:r>
          </a:p>
          <a:p>
            <a:r>
              <a:rPr lang="en-US" altLang="th-TH" sz="3000" dirty="0">
                <a:cs typeface="+mj-cs"/>
              </a:rPr>
              <a:t>              	</a:t>
            </a:r>
            <a:r>
              <a:rPr lang="th-TH" altLang="th-TH" sz="3000" dirty="0">
                <a:cs typeface="+mj-cs"/>
              </a:rPr>
              <a:t>ข่าว </a:t>
            </a:r>
            <a:r>
              <a:rPr lang="en-US" altLang="th-TH" sz="3000" dirty="0">
                <a:cs typeface="+mj-cs"/>
              </a:rPr>
              <a:t>  	&gt;   </a:t>
            </a:r>
            <a:r>
              <a:rPr lang="th-TH" altLang="th-TH" sz="3000" dirty="0">
                <a:cs typeface="+mj-cs"/>
              </a:rPr>
              <a:t>	คำบอกเล่า  เรื่องราว</a:t>
            </a:r>
            <a:r>
              <a:rPr lang="en-US" altLang="th-TH" sz="3000" dirty="0">
                <a:cs typeface="+mj-cs"/>
              </a:rPr>
              <a:t> </a:t>
            </a:r>
          </a:p>
          <a:p>
            <a:r>
              <a:rPr lang="en-US" altLang="th-TH" sz="3000" dirty="0">
                <a:cs typeface="+mj-cs"/>
              </a:rPr>
              <a:t>             	</a:t>
            </a:r>
            <a:r>
              <a:rPr lang="th-TH" altLang="th-TH" sz="3000" dirty="0">
                <a:cs typeface="+mj-cs"/>
              </a:rPr>
              <a:t>ข้าว </a:t>
            </a:r>
            <a:r>
              <a:rPr lang="en-US" altLang="th-TH" sz="3000" dirty="0">
                <a:cs typeface="+mj-cs"/>
              </a:rPr>
              <a:t>  	&gt;   </a:t>
            </a:r>
            <a:r>
              <a:rPr lang="th-TH" altLang="th-TH" sz="3000" dirty="0">
                <a:cs typeface="+mj-cs"/>
              </a:rPr>
              <a:t>	อาหารประเภทหนึ่ง</a:t>
            </a:r>
            <a:endParaRPr lang="th-TH" sz="3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20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533400"/>
            <a:ext cx="91440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h-TH" sz="3600" b="1" kern="0" dirty="0">
                <a:solidFill>
                  <a:sysClr val="window" lastClr="FFFFFF"/>
                </a:solidFill>
                <a:cs typeface="Angsana New"/>
              </a:rPr>
              <a:t>	คำไทยแท้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528" y="2492896"/>
            <a:ext cx="8424936" cy="28083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588094" y="2636912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cs typeface="+mj-cs"/>
              </a:rPr>
              <a:t>๕. </a:t>
            </a:r>
            <a:r>
              <a:rPr lang="th-TH" sz="3000" b="1" dirty="0">
                <a:cs typeface="+mj-cs"/>
              </a:rPr>
              <a:t>คำไทยแท้จะไม่นิยมใช้ตัวการันต์และไม่นิยมคำควบ</a:t>
            </a:r>
            <a:r>
              <a:rPr lang="th-TH" sz="3000" b="1" dirty="0" smtClean="0">
                <a:cs typeface="+mj-cs"/>
              </a:rPr>
              <a:t>กล้ำ </a:t>
            </a:r>
          </a:p>
          <a:p>
            <a:r>
              <a:rPr lang="th-TH" sz="3000" dirty="0" smtClean="0">
                <a:cs typeface="+mj-cs"/>
              </a:rPr>
              <a:t>	</a:t>
            </a:r>
          </a:p>
          <a:p>
            <a:r>
              <a:rPr lang="th-TH" sz="3000" dirty="0">
                <a:cs typeface="+mj-cs"/>
              </a:rPr>
              <a:t>	</a:t>
            </a:r>
            <a:r>
              <a:rPr lang="th-TH" sz="3000" dirty="0" smtClean="0">
                <a:cs typeface="+mj-cs"/>
              </a:rPr>
              <a:t>ลักษณะ</a:t>
            </a:r>
            <a:r>
              <a:rPr lang="th-TH" sz="3000" dirty="0">
                <a:cs typeface="+mj-cs"/>
              </a:rPr>
              <a:t>ของตัว</a:t>
            </a:r>
            <a:r>
              <a:rPr lang="th-TH" sz="3000" dirty="0" smtClean="0">
                <a:cs typeface="+mj-cs"/>
              </a:rPr>
              <a:t>การันต์มัก</a:t>
            </a:r>
            <a:r>
              <a:rPr lang="th-TH" sz="3000" dirty="0">
                <a:cs typeface="+mj-cs"/>
              </a:rPr>
              <a:t>เป็นคำที่ยืมมา</a:t>
            </a:r>
            <a:r>
              <a:rPr lang="th-TH" sz="3000" dirty="0" smtClean="0">
                <a:cs typeface="+mj-cs"/>
              </a:rPr>
              <a:t>จาภาษาต่างประเทศ </a:t>
            </a:r>
            <a:r>
              <a:rPr lang="th-TH" sz="3000" dirty="0">
                <a:cs typeface="+mj-cs"/>
              </a:rPr>
              <a:t> เพราะในภาษาไทยจะไม่นิยม</a:t>
            </a:r>
            <a:r>
              <a:rPr lang="th-TH" sz="3000" dirty="0" smtClean="0">
                <a:cs typeface="+mj-cs"/>
              </a:rPr>
              <a:t>ใช้ตัว</a:t>
            </a:r>
            <a:r>
              <a:rPr lang="th-TH" sz="3000" dirty="0">
                <a:cs typeface="+mj-cs"/>
              </a:rPr>
              <a:t>การันต์  เช่น โล่ , เสา , อิน , จัน , วัน , กา , ขาด </a:t>
            </a:r>
            <a:r>
              <a:rPr lang="th-TH" sz="3000" dirty="0" smtClean="0">
                <a:cs typeface="+mj-cs"/>
              </a:rPr>
              <a:t>ฯลฯ</a:t>
            </a:r>
            <a:endParaRPr lang="th-TH" sz="3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3158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2492896"/>
            <a:ext cx="8424936" cy="30243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556121" y="2828543"/>
            <a:ext cx="79928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cs typeface="+mj-cs"/>
              </a:rPr>
              <a:t>๖</a:t>
            </a:r>
            <a:r>
              <a:rPr lang="th-TH" sz="3000" b="1" dirty="0" smtClean="0">
                <a:cs typeface="+mj-cs"/>
              </a:rPr>
              <a:t>. </a:t>
            </a:r>
            <a:r>
              <a:rPr lang="th-TH" sz="3000" b="1" dirty="0">
                <a:cs typeface="+mj-cs"/>
              </a:rPr>
              <a:t>การใช้เสียง /ไอ</a:t>
            </a:r>
            <a:r>
              <a:rPr lang="th-TH" sz="3000" b="1" dirty="0" smtClean="0">
                <a:cs typeface="+mj-cs"/>
              </a:rPr>
              <a:t>/</a:t>
            </a:r>
          </a:p>
          <a:p>
            <a:endParaRPr lang="th-TH" sz="3000" b="1" dirty="0">
              <a:cs typeface="+mj-cs"/>
            </a:endParaRPr>
          </a:p>
          <a:p>
            <a:r>
              <a:rPr lang="th-TH" sz="3000" dirty="0" smtClean="0">
                <a:cs typeface="+mj-cs"/>
              </a:rPr>
              <a:t>	คำ</a:t>
            </a:r>
            <a:r>
              <a:rPr lang="th-TH" sz="3000" dirty="0">
                <a:cs typeface="+mj-cs"/>
              </a:rPr>
              <a:t>ที่ออกเสียง /ไอ/ ใช้รูปไม้ม้วน  ( ใ  ) มีใช้ในคำ</a:t>
            </a:r>
            <a:r>
              <a:rPr lang="th-TH" sz="3000" dirty="0" smtClean="0">
                <a:cs typeface="+mj-cs"/>
              </a:rPr>
              <a:t>ไทยเพียง </a:t>
            </a:r>
            <a:r>
              <a:rPr lang="th-TH" sz="3000" dirty="0">
                <a:cs typeface="+mj-cs"/>
              </a:rPr>
              <a:t> ๒๐  คำเท่านั้น  </a:t>
            </a:r>
            <a:r>
              <a:rPr lang="th-TH" sz="3000" dirty="0" smtClean="0">
                <a:cs typeface="+mj-cs"/>
              </a:rPr>
              <a:t>รูป </a:t>
            </a:r>
            <a:r>
              <a:rPr lang="th-TH" sz="3000" dirty="0">
                <a:cs typeface="+mj-cs"/>
              </a:rPr>
              <a:t>“ อัย ” หรือ “ ไอย ” เลย  เนื่องจากทั้ง</a:t>
            </a:r>
            <a:r>
              <a:rPr lang="th-TH" sz="3000" dirty="0" smtClean="0">
                <a:cs typeface="+mj-cs"/>
              </a:rPr>
              <a:t>สองรูปแบบ  </a:t>
            </a:r>
            <a:r>
              <a:rPr lang="th-TH" sz="3000" dirty="0">
                <a:cs typeface="+mj-cs"/>
              </a:rPr>
              <a:t>ได้รับอิทธิพลจากภาษาบาลี และ ภาษาสันสกฤต </a:t>
            </a:r>
          </a:p>
        </p:txBody>
      </p:sp>
    </p:spTree>
    <p:extLst>
      <p:ext uri="{BB962C8B-B14F-4D97-AF65-F5344CB8AC3E}">
        <p14:creationId xmlns:p14="http://schemas.microsoft.com/office/powerpoint/2010/main" val="12789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cs typeface="+mj-cs"/>
              </a:rPr>
              <a:t>	คำไทยแท้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1520" y="1556792"/>
            <a:ext cx="8424936" cy="48245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       ผู้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ใหญ่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หาผ้า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ใหม่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ให้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สะใภ้ใช้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คล้อง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คอ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  <a:p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	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ใฝ่ใจ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เอา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ใส่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ห่อ		มิ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หลงใหลใคร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ขอดู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  <a:p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	จะ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ใคร่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ลง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เรือ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ใบ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ดู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น้ำ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ใส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และปลา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ปู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  <a:p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	สิ่ง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ใด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อยู่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ใน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ตู้		มิ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ใช่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อยู่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ใต้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ตั่ง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เตียง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  <a:p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	บ้า</a:t>
            </a:r>
            <a:r>
              <a:rPr lang="th-TH" sz="3600" b="1" dirty="0">
                <a:solidFill>
                  <a:srgbClr val="C00000"/>
                </a:solidFill>
                <a:cs typeface="+mj-cs"/>
              </a:rPr>
              <a:t>ใบ้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ถือ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ใย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บัว		หู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ตามัวมา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ใกล้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เคียง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  <a:p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		เล่า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ท่องอย่าละ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เลี่ยง	ยี่สิบ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ม้วนจำจงดี</a:t>
            </a:r>
          </a:p>
        </p:txBody>
      </p:sp>
    </p:spTree>
    <p:extLst>
      <p:ext uri="{BB962C8B-B14F-4D97-AF65-F5344CB8AC3E}">
        <p14:creationId xmlns:p14="http://schemas.microsoft.com/office/powerpoint/2010/main" val="1410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2157</Words>
  <Application>Microsoft Office PowerPoint</Application>
  <PresentationFormat>นำเสนอทางหน้าจอ (4:3)</PresentationFormat>
  <Paragraphs>384</Paragraphs>
  <Slides>24</Slides>
  <Notes>24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6" baseType="lpstr">
      <vt:lpstr>ชุดรูปแบบของ Office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หลักในการสังโยค</vt:lpstr>
      <vt:lpstr>หลักในการสังโยค</vt:lpstr>
      <vt:lpstr>หลักในการสังโยค</vt:lpstr>
      <vt:lpstr>หลักในการสังโยค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49</cp:revision>
  <dcterms:created xsi:type="dcterms:W3CDTF">2017-06-25T11:03:59Z</dcterms:created>
  <dcterms:modified xsi:type="dcterms:W3CDTF">2017-09-17T08:31:08Z</dcterms:modified>
</cp:coreProperties>
</file>