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1"/>
  </p:sldMasterIdLst>
  <p:sldIdLst>
    <p:sldId id="291" r:id="rId2"/>
    <p:sldId id="269" r:id="rId3"/>
    <p:sldId id="271" r:id="rId4"/>
    <p:sldId id="272" r:id="rId5"/>
    <p:sldId id="274" r:id="rId6"/>
    <p:sldId id="273" r:id="rId7"/>
    <p:sldId id="275" r:id="rId8"/>
    <p:sldId id="276" r:id="rId9"/>
    <p:sldId id="277" r:id="rId10"/>
    <p:sldId id="278" r:id="rId11"/>
    <p:sldId id="279" r:id="rId12"/>
    <p:sldId id="280" r:id="rId13"/>
    <p:sldId id="282" r:id="rId14"/>
    <p:sldId id="283" r:id="rId15"/>
    <p:sldId id="284" r:id="rId16"/>
    <p:sldId id="286" r:id="rId17"/>
    <p:sldId id="287" r:id="rId18"/>
    <p:sldId id="288" r:id="rId19"/>
    <p:sldId id="289" r:id="rId20"/>
    <p:sldId id="29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ส่วนเริ่มต้น" id="{435C42A8-9028-48B8-8520-BF6D1D970CCA}">
          <p14:sldIdLst>
            <p14:sldId id="291"/>
            <p14:sldId id="269"/>
            <p14:sldId id="271"/>
            <p14:sldId id="272"/>
            <p14:sldId id="274"/>
            <p14:sldId id="273"/>
            <p14:sldId id="275"/>
            <p14:sldId id="276"/>
            <p14:sldId id="277"/>
            <p14:sldId id="278"/>
            <p14:sldId id="279"/>
            <p14:sldId id="280"/>
            <p14:sldId id="282"/>
            <p14:sldId id="283"/>
            <p14:sldId id="284"/>
            <p14:sldId id="286"/>
            <p14:sldId id="287"/>
            <p14:sldId id="288"/>
            <p14:sldId id="289"/>
            <p14:sldId id="290"/>
          </p14:sldIdLst>
        </p14:section>
        <p14:section name="(ส่วนที่ไม่มีชื่อ)" id="{47E3E3A8-F6D2-4E3D-8E4D-AB3BB2EFBF21}">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9966"/>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9" d="100"/>
          <a:sy n="59" d="100"/>
        </p:scale>
        <p:origin x="-264" y="-4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fld id="{4509A250-FF31-4206-8172-F9D3106AACB1}" type="datetimeFigureOut">
              <a:rPr lang="en-US" smtClean="0"/>
              <a:t>11/7/2019</a:t>
            </a:fld>
            <a:endParaRPr lang="en-US" dirty="0"/>
          </a:p>
        </p:txBody>
      </p:sp>
      <p:sp>
        <p:nvSpPr>
          <p:cNvPr id="17" name="Footer Placeholder 16"/>
          <p:cNvSpPr>
            <a:spLocks noGrp="1"/>
          </p:cNvSpPr>
          <p:nvPr>
            <p:ph type="ftr" sz="quarter" idx="11"/>
          </p:nvPr>
        </p:nvSpPr>
        <p:spPr>
          <a:xfrm>
            <a:off x="3864864" y="6355080"/>
            <a:ext cx="4632960" cy="365760"/>
          </a:xfrm>
        </p:spPr>
        <p:txBody>
          <a:bodyPr/>
          <a:lstStyle/>
          <a:p>
            <a:endParaRPr lang="en-US" dirty="0"/>
          </a:p>
        </p:txBody>
      </p:sp>
      <p:sp>
        <p:nvSpPr>
          <p:cNvPr id="29" name="Slide Number Placeholder 28"/>
          <p:cNvSpPr>
            <a:spLocks noGrp="1"/>
          </p:cNvSpPr>
          <p:nvPr>
            <p:ph type="sldNum" sz="quarter" idx="12"/>
          </p:nvPr>
        </p:nvSpPr>
        <p:spPr>
          <a:xfrm>
            <a:off x="1621536" y="6355080"/>
            <a:ext cx="1625600" cy="365760"/>
          </a:xfrm>
        </p:spPr>
        <p:txBody>
          <a:bodyPr/>
          <a:lstStyle/>
          <a:p>
            <a:fld id="{D57F1E4F-1CFF-5643-939E-02111984F565}" type="slidenum">
              <a:rPr lang="en-US" smtClean="0"/>
              <a:t>‹#›</a:t>
            </a:fld>
            <a:endParaRPr lang="en-US" dirty="0"/>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09A250-FF31-4206-8172-F9D3106AACB1}"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09A250-FF31-4206-8172-F9D3106AACB1}"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509A250-FF31-4206-8172-F9D3106AACB1}"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8" name="Content Placeholder 7"/>
          <p:cNvSpPr>
            <a:spLocks noGrp="1"/>
          </p:cNvSpPr>
          <p:nvPr>
            <p:ph sz="quarter" idx="1"/>
          </p:nvPr>
        </p:nvSpPr>
        <p:spPr>
          <a:xfrm>
            <a:off x="609600" y="1219200"/>
            <a:ext cx="109728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fld id="{4509A250-FF31-4206-8172-F9D3106AACB1}" type="datetimeFigureOut">
              <a:rPr lang="en-US" smtClean="0"/>
              <a:t>11/7/2019</a:t>
            </a:fld>
            <a:endParaRPr lang="en-US" dirty="0"/>
          </a:p>
        </p:txBody>
      </p:sp>
      <p:sp>
        <p:nvSpPr>
          <p:cNvPr id="5" name="Footer Placeholder 4"/>
          <p:cNvSpPr>
            <a:spLocks noGrp="1"/>
          </p:cNvSpPr>
          <p:nvPr>
            <p:ph type="ftr" sz="quarter" idx="11"/>
          </p:nvPr>
        </p:nvSpPr>
        <p:spPr>
          <a:xfrm>
            <a:off x="3864864" y="6355080"/>
            <a:ext cx="4632960" cy="365760"/>
          </a:xfrm>
        </p:spPr>
        <p:txBody>
          <a:bodyPr/>
          <a:lstStyle/>
          <a:p>
            <a:endParaRPr lang="en-US" dirty="0"/>
          </a:p>
        </p:txBody>
      </p:sp>
      <p:sp>
        <p:nvSpPr>
          <p:cNvPr id="6" name="Slide Number Placeholder 5"/>
          <p:cNvSpPr>
            <a:spLocks noGrp="1"/>
          </p:cNvSpPr>
          <p:nvPr>
            <p:ph type="sldNum" sz="quarter" idx="12"/>
          </p:nvPr>
        </p:nvSpPr>
        <p:spPr>
          <a:xfrm>
            <a:off x="1426464" y="6355080"/>
            <a:ext cx="2027936" cy="365760"/>
          </a:xfrm>
        </p:spPr>
        <p:txBody>
          <a:bodyPr/>
          <a:lstStyle/>
          <a:p>
            <a:fld id="{D57F1E4F-1CFF-5643-939E-02111984F565}" type="slidenum">
              <a:rPr lang="en-US" smtClean="0"/>
              <a:t>‹#›</a:t>
            </a:fld>
            <a:endParaRPr lang="en-US" dirty="0"/>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509A250-FF31-4206-8172-F9D3106AACB1}"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509A250-FF31-4206-8172-F9D3106AACB1}" type="datetimeFigureOut">
              <a:rPr lang="en-US" smtClean="0"/>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09A250-FF31-4206-8172-F9D3106AACB1}" type="datetimeFigureOut">
              <a:rPr lang="en-US" smtClean="0"/>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fld id="{4509A250-FF31-4206-8172-F9D3106AACB1}" type="datetimeFigureOut">
              <a:rPr lang="en-US" smtClean="0"/>
              <a:t>11/7/2019</a:t>
            </a:fld>
            <a:endParaRPr lang="en-US" dirty="0"/>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D57F1E4F-1CFF-5643-939E-02111984F565}" type="slidenum">
              <a:rPr lang="en-US" smtClean="0"/>
              <a:t>‹#›</a:t>
            </a:fld>
            <a:endParaRPr lang="en-US" dirty="0"/>
          </a:p>
        </p:txBody>
      </p:sp>
      <p:sp>
        <p:nvSpPr>
          <p:cNvPr id="28" name="Straight Connector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sldNum="0"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7593" y="2421631"/>
            <a:ext cx="7476727" cy="1569660"/>
          </a:xfrm>
          <a:prstGeom prst="rect">
            <a:avLst/>
          </a:prstGeom>
        </p:spPr>
        <p:txBody>
          <a:bodyPr wrap="none">
            <a:spAutoFit/>
          </a:bodyPr>
          <a:lstStyle/>
          <a:p>
            <a:r>
              <a:rPr lang="th-TH" sz="9600" b="1" dirty="0">
                <a:latin typeface="TH Niramit AS" panose="02000506000000020004" pitchFamily="2" charset="-34"/>
                <a:cs typeface="TH Niramit AS" panose="02000506000000020004" pitchFamily="2" charset="-34"/>
              </a:rPr>
              <a:t>โคลงสี่สุภาพ </a:t>
            </a:r>
            <a:endParaRPr lang="th-TH" sz="9600" dirty="0"/>
          </a:p>
        </p:txBody>
      </p:sp>
      <p:sp>
        <p:nvSpPr>
          <p:cNvPr id="5"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
        <p:nvSpPr>
          <p:cNvPr id="6" name="สี่เหลี่ยมผืนผ้า 3"/>
          <p:cNvSpPr/>
          <p:nvPr/>
        </p:nvSpPr>
        <p:spPr>
          <a:xfrm>
            <a:off x="0" y="5700142"/>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1502468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38621" y="1692442"/>
            <a:ext cx="11714758" cy="4876800"/>
          </a:xfrm>
        </p:spPr>
        <p:txBody>
          <a:bodyPr>
            <a:normAutofit fontScale="90000"/>
          </a:bodyPr>
          <a:lstStyle/>
          <a:p>
            <a:r>
              <a:rPr lang="th-TH" sz="4000" b="1" dirty="0" smtClean="0">
                <a:latin typeface="Angsana New" pitchFamily="18" charset="-34"/>
                <a:cs typeface="Angsana New" pitchFamily="18" charset="-34"/>
              </a:rPr>
              <a:t>	</a:t>
            </a: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4800" b="1" u="sng" dirty="0" smtClean="0">
                <a:solidFill>
                  <a:srgbClr val="FF0000"/>
                </a:solidFill>
                <a:latin typeface="Angsana New" pitchFamily="18" charset="-34"/>
                <a:cs typeface="Angsana New" pitchFamily="18" charset="-34"/>
              </a:rPr>
              <a:t>คำ</a:t>
            </a:r>
            <a:r>
              <a:rPr lang="th-TH" sz="4800" b="1" u="sng" dirty="0" smtClean="0">
                <a:solidFill>
                  <a:srgbClr val="FF0000"/>
                </a:solidFill>
                <a:latin typeface="Angsana New" pitchFamily="18" charset="-34"/>
                <a:cs typeface="Angsana New" pitchFamily="18" charset="-34"/>
              </a:rPr>
              <a:t>เอกโทษ</a:t>
            </a:r>
            <a:r>
              <a:rPr lang="th-TH" sz="5400" b="1" dirty="0" smtClean="0">
                <a:solidFill>
                  <a:srgbClr val="FF0000"/>
                </a:solidFill>
                <a:latin typeface="Angsana New" pitchFamily="18" charset="-34"/>
                <a:cs typeface="Angsana New" pitchFamily="18" charset="-34"/>
              </a:rPr>
              <a:t/>
            </a:r>
            <a:br>
              <a:rPr lang="th-TH" sz="5400" b="1" dirty="0" smtClean="0">
                <a:solidFill>
                  <a:srgbClr val="FF0000"/>
                </a:solidFill>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a:solidFill>
                  <a:schemeClr val="accent4">
                    <a:lumMod val="60000"/>
                    <a:lumOff val="40000"/>
                  </a:schemeClr>
                </a:solidFill>
                <a:latin typeface="Angsana New" pitchFamily="18" charset="-34"/>
                <a:cs typeface="Angsana New" pitchFamily="18" charset="-34"/>
              </a:rPr>
              <a:t>คำเอกโทษ  </a:t>
            </a:r>
            <a:r>
              <a:rPr lang="th-TH" sz="4000" b="1" dirty="0">
                <a:latin typeface="Angsana New" pitchFamily="18" charset="-34"/>
                <a:cs typeface="Angsana New" pitchFamily="18" charset="-34"/>
              </a:rPr>
              <a:t>คือ  </a:t>
            </a:r>
            <a:r>
              <a:rPr lang="th-TH" sz="4000" b="1" dirty="0">
                <a:solidFill>
                  <a:schemeClr val="accent4">
                    <a:lumMod val="60000"/>
                    <a:lumOff val="40000"/>
                  </a:schemeClr>
                </a:solidFill>
                <a:latin typeface="Angsana New" pitchFamily="18" charset="-34"/>
                <a:cs typeface="Angsana New" pitchFamily="18" charset="-34"/>
              </a:rPr>
              <a:t>คำ</a:t>
            </a:r>
            <a:r>
              <a:rPr lang="th-TH" sz="4000" b="1" dirty="0">
                <a:latin typeface="Angsana New" pitchFamily="18" charset="-34"/>
                <a:cs typeface="Angsana New" pitchFamily="18" charset="-34"/>
              </a:rPr>
              <a:t>ที่มีความหมายและ</a:t>
            </a:r>
            <a:r>
              <a:rPr lang="th-TH" sz="4000" b="1" dirty="0">
                <a:solidFill>
                  <a:schemeClr val="accent4">
                    <a:lumMod val="60000"/>
                    <a:lumOff val="40000"/>
                  </a:schemeClr>
                </a:solidFill>
                <a:latin typeface="Angsana New" pitchFamily="18" charset="-34"/>
                <a:cs typeface="Angsana New" pitchFamily="18" charset="-34"/>
              </a:rPr>
              <a:t>กำกับด้วยรูปวรรณยุกต์</a:t>
            </a:r>
            <a:r>
              <a:rPr lang="th-TH" sz="4000" b="1" dirty="0" smtClean="0">
                <a:solidFill>
                  <a:schemeClr val="accent4">
                    <a:lumMod val="60000"/>
                    <a:lumOff val="40000"/>
                  </a:schemeClr>
                </a:solidFill>
                <a:latin typeface="Angsana New" pitchFamily="18" charset="-34"/>
                <a:cs typeface="Angsana New" pitchFamily="18" charset="-34"/>
              </a:rPr>
              <a:t>โท </a:t>
            </a:r>
            <a:r>
              <a:rPr lang="th-TH" sz="4000" b="1" dirty="0" smtClean="0">
                <a:latin typeface="Angsana New" pitchFamily="18" charset="-34"/>
                <a:cs typeface="Angsana New" pitchFamily="18" charset="-34"/>
              </a:rPr>
              <a:t>แต่</a:t>
            </a:r>
            <a:r>
              <a:rPr lang="th-TH" sz="4000" b="1" dirty="0">
                <a:latin typeface="Angsana New" pitchFamily="18" charset="-34"/>
                <a:cs typeface="Angsana New" pitchFamily="18" charset="-34"/>
              </a:rPr>
              <a:t>มีความจำเป็นที่ต้อง</a:t>
            </a:r>
            <a:r>
              <a:rPr lang="th-TH" sz="4000" b="1" dirty="0">
                <a:solidFill>
                  <a:schemeClr val="accent4">
                    <a:lumMod val="60000"/>
                    <a:lumOff val="40000"/>
                  </a:schemeClr>
                </a:solidFill>
                <a:latin typeface="Angsana New" pitchFamily="18" charset="-34"/>
                <a:cs typeface="Angsana New" pitchFamily="18" charset="-34"/>
              </a:rPr>
              <a:t>แปลงให้เป็นคำที่มีรูปวรรณยุกต์เอก  </a:t>
            </a:r>
            <a:r>
              <a:rPr lang="th-TH" sz="4000" b="1" dirty="0">
                <a:latin typeface="Angsana New" pitchFamily="18" charset="-34"/>
                <a:cs typeface="Angsana New" pitchFamily="18" charset="-34"/>
              </a:rPr>
              <a:t>แม้ว่าคำที่มีรูปวรรณยุกต์เอกที่ได้เปลี่ยนจากคำที่มีรูปวรรณยุกต์โทแล้วนั้น ได้คำที่มีไม่มีความหมายแต่ยังคงให้มีความหมายเหมือนคำที่มีรูปวรรณยุกต์โทกำกับอยู่เดิม  เช่นคำว่า  </a:t>
            </a:r>
            <a:r>
              <a:rPr lang="th-TH" sz="4000" b="1" dirty="0" smtClean="0">
                <a:latin typeface="Angsana New" pitchFamily="18" charset="-34"/>
                <a:cs typeface="Angsana New" pitchFamily="18" charset="-34"/>
              </a:rPr>
              <a:t>	</a:t>
            </a:r>
            <a:br>
              <a:rPr lang="th-TH" sz="4000" b="1" dirty="0" smtClean="0">
                <a:latin typeface="Angsana New" pitchFamily="18" charset="-34"/>
                <a:cs typeface="Angsana New" pitchFamily="18" charset="-34"/>
              </a:rPr>
            </a:br>
            <a:r>
              <a:rPr lang="th-TH" sz="4000" b="1" dirty="0" smtClean="0">
                <a:latin typeface="Angsana New" pitchFamily="18" charset="-34"/>
                <a:cs typeface="Angsana New" pitchFamily="18" charset="-34"/>
              </a:rPr>
              <a:t>-  </a:t>
            </a:r>
            <a:r>
              <a:rPr lang="th-TH" sz="4000" b="1" dirty="0" smtClean="0">
                <a:solidFill>
                  <a:schemeClr val="accent4">
                    <a:lumMod val="60000"/>
                    <a:lumOff val="40000"/>
                  </a:schemeClr>
                </a:solidFill>
                <a:latin typeface="Angsana New" pitchFamily="18" charset="-34"/>
                <a:cs typeface="Angsana New" pitchFamily="18" charset="-34"/>
              </a:rPr>
              <a:t>สิ้น</a:t>
            </a:r>
            <a:r>
              <a:rPr lang="th-TH" sz="4000" b="1" dirty="0">
                <a:latin typeface="Angsana New" pitchFamily="18" charset="-34"/>
                <a:cs typeface="Angsana New" pitchFamily="18" charset="-34"/>
              </a:rPr>
              <a:t>เลือด   </a:t>
            </a:r>
            <a:r>
              <a:rPr lang="th-TH" sz="4000" b="1" dirty="0" smtClean="0">
                <a:latin typeface="Angsana New" pitchFamily="18" charset="-34"/>
                <a:cs typeface="Angsana New" pitchFamily="18" charset="-34"/>
              </a:rPr>
              <a:t>	แปลง</a:t>
            </a:r>
            <a:r>
              <a:rPr lang="th-TH" sz="4000" b="1" dirty="0">
                <a:latin typeface="Angsana New" pitchFamily="18" charset="-34"/>
                <a:cs typeface="Angsana New" pitchFamily="18" charset="-34"/>
              </a:rPr>
              <a:t>เป็น  </a:t>
            </a:r>
            <a:r>
              <a:rPr lang="th-TH" sz="4000" b="1" dirty="0">
                <a:solidFill>
                  <a:schemeClr val="accent4">
                    <a:lumMod val="60000"/>
                    <a:lumOff val="40000"/>
                  </a:schemeClr>
                </a:solidFill>
                <a:latin typeface="Angsana New" pitchFamily="18" charset="-34"/>
                <a:cs typeface="Angsana New" pitchFamily="18" charset="-34"/>
              </a:rPr>
              <a:t>ซิ่น</a:t>
            </a:r>
            <a:r>
              <a:rPr lang="th-TH" sz="4000" b="1" dirty="0">
                <a:latin typeface="Angsana New" pitchFamily="18" charset="-34"/>
                <a:cs typeface="Angsana New" pitchFamily="18" charset="-34"/>
              </a:rPr>
              <a:t>เลือด     </a:t>
            </a:r>
            <a:r>
              <a:rPr lang="th-TH" sz="4000" b="1" dirty="0" smtClean="0">
                <a:latin typeface="Angsana New" pitchFamily="18" charset="-34"/>
                <a:cs typeface="Angsana New" pitchFamily="18" charset="-34"/>
              </a:rPr>
              <a:t>		</a:t>
            </a: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  ภพ</a:t>
            </a:r>
            <a:r>
              <a:rPr lang="th-TH" sz="4000" b="1" dirty="0">
                <a:solidFill>
                  <a:schemeClr val="accent4">
                    <a:lumMod val="60000"/>
                    <a:lumOff val="40000"/>
                  </a:schemeClr>
                </a:solidFill>
                <a:latin typeface="Angsana New" pitchFamily="18" charset="-34"/>
                <a:cs typeface="Angsana New" pitchFamily="18" charset="-34"/>
              </a:rPr>
              <a:t>หล้า</a:t>
            </a: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แปลง</a:t>
            </a:r>
            <a:r>
              <a:rPr lang="th-TH" sz="4000" b="1" dirty="0">
                <a:latin typeface="Angsana New" pitchFamily="18" charset="-34"/>
                <a:cs typeface="Angsana New" pitchFamily="18" charset="-34"/>
              </a:rPr>
              <a:t>เป็น  ภพ</a:t>
            </a:r>
            <a:r>
              <a:rPr lang="th-TH" sz="4000" b="1" dirty="0" smtClean="0">
                <a:solidFill>
                  <a:schemeClr val="accent4">
                    <a:lumMod val="60000"/>
                    <a:lumOff val="40000"/>
                  </a:schemeClr>
                </a:solidFill>
                <a:latin typeface="Angsana New" pitchFamily="18" charset="-34"/>
                <a:cs typeface="Angsana New" pitchFamily="18" charset="-34"/>
              </a:rPr>
              <a:t>ล่า</a:t>
            </a:r>
            <a:br>
              <a:rPr lang="th-TH" sz="4000" b="1" dirty="0" smtClean="0">
                <a:solidFill>
                  <a:schemeClr val="accent4">
                    <a:lumMod val="60000"/>
                    <a:lumOff val="40000"/>
                  </a:schemeClr>
                </a:solidFill>
                <a:latin typeface="Angsana New" pitchFamily="18" charset="-34"/>
                <a:cs typeface="Angsana New" pitchFamily="18" charset="-34"/>
              </a:rPr>
            </a:br>
            <a:r>
              <a:rPr lang="th-TH" sz="4000" b="1" dirty="0" smtClean="0">
                <a:solidFill>
                  <a:schemeClr val="tx1"/>
                </a:solidFill>
                <a:latin typeface="Angsana New" pitchFamily="18" charset="-34"/>
                <a:cs typeface="Angsana New" pitchFamily="18" charset="-34"/>
              </a:rPr>
              <a:t>-</a:t>
            </a:r>
            <a:r>
              <a:rPr lang="th-TH" sz="4000" b="1" dirty="0" smtClean="0">
                <a:solidFill>
                  <a:schemeClr val="accent4">
                    <a:lumMod val="60000"/>
                    <a:lumOff val="40000"/>
                  </a:schemeClr>
                </a:solidFill>
                <a:latin typeface="Angsana New" pitchFamily="18" charset="-34"/>
                <a:cs typeface="Angsana New" pitchFamily="18" charset="-34"/>
              </a:rPr>
              <a:t>  </a:t>
            </a:r>
            <a:r>
              <a:rPr lang="th-TH" sz="4000" b="1" dirty="0">
                <a:solidFill>
                  <a:schemeClr val="accent4">
                    <a:lumMod val="60000"/>
                    <a:lumOff val="40000"/>
                  </a:schemeClr>
                </a:solidFill>
                <a:latin typeface="Angsana New" pitchFamily="18" charset="-34"/>
                <a:cs typeface="Angsana New" pitchFamily="18" charset="-34"/>
              </a:rPr>
              <a:t>หญ้า  	</a:t>
            </a:r>
            <a:r>
              <a:rPr lang="th-TH" sz="4000" b="1" dirty="0" smtClean="0">
                <a:solidFill>
                  <a:schemeClr val="tx1"/>
                </a:solidFill>
                <a:latin typeface="Angsana New" pitchFamily="18" charset="-34"/>
                <a:cs typeface="Angsana New" pitchFamily="18" charset="-34"/>
              </a:rPr>
              <a:t>แปลง</a:t>
            </a:r>
            <a:r>
              <a:rPr lang="th-TH" sz="4000" b="1" dirty="0">
                <a:solidFill>
                  <a:schemeClr val="tx1"/>
                </a:solidFill>
                <a:latin typeface="Angsana New" pitchFamily="18" charset="-34"/>
                <a:cs typeface="Angsana New" pitchFamily="18" charset="-34"/>
              </a:rPr>
              <a:t>เป็น  </a:t>
            </a:r>
            <a:r>
              <a:rPr lang="th-TH" sz="4000" b="1" dirty="0">
                <a:solidFill>
                  <a:schemeClr val="accent4">
                    <a:lumMod val="60000"/>
                    <a:lumOff val="40000"/>
                  </a:schemeClr>
                </a:solidFill>
                <a:latin typeface="Angsana New" pitchFamily="18" charset="-34"/>
                <a:cs typeface="Angsana New" pitchFamily="18" charset="-34"/>
              </a:rPr>
              <a:t>	ย่า			 </a:t>
            </a:r>
            <a:r>
              <a:rPr lang="th-TH" sz="4000" b="1" dirty="0">
                <a:solidFill>
                  <a:schemeClr val="tx1"/>
                </a:solidFill>
                <a:latin typeface="Angsana New" pitchFamily="18" charset="-34"/>
                <a:cs typeface="Angsana New" pitchFamily="18" charset="-34"/>
              </a:rPr>
              <a:t> -  </a:t>
            </a:r>
            <a:r>
              <a:rPr lang="th-TH" sz="4000" b="1" dirty="0">
                <a:solidFill>
                  <a:schemeClr val="accent4">
                    <a:lumMod val="60000"/>
                    <a:lumOff val="40000"/>
                  </a:schemeClr>
                </a:solidFill>
                <a:latin typeface="Angsana New" pitchFamily="18" charset="-34"/>
                <a:cs typeface="Angsana New" pitchFamily="18" charset="-34"/>
              </a:rPr>
              <a:t>เขี้ยว     </a:t>
            </a:r>
            <a:r>
              <a:rPr lang="th-TH" sz="4000" b="1" dirty="0" smtClean="0">
                <a:solidFill>
                  <a:schemeClr val="accent4">
                    <a:lumMod val="60000"/>
                    <a:lumOff val="40000"/>
                  </a:schemeClr>
                </a:solidFill>
                <a:latin typeface="Angsana New" pitchFamily="18" charset="-34"/>
                <a:cs typeface="Angsana New" pitchFamily="18" charset="-34"/>
              </a:rPr>
              <a:t> </a:t>
            </a:r>
            <a:r>
              <a:rPr lang="th-TH" sz="4000" b="1" dirty="0" smtClean="0">
                <a:solidFill>
                  <a:schemeClr val="tx1"/>
                </a:solidFill>
                <a:latin typeface="Angsana New" pitchFamily="18" charset="-34"/>
                <a:cs typeface="Angsana New" pitchFamily="18" charset="-34"/>
              </a:rPr>
              <a:t>แปลง</a:t>
            </a:r>
            <a:r>
              <a:rPr lang="th-TH" sz="4000" b="1" dirty="0">
                <a:solidFill>
                  <a:schemeClr val="tx1"/>
                </a:solidFill>
                <a:latin typeface="Angsana New" pitchFamily="18" charset="-34"/>
                <a:cs typeface="Angsana New" pitchFamily="18" charset="-34"/>
              </a:rPr>
              <a:t>เป็น  </a:t>
            </a:r>
            <a:r>
              <a:rPr lang="th-TH" sz="4000" b="1" dirty="0" smtClean="0">
                <a:solidFill>
                  <a:schemeClr val="accent4">
                    <a:lumMod val="60000"/>
                    <a:lumOff val="40000"/>
                  </a:schemeClr>
                </a:solidFill>
                <a:latin typeface="Angsana New" pitchFamily="18" charset="-34"/>
                <a:cs typeface="Angsana New" pitchFamily="18" charset="-34"/>
              </a:rPr>
              <a:t>เคี่ยว</a:t>
            </a:r>
            <a:r>
              <a:rPr lang="th-TH" sz="4000" b="1" dirty="0">
                <a:solidFill>
                  <a:schemeClr val="accent4">
                    <a:lumMod val="60000"/>
                    <a:lumOff val="40000"/>
                  </a:schemeClr>
                </a:solidFill>
                <a:latin typeface="Angsana New" pitchFamily="18" charset="-34"/>
                <a:cs typeface="Angsana New" pitchFamily="18" charset="-34"/>
              </a:rPr>
              <a:t/>
            </a:r>
            <a:br>
              <a:rPr lang="th-TH" sz="4000" b="1" dirty="0">
                <a:solidFill>
                  <a:schemeClr val="accent4">
                    <a:lumMod val="60000"/>
                    <a:lumOff val="40000"/>
                  </a:schemeClr>
                </a:solidFill>
                <a:latin typeface="Angsana New" pitchFamily="18" charset="-34"/>
                <a:cs typeface="Angsana New" pitchFamily="18" charset="-34"/>
              </a:rPr>
            </a:br>
            <a:r>
              <a:rPr lang="th-TH" sz="4800" b="1" u="sng" dirty="0">
                <a:latin typeface="Angsana New" pitchFamily="18" charset="-34"/>
                <a:cs typeface="Angsana New" pitchFamily="18" charset="-34"/>
              </a:rPr>
              <a:t/>
            </a:r>
            <a:br>
              <a:rPr lang="th-TH" sz="4800" b="1" u="sng" dirty="0">
                <a:latin typeface="Angsana New" pitchFamily="18" charset="-34"/>
                <a:cs typeface="Angsana New" pitchFamily="18" charset="-34"/>
              </a:rPr>
            </a:b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325901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38621" y="1721928"/>
            <a:ext cx="11714758" cy="4876800"/>
          </a:xfrm>
        </p:spPr>
        <p:txBody>
          <a:bodyPr>
            <a:normAutofit fontScale="90000"/>
          </a:bodyPr>
          <a:lstStyle/>
          <a:p>
            <a:r>
              <a:rPr lang="th-TH" sz="4800" b="1" u="sng" dirty="0" smtClean="0">
                <a:solidFill>
                  <a:srgbClr val="FF0000"/>
                </a:solidFill>
                <a:latin typeface="Angsana New" pitchFamily="18" charset="-34"/>
                <a:cs typeface="Angsana New" pitchFamily="18" charset="-34"/>
              </a:rPr>
              <a:t>คำ</a:t>
            </a:r>
            <a:r>
              <a:rPr lang="th-TH" sz="4800" b="1" u="sng" dirty="0" smtClean="0">
                <a:solidFill>
                  <a:srgbClr val="FF0000"/>
                </a:solidFill>
                <a:latin typeface="Angsana New" pitchFamily="18" charset="-34"/>
                <a:cs typeface="Angsana New" pitchFamily="18" charset="-34"/>
              </a:rPr>
              <a:t>โทโทษ</a:t>
            </a:r>
            <a:r>
              <a:rPr lang="th-TH" sz="5400" b="1" dirty="0" smtClean="0">
                <a:latin typeface="Angsana New" pitchFamily="18" charset="-34"/>
                <a:cs typeface="Angsana New" pitchFamily="18" charset="-34"/>
              </a:rPr>
              <a:t/>
            </a:r>
            <a:br>
              <a:rPr lang="th-TH" sz="5400" b="1" dirty="0" smtClean="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a:solidFill>
                  <a:schemeClr val="accent4">
                    <a:lumMod val="60000"/>
                    <a:lumOff val="40000"/>
                  </a:schemeClr>
                </a:solidFill>
                <a:latin typeface="Angsana New" pitchFamily="18" charset="-34"/>
                <a:cs typeface="Angsana New" pitchFamily="18" charset="-34"/>
              </a:rPr>
              <a:t>คำโทโทษ  </a:t>
            </a:r>
            <a:r>
              <a:rPr lang="th-TH" sz="4000" b="1" dirty="0" smtClean="0">
                <a:latin typeface="Angsana New" pitchFamily="18" charset="-34"/>
                <a:cs typeface="Angsana New" pitchFamily="18" charset="-34"/>
              </a:rPr>
              <a:t>คือ </a:t>
            </a:r>
            <a:r>
              <a:rPr lang="th-TH" sz="4000" b="1" dirty="0" smtClean="0">
                <a:solidFill>
                  <a:schemeClr val="accent4">
                    <a:lumMod val="60000"/>
                    <a:lumOff val="40000"/>
                  </a:schemeClr>
                </a:solidFill>
                <a:latin typeface="Angsana New" pitchFamily="18" charset="-34"/>
                <a:cs typeface="Angsana New" pitchFamily="18" charset="-34"/>
              </a:rPr>
              <a:t>คำ</a:t>
            </a:r>
            <a:r>
              <a:rPr lang="th-TH" sz="4000" b="1" dirty="0">
                <a:latin typeface="Angsana New" pitchFamily="18" charset="-34"/>
                <a:cs typeface="Angsana New" pitchFamily="18" charset="-34"/>
              </a:rPr>
              <a:t>ที่มีความหมายและ</a:t>
            </a:r>
            <a:r>
              <a:rPr lang="th-TH" sz="4000" b="1" dirty="0">
                <a:solidFill>
                  <a:schemeClr val="accent4">
                    <a:lumMod val="60000"/>
                    <a:lumOff val="40000"/>
                  </a:schemeClr>
                </a:solidFill>
                <a:latin typeface="Angsana New" pitchFamily="18" charset="-34"/>
                <a:cs typeface="Angsana New" pitchFamily="18" charset="-34"/>
              </a:rPr>
              <a:t>กำกับด้วยรูปวรรณยุกต์เอก  </a:t>
            </a:r>
            <a:r>
              <a:rPr lang="th-TH" sz="4000" b="1" dirty="0" smtClean="0">
                <a:solidFill>
                  <a:schemeClr val="accent4">
                    <a:lumMod val="60000"/>
                    <a:lumOff val="40000"/>
                  </a:schemeClr>
                </a:solidFill>
                <a:latin typeface="Angsana New" pitchFamily="18" charset="-34"/>
                <a:cs typeface="Angsana New" pitchFamily="18" charset="-34"/>
              </a:rPr>
              <a:t>          </a:t>
            </a:r>
            <a:r>
              <a:rPr lang="th-TH" sz="4000" b="1" dirty="0" smtClean="0">
                <a:latin typeface="Angsana New" pitchFamily="18" charset="-34"/>
                <a:cs typeface="Angsana New" pitchFamily="18" charset="-34"/>
              </a:rPr>
              <a:t>แต่</a:t>
            </a:r>
            <a:r>
              <a:rPr lang="th-TH" sz="4000" b="1" dirty="0">
                <a:latin typeface="Angsana New" pitchFamily="18" charset="-34"/>
                <a:cs typeface="Angsana New" pitchFamily="18" charset="-34"/>
              </a:rPr>
              <a:t>มีความจำเป็นที่ต้อง</a:t>
            </a:r>
            <a:r>
              <a:rPr lang="th-TH" sz="4000" b="1" dirty="0">
                <a:solidFill>
                  <a:schemeClr val="accent4">
                    <a:lumMod val="60000"/>
                    <a:lumOff val="40000"/>
                  </a:schemeClr>
                </a:solidFill>
                <a:latin typeface="Angsana New" pitchFamily="18" charset="-34"/>
                <a:cs typeface="Angsana New" pitchFamily="18" charset="-34"/>
              </a:rPr>
              <a:t>แปลงให้เป็นคำที่มีรูปวรรณยุกต์โท  </a:t>
            </a:r>
            <a:r>
              <a:rPr lang="th-TH" sz="4000" b="1" dirty="0">
                <a:latin typeface="Angsana New" pitchFamily="18" charset="-34"/>
                <a:cs typeface="Angsana New" pitchFamily="18" charset="-34"/>
              </a:rPr>
              <a:t>แม้ว่าคำที่มีรูปวรรณยุกต์โทที่ได้เปลี่ยนจากคำที่มีรูปวรรณยุกต์เอก</a:t>
            </a:r>
            <a:r>
              <a:rPr lang="th-TH" sz="4000" b="1" dirty="0" smtClean="0">
                <a:latin typeface="Angsana New" pitchFamily="18" charset="-34"/>
                <a:cs typeface="Angsana New" pitchFamily="18" charset="-34"/>
              </a:rPr>
              <a:t>แล้วนั้น </a:t>
            </a:r>
            <a:r>
              <a:rPr lang="th-TH" sz="4000" b="1" dirty="0">
                <a:latin typeface="Angsana New" pitchFamily="18" charset="-34"/>
                <a:cs typeface="Angsana New" pitchFamily="18" charset="-34"/>
              </a:rPr>
              <a:t>ได้คำที่มีไม่มีความหมายแต่ยังคงให้มีความหมายเหมือนคำที่มีรูปวรรณยุกต์เอก กำกับอยู่เดิม  เช่นคำว่า  </a:t>
            </a:r>
            <a:r>
              <a:rPr lang="th-TH" sz="4000" b="1" dirty="0" smtClean="0">
                <a:latin typeface="Angsana New" pitchFamily="18" charset="-34"/>
                <a:cs typeface="Angsana New" pitchFamily="18" charset="-34"/>
              </a:rPr>
              <a:t>	</a:t>
            </a:r>
            <a:br>
              <a:rPr lang="th-TH" sz="4000" b="1" dirty="0" smtClean="0">
                <a:latin typeface="Angsana New" pitchFamily="18" charset="-34"/>
                <a:cs typeface="Angsana New" pitchFamily="18" charset="-34"/>
              </a:rPr>
            </a:br>
            <a:r>
              <a:rPr lang="th-TH" sz="4000" b="1" dirty="0" smtClean="0">
                <a:latin typeface="Angsana New" pitchFamily="18" charset="-34"/>
                <a:cs typeface="Angsana New" pitchFamily="18" charset="-34"/>
              </a:rPr>
              <a:t>-  </a:t>
            </a:r>
            <a:r>
              <a:rPr lang="th-TH" sz="4000" b="1" dirty="0" smtClean="0">
                <a:solidFill>
                  <a:schemeClr val="accent4">
                    <a:lumMod val="60000"/>
                    <a:lumOff val="40000"/>
                  </a:schemeClr>
                </a:solidFill>
                <a:latin typeface="Angsana New" pitchFamily="18" charset="-34"/>
                <a:cs typeface="Angsana New" pitchFamily="18" charset="-34"/>
              </a:rPr>
              <a:t>เล่า</a:t>
            </a:r>
            <a:r>
              <a:rPr lang="th-TH" sz="4000" b="1" dirty="0">
                <a:latin typeface="Angsana New" pitchFamily="18" charset="-34"/>
                <a:cs typeface="Angsana New" pitchFamily="18" charset="-34"/>
              </a:rPr>
              <a:t>เรื่อง   </a:t>
            </a:r>
            <a:r>
              <a:rPr lang="th-TH" sz="4000" b="1" dirty="0" smtClean="0">
                <a:latin typeface="Angsana New" pitchFamily="18" charset="-34"/>
                <a:cs typeface="Angsana New" pitchFamily="18" charset="-34"/>
              </a:rPr>
              <a:t> แปลง</a:t>
            </a:r>
            <a:r>
              <a:rPr lang="th-TH" sz="4000" b="1" dirty="0">
                <a:latin typeface="Angsana New" pitchFamily="18" charset="-34"/>
                <a:cs typeface="Angsana New" pitchFamily="18" charset="-34"/>
              </a:rPr>
              <a:t>เป็น  </a:t>
            </a:r>
            <a:r>
              <a:rPr lang="th-TH" sz="4000" b="1" dirty="0">
                <a:solidFill>
                  <a:schemeClr val="accent4">
                    <a:lumMod val="60000"/>
                    <a:lumOff val="40000"/>
                  </a:schemeClr>
                </a:solidFill>
                <a:latin typeface="Angsana New" pitchFamily="18" charset="-34"/>
                <a:cs typeface="Angsana New" pitchFamily="18" charset="-34"/>
              </a:rPr>
              <a:t>เหล้า</a:t>
            </a:r>
            <a:r>
              <a:rPr lang="th-TH" sz="4000" b="1" dirty="0">
                <a:latin typeface="Angsana New" pitchFamily="18" charset="-34"/>
                <a:cs typeface="Angsana New" pitchFamily="18" charset="-34"/>
              </a:rPr>
              <a:t>เรื่อง     </a:t>
            </a:r>
            <a:r>
              <a:rPr lang="th-TH" sz="4000" b="1" dirty="0" smtClean="0">
                <a:latin typeface="Angsana New" pitchFamily="18" charset="-34"/>
                <a:cs typeface="Angsana New" pitchFamily="18" charset="-34"/>
              </a:rPr>
              <a:t>			-  </a:t>
            </a:r>
            <a:r>
              <a:rPr lang="th-TH" sz="4000" b="1" dirty="0" smtClean="0">
                <a:solidFill>
                  <a:schemeClr val="accent4">
                    <a:lumMod val="60000"/>
                    <a:lumOff val="40000"/>
                  </a:schemeClr>
                </a:solidFill>
                <a:latin typeface="Angsana New" pitchFamily="18" charset="-34"/>
                <a:cs typeface="Angsana New" pitchFamily="18" charset="-34"/>
              </a:rPr>
              <a:t>ค่า</a:t>
            </a:r>
            <a:r>
              <a:rPr lang="th-TH" sz="4000" b="1" dirty="0" smtClean="0">
                <a:latin typeface="Angsana New" pitchFamily="18" charset="-34"/>
                <a:cs typeface="Angsana New" pitchFamily="18" charset="-34"/>
              </a:rPr>
              <a:t>จ้าง      แปลง</a:t>
            </a:r>
            <a:r>
              <a:rPr lang="th-TH" sz="4000" b="1" dirty="0">
                <a:latin typeface="Angsana New" pitchFamily="18" charset="-34"/>
                <a:cs typeface="Angsana New" pitchFamily="18" charset="-34"/>
              </a:rPr>
              <a:t>เป็น  </a:t>
            </a:r>
            <a:r>
              <a:rPr lang="th-TH" sz="4000" b="1" dirty="0">
                <a:solidFill>
                  <a:schemeClr val="accent4">
                    <a:lumMod val="60000"/>
                    <a:lumOff val="40000"/>
                  </a:schemeClr>
                </a:solidFill>
                <a:latin typeface="Angsana New" pitchFamily="18" charset="-34"/>
                <a:cs typeface="Angsana New" pitchFamily="18" charset="-34"/>
              </a:rPr>
              <a:t>ข้า</a:t>
            </a:r>
            <a:r>
              <a:rPr lang="th-TH" sz="4000" b="1" dirty="0" smtClean="0">
                <a:latin typeface="Angsana New" pitchFamily="18" charset="-34"/>
                <a:cs typeface="Angsana New" pitchFamily="18" charset="-34"/>
              </a:rPr>
              <a:t>จ้าง</a:t>
            </a:r>
            <a:r>
              <a:rPr lang="th-TH" sz="4800" b="1" u="sng" dirty="0">
                <a:latin typeface="Angsana New" pitchFamily="18" charset="-34"/>
                <a:cs typeface="Angsana New" pitchFamily="18" charset="-34"/>
              </a:rPr>
              <a:t/>
            </a:r>
            <a:br>
              <a:rPr lang="th-TH" sz="4800" b="1" u="sng"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a:solidFill>
                  <a:schemeClr val="accent4">
                    <a:lumMod val="60000"/>
                    <a:lumOff val="40000"/>
                  </a:schemeClr>
                </a:solidFill>
                <a:latin typeface="Angsana New" pitchFamily="18" charset="-34"/>
                <a:cs typeface="Angsana New" pitchFamily="18" charset="-34"/>
              </a:rPr>
              <a:t>เซ่น</a:t>
            </a:r>
            <a:r>
              <a:rPr lang="th-TH" sz="4000" b="1" dirty="0">
                <a:latin typeface="Angsana New" pitchFamily="18" charset="-34"/>
                <a:cs typeface="Angsana New" pitchFamily="18" charset="-34"/>
              </a:rPr>
              <a:t>  	   แปลงเป็น  	</a:t>
            </a:r>
            <a:r>
              <a:rPr lang="th-TH" sz="4000" b="1" dirty="0" smtClean="0">
                <a:solidFill>
                  <a:schemeClr val="accent4">
                    <a:lumMod val="60000"/>
                    <a:lumOff val="40000"/>
                  </a:schemeClr>
                </a:solidFill>
                <a:latin typeface="Angsana New" pitchFamily="18" charset="-34"/>
                <a:cs typeface="Angsana New" pitchFamily="18" charset="-34"/>
              </a:rPr>
              <a:t>เส้น</a:t>
            </a:r>
            <a:r>
              <a:rPr lang="th-TH" sz="4000" b="1" dirty="0">
                <a:latin typeface="Angsana New" pitchFamily="18" charset="-34"/>
                <a:cs typeface="Angsana New" pitchFamily="18" charset="-34"/>
              </a:rPr>
              <a:t>				-  </a:t>
            </a:r>
            <a:r>
              <a:rPr lang="th-TH" sz="4000" b="1" dirty="0" smtClean="0">
                <a:solidFill>
                  <a:schemeClr val="accent4">
                    <a:lumMod val="60000"/>
                    <a:lumOff val="40000"/>
                  </a:schemeClr>
                </a:solidFill>
                <a:latin typeface="Angsana New" pitchFamily="18" charset="-34"/>
                <a:cs typeface="Angsana New" pitchFamily="18" charset="-34"/>
              </a:rPr>
              <a:t>เล่น     </a:t>
            </a:r>
            <a:r>
              <a:rPr lang="th-TH" sz="4000" b="1" dirty="0">
                <a:latin typeface="Angsana New" pitchFamily="18" charset="-34"/>
                <a:cs typeface="Angsana New" pitchFamily="18" charset="-34"/>
              </a:rPr>
              <a:t>แปลงเป็น  	</a:t>
            </a:r>
            <a:r>
              <a:rPr lang="th-TH" sz="4000" b="1" dirty="0">
                <a:solidFill>
                  <a:schemeClr val="accent4">
                    <a:lumMod val="60000"/>
                    <a:lumOff val="40000"/>
                  </a:schemeClr>
                </a:solidFill>
                <a:latin typeface="Angsana New" pitchFamily="18" charset="-34"/>
                <a:cs typeface="Angsana New" pitchFamily="18" charset="-34"/>
              </a:rPr>
              <a:t>เหล้น</a:t>
            </a: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a:t>
            </a:r>
            <a:r>
              <a:rPr lang="th-TH" sz="4800" b="1" u="sng" dirty="0">
                <a:latin typeface="Angsana New" pitchFamily="18" charset="-34"/>
                <a:cs typeface="Angsana New" pitchFamily="18" charset="-34"/>
              </a:rPr>
              <a:t/>
            </a:r>
            <a:br>
              <a:rPr lang="th-TH" sz="4800" b="1" u="sng" dirty="0">
                <a:latin typeface="Angsana New" pitchFamily="18" charset="-34"/>
                <a:cs typeface="Angsana New" pitchFamily="18" charset="-34"/>
              </a:rPr>
            </a:b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411225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939083" y="2957171"/>
            <a:ext cx="11714758" cy="4876800"/>
          </a:xfrm>
        </p:spPr>
        <p:txBody>
          <a:bodyPr>
            <a:normAutofit fontScale="90000"/>
          </a:bodyPr>
          <a:lstStyle/>
          <a:p>
            <a:r>
              <a:rPr lang="th-TH" sz="4000" b="1" dirty="0" smtClean="0">
                <a:latin typeface="Angsana New" pitchFamily="18" charset="-34"/>
                <a:cs typeface="Angsana New" pitchFamily="18" charset="-34"/>
              </a:rPr>
              <a:t>	</a:t>
            </a:r>
            <a:r>
              <a:rPr lang="th-TH" sz="4400" b="1" u="sng" dirty="0" smtClean="0">
                <a:latin typeface="Angsana New" pitchFamily="18" charset="-34"/>
                <a:cs typeface="Angsana New" pitchFamily="18" charset="-34"/>
              </a:rPr>
              <a:t>ตัวอย่าง</a:t>
            </a:r>
            <a:r>
              <a:rPr lang="th-TH" sz="4400" b="1" u="sng" dirty="0">
                <a:latin typeface="Angsana New" pitchFamily="18" charset="-34"/>
                <a:cs typeface="Angsana New" pitchFamily="18" charset="-34"/>
              </a:rPr>
              <a:t>โคลงสี่สุภาพที่ตรงตามฉันทลักษณ์</a:t>
            </a:r>
            <a:br>
              <a:rPr lang="th-TH" sz="4400" b="1" u="sng"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br>
              <a:rPr lang="th-TH" sz="4000" b="1" dirty="0" smtClean="0">
                <a:latin typeface="Angsana New" pitchFamily="18" charset="-34"/>
                <a:cs typeface="Angsana New" pitchFamily="18" charset="-34"/>
              </a:rPr>
            </a:br>
            <a:r>
              <a:rPr lang="th-TH" sz="4000" b="1" dirty="0">
                <a:latin typeface="Angsana New" pitchFamily="18" charset="-34"/>
                <a:cs typeface="Angsana New" pitchFamily="18" charset="-34"/>
              </a:rPr>
              <a:t>	</a:t>
            </a:r>
            <a:r>
              <a:rPr lang="th-TH" sz="4400" b="1" dirty="0" smtClean="0">
                <a:latin typeface="Angsana New" pitchFamily="18" charset="-34"/>
                <a:cs typeface="Angsana New" pitchFamily="18" charset="-34"/>
              </a:rPr>
              <a:t>เสียง</a:t>
            </a:r>
            <a:r>
              <a:rPr lang="th-TH" sz="4400" b="1" dirty="0">
                <a:latin typeface="Angsana New" pitchFamily="18" charset="-34"/>
                <a:cs typeface="Angsana New" pitchFamily="18" charset="-34"/>
              </a:rPr>
              <a:t>ลือเสียง</a:t>
            </a:r>
            <a:r>
              <a:rPr lang="th-TH" sz="4400" b="1" dirty="0">
                <a:solidFill>
                  <a:srgbClr val="C00000"/>
                </a:solidFill>
                <a:latin typeface="Angsana New" pitchFamily="18" charset="-34"/>
                <a:cs typeface="Angsana New" pitchFamily="18" charset="-34"/>
              </a:rPr>
              <a:t>เล่า</a:t>
            </a:r>
            <a:r>
              <a:rPr lang="th-TH" sz="4400" b="1" dirty="0">
                <a:solidFill>
                  <a:srgbClr val="002060"/>
                </a:solidFill>
                <a:latin typeface="Angsana New" pitchFamily="18" charset="-34"/>
                <a:cs typeface="Angsana New" pitchFamily="18" charset="-34"/>
              </a:rPr>
              <a:t>อ้าง</a:t>
            </a:r>
            <a:r>
              <a:rPr lang="th-TH" sz="4400" b="1" dirty="0">
                <a:latin typeface="Angsana New" pitchFamily="18" charset="-34"/>
                <a:cs typeface="Angsana New" pitchFamily="18" charset="-34"/>
              </a:rPr>
              <a:t>	</a:t>
            </a:r>
            <a:r>
              <a:rPr lang="th-TH" sz="4400" b="1" dirty="0" smtClean="0">
                <a:latin typeface="Angsana New" pitchFamily="18" charset="-34"/>
                <a:cs typeface="Angsana New" pitchFamily="18" charset="-34"/>
              </a:rPr>
              <a:t>	</a:t>
            </a:r>
            <a:r>
              <a:rPr lang="th-TH" sz="4400" b="1" dirty="0" smtClean="0">
                <a:latin typeface="Angsana New" pitchFamily="18" charset="-34"/>
                <a:cs typeface="Angsana New" pitchFamily="18" charset="-34"/>
              </a:rPr>
              <a:t>อัน</a:t>
            </a:r>
            <a:r>
              <a:rPr lang="th-TH" sz="4400" b="1" dirty="0">
                <a:latin typeface="Angsana New" pitchFamily="18" charset="-34"/>
                <a:cs typeface="Angsana New" pitchFamily="18" charset="-34"/>
              </a:rPr>
              <a:t>ใด	พี่เอย</a:t>
            </a:r>
            <a:br>
              <a:rPr lang="th-TH" sz="4400" b="1" dirty="0">
                <a:latin typeface="Angsana New" pitchFamily="18" charset="-34"/>
                <a:cs typeface="Angsana New" pitchFamily="18" charset="-34"/>
              </a:rPr>
            </a:br>
            <a:r>
              <a:rPr lang="th-TH" sz="4400" b="1" dirty="0">
                <a:latin typeface="Angsana New" pitchFamily="18" charset="-34"/>
                <a:cs typeface="Angsana New" pitchFamily="18" charset="-34"/>
              </a:rPr>
              <a:t>	</a:t>
            </a:r>
            <a:r>
              <a:rPr lang="th-TH" sz="4400" b="1" dirty="0" smtClean="0">
                <a:latin typeface="Angsana New" pitchFamily="18" charset="-34"/>
                <a:cs typeface="Angsana New" pitchFamily="18" charset="-34"/>
              </a:rPr>
              <a:t>เสียง</a:t>
            </a:r>
            <a:r>
              <a:rPr lang="th-TH" sz="4400" b="1" dirty="0">
                <a:solidFill>
                  <a:srgbClr val="C00000"/>
                </a:solidFill>
                <a:latin typeface="Angsana New" pitchFamily="18" charset="-34"/>
                <a:cs typeface="Angsana New" pitchFamily="18" charset="-34"/>
              </a:rPr>
              <a:t>ย่อม</a:t>
            </a:r>
            <a:r>
              <a:rPr lang="th-TH" sz="4400" b="1" dirty="0">
                <a:latin typeface="Angsana New" pitchFamily="18" charset="-34"/>
                <a:cs typeface="Angsana New" pitchFamily="18" charset="-34"/>
              </a:rPr>
              <a:t>ยอยศใคร		</a:t>
            </a:r>
            <a:r>
              <a:rPr lang="th-TH" sz="4400" b="1" dirty="0" smtClean="0">
                <a:solidFill>
                  <a:srgbClr val="C00000"/>
                </a:solidFill>
                <a:latin typeface="Angsana New" pitchFamily="18" charset="-34"/>
                <a:cs typeface="Angsana New" pitchFamily="18" charset="-34"/>
              </a:rPr>
              <a:t>ทั่ว</a:t>
            </a:r>
            <a:r>
              <a:rPr lang="th-TH" sz="4400" b="1" dirty="0" smtClean="0">
                <a:solidFill>
                  <a:srgbClr val="002060"/>
                </a:solidFill>
                <a:latin typeface="Angsana New" pitchFamily="18" charset="-34"/>
                <a:cs typeface="Angsana New" pitchFamily="18" charset="-34"/>
              </a:rPr>
              <a:t>หล้า</a:t>
            </a:r>
            <a:r>
              <a:rPr lang="th-TH" sz="4400" b="1" dirty="0">
                <a:latin typeface="Angsana New" pitchFamily="18" charset="-34"/>
                <a:cs typeface="Angsana New" pitchFamily="18" charset="-34"/>
              </a:rPr>
              <a:t/>
            </a:r>
            <a:br>
              <a:rPr lang="th-TH" sz="4400" b="1" dirty="0">
                <a:latin typeface="Angsana New" pitchFamily="18" charset="-34"/>
                <a:cs typeface="Angsana New" pitchFamily="18" charset="-34"/>
              </a:rPr>
            </a:br>
            <a:r>
              <a:rPr lang="th-TH" sz="4400" b="1" dirty="0">
                <a:latin typeface="Angsana New" pitchFamily="18" charset="-34"/>
                <a:cs typeface="Angsana New" pitchFamily="18" charset="-34"/>
              </a:rPr>
              <a:t>	</a:t>
            </a:r>
            <a:r>
              <a:rPr lang="th-TH" sz="4400" b="1" dirty="0" smtClean="0">
                <a:latin typeface="Angsana New" pitchFamily="18" charset="-34"/>
                <a:cs typeface="Angsana New" pitchFamily="18" charset="-34"/>
              </a:rPr>
              <a:t>สอง</a:t>
            </a:r>
            <a:r>
              <a:rPr lang="th-TH" sz="4400" b="1" dirty="0">
                <a:latin typeface="Angsana New" pitchFamily="18" charset="-34"/>
                <a:cs typeface="Angsana New" pitchFamily="18" charset="-34"/>
              </a:rPr>
              <a:t>เขือ</a:t>
            </a:r>
            <a:r>
              <a:rPr lang="th-TH" sz="4400" b="1" dirty="0">
                <a:solidFill>
                  <a:srgbClr val="C00000"/>
                </a:solidFill>
                <a:latin typeface="Angsana New" pitchFamily="18" charset="-34"/>
                <a:cs typeface="Angsana New" pitchFamily="18" charset="-34"/>
              </a:rPr>
              <a:t>พี่</a:t>
            </a:r>
            <a:r>
              <a:rPr lang="th-TH" sz="4400" b="1" dirty="0">
                <a:latin typeface="Angsana New" pitchFamily="18" charset="-34"/>
                <a:cs typeface="Angsana New" pitchFamily="18" charset="-34"/>
              </a:rPr>
              <a:t>หลับใหล		</a:t>
            </a:r>
            <a:r>
              <a:rPr lang="th-TH" sz="4400" b="1" dirty="0" smtClean="0">
                <a:latin typeface="Angsana New" pitchFamily="18" charset="-34"/>
                <a:cs typeface="Angsana New" pitchFamily="18" charset="-34"/>
              </a:rPr>
              <a:t>ลืม</a:t>
            </a:r>
            <a:r>
              <a:rPr lang="th-TH" sz="4400" b="1" dirty="0">
                <a:solidFill>
                  <a:srgbClr val="C00000"/>
                </a:solidFill>
                <a:latin typeface="Angsana New" pitchFamily="18" charset="-34"/>
                <a:cs typeface="Angsana New" pitchFamily="18" charset="-34"/>
              </a:rPr>
              <a:t>ตื่น</a:t>
            </a:r>
            <a:r>
              <a:rPr lang="th-TH" sz="4400" b="1" dirty="0">
                <a:latin typeface="Angsana New" pitchFamily="18" charset="-34"/>
                <a:cs typeface="Angsana New" pitchFamily="18" charset="-34"/>
              </a:rPr>
              <a:t>	ฤาพี่</a:t>
            </a:r>
            <a:br>
              <a:rPr lang="th-TH" sz="4400" b="1" dirty="0">
                <a:latin typeface="Angsana New" pitchFamily="18" charset="-34"/>
                <a:cs typeface="Angsana New" pitchFamily="18" charset="-34"/>
              </a:rPr>
            </a:br>
            <a:r>
              <a:rPr lang="th-TH" sz="4400" b="1" dirty="0">
                <a:latin typeface="Angsana New" pitchFamily="18" charset="-34"/>
                <a:cs typeface="Angsana New" pitchFamily="18" charset="-34"/>
              </a:rPr>
              <a:t>	</a:t>
            </a:r>
            <a:r>
              <a:rPr lang="th-TH" sz="4400" b="1" dirty="0" smtClean="0">
                <a:latin typeface="Angsana New" pitchFamily="18" charset="-34"/>
                <a:cs typeface="Angsana New" pitchFamily="18" charset="-34"/>
              </a:rPr>
              <a:t>สอง</a:t>
            </a:r>
            <a:r>
              <a:rPr lang="th-TH" sz="4400" b="1" dirty="0">
                <a:solidFill>
                  <a:srgbClr val="C00000"/>
                </a:solidFill>
                <a:latin typeface="Angsana New" pitchFamily="18" charset="-34"/>
                <a:cs typeface="Angsana New" pitchFamily="18" charset="-34"/>
              </a:rPr>
              <a:t>พี่</a:t>
            </a:r>
            <a:r>
              <a:rPr lang="th-TH" sz="4400" b="1" dirty="0">
                <a:latin typeface="Angsana New" pitchFamily="18" charset="-34"/>
                <a:cs typeface="Angsana New" pitchFamily="18" charset="-34"/>
              </a:rPr>
              <a:t>คิดเอง</a:t>
            </a:r>
            <a:r>
              <a:rPr lang="th-TH" sz="4400" b="1" dirty="0">
                <a:solidFill>
                  <a:srgbClr val="002060"/>
                </a:solidFill>
                <a:latin typeface="Angsana New" pitchFamily="18" charset="-34"/>
                <a:cs typeface="Angsana New" pitchFamily="18" charset="-34"/>
              </a:rPr>
              <a:t>อ้า</a:t>
            </a:r>
            <a:r>
              <a:rPr lang="th-TH" sz="4400" b="1" dirty="0">
                <a:latin typeface="Angsana New" pitchFamily="18" charset="-34"/>
                <a:cs typeface="Angsana New" pitchFamily="18" charset="-34"/>
              </a:rPr>
              <a:t>		</a:t>
            </a:r>
            <a:r>
              <a:rPr lang="th-TH" sz="4400" b="1" dirty="0" smtClean="0">
                <a:solidFill>
                  <a:srgbClr val="C00000"/>
                </a:solidFill>
                <a:latin typeface="Angsana New" pitchFamily="18" charset="-34"/>
                <a:cs typeface="Angsana New" pitchFamily="18" charset="-34"/>
              </a:rPr>
              <a:t>อย่า</a:t>
            </a:r>
            <a:r>
              <a:rPr lang="th-TH" sz="4400" b="1" dirty="0" smtClean="0">
                <a:solidFill>
                  <a:srgbClr val="002060"/>
                </a:solidFill>
                <a:latin typeface="Angsana New" pitchFamily="18" charset="-34"/>
                <a:cs typeface="Angsana New" pitchFamily="18" charset="-34"/>
              </a:rPr>
              <a:t>ได้</a:t>
            </a:r>
            <a:r>
              <a:rPr lang="th-TH" sz="4400" b="1" dirty="0">
                <a:latin typeface="Angsana New" pitchFamily="18" charset="-34"/>
                <a:cs typeface="Angsana New" pitchFamily="18" charset="-34"/>
              </a:rPr>
              <a:t>ถามเผือ   </a:t>
            </a:r>
            <a:br>
              <a:rPr lang="th-TH" sz="4400" b="1" dirty="0">
                <a:latin typeface="Angsana New" pitchFamily="18" charset="-34"/>
                <a:cs typeface="Angsana New" pitchFamily="18" charset="-34"/>
              </a:rPr>
            </a:br>
            <a:r>
              <a:rPr lang="th-TH" sz="4400" b="1" dirty="0">
                <a:latin typeface="Angsana New" pitchFamily="18" charset="-34"/>
                <a:cs typeface="Angsana New" pitchFamily="18" charset="-34"/>
              </a:rPr>
              <a:t>								</a:t>
            </a:r>
            <a:r>
              <a:rPr lang="th-TH" sz="4400" b="1" dirty="0" smtClean="0">
                <a:latin typeface="Angsana New" pitchFamily="18" charset="-34"/>
                <a:cs typeface="Angsana New" pitchFamily="18" charset="-34"/>
              </a:rPr>
              <a:t>									</a:t>
            </a:r>
            <a:r>
              <a:rPr lang="th-TH" sz="4400" b="1" dirty="0" smtClean="0">
                <a:latin typeface="Angsana New" pitchFamily="18" charset="-34"/>
                <a:cs typeface="Angsana New" pitchFamily="18" charset="-34"/>
              </a:rPr>
              <a:t>	(</a:t>
            </a:r>
            <a:r>
              <a:rPr lang="th-TH" sz="4400" b="1" dirty="0">
                <a:latin typeface="Angsana New" pitchFamily="18" charset="-34"/>
                <a:cs typeface="Angsana New" pitchFamily="18" charset="-34"/>
              </a:rPr>
              <a:t>ลิลิตพระลอ)</a:t>
            </a:r>
            <a:br>
              <a:rPr lang="th-TH" sz="4400" b="1" dirty="0">
                <a:latin typeface="Angsana New" pitchFamily="18" charset="-34"/>
                <a:cs typeface="Angsana New" pitchFamily="18" charset="-34"/>
              </a:rPr>
            </a:br>
            <a:r>
              <a:rPr lang="th-TH" sz="4800" b="1" u="sng" dirty="0">
                <a:latin typeface="Angsana New" pitchFamily="18" charset="-34"/>
                <a:cs typeface="Angsana New" pitchFamily="18" charset="-34"/>
              </a:rPr>
              <a:t/>
            </a:r>
            <a:br>
              <a:rPr lang="th-TH" sz="4800" b="1" u="sng" dirty="0">
                <a:latin typeface="Angsana New" pitchFamily="18" charset="-34"/>
                <a:cs typeface="Angsana New" pitchFamily="18" charset="-34"/>
              </a:rPr>
            </a:b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110465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38621" y="2169736"/>
            <a:ext cx="11714758" cy="4876800"/>
          </a:xfrm>
        </p:spPr>
        <p:txBody>
          <a:bodyPr/>
          <a:lstStyle/>
          <a:p>
            <a:r>
              <a:rPr lang="th-TH" sz="4400" b="1" u="sng" dirty="0" smtClean="0">
                <a:solidFill>
                  <a:srgbClr val="FF0000"/>
                </a:solidFill>
                <a:latin typeface="Angsana New" pitchFamily="18" charset="-34"/>
                <a:cs typeface="Angsana New" pitchFamily="18" charset="-34"/>
              </a:rPr>
              <a:t>อธิบาย</a:t>
            </a:r>
            <a:r>
              <a:rPr lang="th-TH" sz="4400" b="1" u="sng" dirty="0">
                <a:solidFill>
                  <a:srgbClr val="FF0000"/>
                </a:solidFill>
                <a:latin typeface="Angsana New" pitchFamily="18" charset="-34"/>
                <a:cs typeface="Angsana New" pitchFamily="18" charset="-34"/>
              </a:rPr>
              <a:t>ฉันทลักษณ์   </a:t>
            </a: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a:t>
            </a:r>
            <a:r>
              <a:rPr lang="th-TH" sz="4000" b="1" dirty="0">
                <a:latin typeface="Angsana New" pitchFamily="18" charset="-34"/>
                <a:cs typeface="Angsana New" pitchFamily="18" charset="-34"/>
              </a:rPr>
              <a:t>	</a:t>
            </a:r>
            <a:r>
              <a:rPr lang="th-TH" sz="4000" b="1" dirty="0" smtClean="0">
                <a:solidFill>
                  <a:schemeClr val="accent4">
                    <a:lumMod val="60000"/>
                    <a:lumOff val="40000"/>
                  </a:schemeClr>
                </a:solidFill>
                <a:latin typeface="Angsana New" pitchFamily="18" charset="-34"/>
                <a:cs typeface="Angsana New" pitchFamily="18" charset="-34"/>
              </a:rPr>
              <a:t>คำ</a:t>
            </a:r>
            <a:r>
              <a:rPr lang="th-TH" sz="4000" b="1" dirty="0">
                <a:solidFill>
                  <a:schemeClr val="accent4">
                    <a:lumMod val="60000"/>
                    <a:lumOff val="40000"/>
                  </a:schemeClr>
                </a:solidFill>
                <a:latin typeface="Angsana New" pitchFamily="18" charset="-34"/>
                <a:cs typeface="Angsana New" pitchFamily="18" charset="-34"/>
              </a:rPr>
              <a:t>เอก </a:t>
            </a:r>
            <a:r>
              <a:rPr lang="th-TH" sz="4000" b="1" dirty="0" smtClean="0">
                <a:solidFill>
                  <a:schemeClr val="accent4">
                    <a:lumMod val="60000"/>
                    <a:lumOff val="40000"/>
                  </a:schemeClr>
                </a:solidFill>
                <a:latin typeface="Angsana New" pitchFamily="18" charset="-34"/>
                <a:cs typeface="Angsana New" pitchFamily="18" charset="-34"/>
              </a:rPr>
              <a:t>  </a:t>
            </a:r>
            <a:r>
              <a:rPr lang="th-TH" sz="4000" b="1" dirty="0" smtClean="0">
                <a:latin typeface="Angsana New" pitchFamily="18" charset="-34"/>
                <a:cs typeface="Angsana New" pitchFamily="18" charset="-34"/>
              </a:rPr>
              <a:t>ได้แก่  </a:t>
            </a:r>
            <a:r>
              <a:rPr lang="th-TH" sz="4000" b="1" dirty="0">
                <a:latin typeface="Angsana New" pitchFamily="18" charset="-34"/>
                <a:cs typeface="Angsana New" pitchFamily="18" charset="-34"/>
              </a:rPr>
              <a:t>เล่า ย่อม ทั่ว พี่ ตื่น พี่ และอย่าง  รวม ๗ คำ</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solidFill>
                  <a:schemeClr val="accent4">
                    <a:lumMod val="60000"/>
                    <a:lumOff val="40000"/>
                  </a:schemeClr>
                </a:solidFill>
                <a:latin typeface="Angsana New" pitchFamily="18" charset="-34"/>
                <a:cs typeface="Angsana New" pitchFamily="18" charset="-34"/>
              </a:rPr>
              <a:t>คำ</a:t>
            </a:r>
            <a:r>
              <a:rPr lang="th-TH" sz="4000" b="1" dirty="0">
                <a:solidFill>
                  <a:schemeClr val="accent4">
                    <a:lumMod val="60000"/>
                    <a:lumOff val="40000"/>
                  </a:schemeClr>
                </a:solidFill>
                <a:latin typeface="Angsana New" pitchFamily="18" charset="-34"/>
                <a:cs typeface="Angsana New" pitchFamily="18" charset="-34"/>
              </a:rPr>
              <a:t>โท  </a:t>
            </a:r>
            <a:r>
              <a:rPr lang="th-TH" sz="4000" b="1" dirty="0" smtClean="0">
                <a:solidFill>
                  <a:schemeClr val="accent4">
                    <a:lumMod val="60000"/>
                    <a:lumOff val="40000"/>
                  </a:schemeClr>
                </a:solidFill>
                <a:latin typeface="Angsana New" pitchFamily="18" charset="-34"/>
                <a:cs typeface="Angsana New" pitchFamily="18" charset="-34"/>
              </a:rPr>
              <a:t>   </a:t>
            </a:r>
            <a:r>
              <a:rPr lang="th-TH" sz="4000" b="1" dirty="0" smtClean="0">
                <a:latin typeface="Angsana New" pitchFamily="18" charset="-34"/>
                <a:cs typeface="Angsana New" pitchFamily="18" charset="-34"/>
              </a:rPr>
              <a:t>ได้แก่  </a:t>
            </a:r>
            <a:r>
              <a:rPr lang="th-TH" sz="4000" b="1" dirty="0">
                <a:latin typeface="Angsana New" pitchFamily="18" charset="-34"/>
                <a:cs typeface="Angsana New" pitchFamily="18" charset="-34"/>
              </a:rPr>
              <a:t>อ้าง หล้า  อ้าและได้   รวม ๔  คำ</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solidFill>
                  <a:schemeClr val="accent4">
                    <a:lumMod val="60000"/>
                    <a:lumOff val="40000"/>
                  </a:schemeClr>
                </a:solidFill>
                <a:latin typeface="Angsana New" pitchFamily="18" charset="-34"/>
                <a:cs typeface="Angsana New" pitchFamily="18" charset="-34"/>
              </a:rPr>
              <a:t>คำสร้อย  </a:t>
            </a:r>
            <a:r>
              <a:rPr lang="th-TH" sz="4000" b="1" dirty="0" smtClean="0">
                <a:latin typeface="Angsana New" pitchFamily="18" charset="-34"/>
                <a:cs typeface="Angsana New" pitchFamily="18" charset="-34"/>
              </a:rPr>
              <a:t>ได้แก่  พี่</a:t>
            </a:r>
            <a:r>
              <a:rPr lang="th-TH" sz="4000" b="1" dirty="0">
                <a:latin typeface="Angsana New" pitchFamily="18" charset="-34"/>
                <a:cs typeface="Angsana New" pitchFamily="18" charset="-34"/>
              </a:rPr>
              <a:t>เอย  และ  ฤาพี่  </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a:t>
            </a: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pic>
        <p:nvPicPr>
          <p:cNvPr id="3" name="รูปภาพ 2"/>
          <p:cNvPicPr>
            <a:picLocks noChangeAspect="1"/>
          </p:cNvPicPr>
          <p:nvPr/>
        </p:nvPicPr>
        <p:blipFill>
          <a:blip r:embed="rId2"/>
          <a:stretch>
            <a:fillRect/>
          </a:stretch>
        </p:blipFill>
        <p:spPr>
          <a:xfrm>
            <a:off x="5569284" y="1532295"/>
            <a:ext cx="6122393" cy="27464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6550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38621" y="1676131"/>
            <a:ext cx="11714758" cy="4876800"/>
          </a:xfrm>
        </p:spPr>
        <p:txBody>
          <a:bodyPr>
            <a:normAutofit fontScale="90000"/>
          </a:bodyPr>
          <a:lstStyle/>
          <a:p>
            <a:r>
              <a:rPr lang="th-TH" sz="4400" b="1" u="sng" dirty="0" smtClean="0">
                <a:solidFill>
                  <a:srgbClr val="FF0000"/>
                </a:solidFill>
                <a:latin typeface="Angsana New" pitchFamily="18" charset="-34"/>
                <a:cs typeface="Angsana New" pitchFamily="18" charset="-34"/>
              </a:rPr>
              <a:t>อธิบาย</a:t>
            </a:r>
            <a:r>
              <a:rPr lang="th-TH" sz="4400" b="1" u="sng" dirty="0" smtClean="0">
                <a:solidFill>
                  <a:srgbClr val="FF0000"/>
                </a:solidFill>
                <a:latin typeface="Angsana New" pitchFamily="18" charset="-34"/>
                <a:cs typeface="Angsana New" pitchFamily="18" charset="-34"/>
              </a:rPr>
              <a:t>ฉันทลักษณ์   </a:t>
            </a: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4000" b="1" dirty="0" smtClean="0">
                <a:latin typeface="Angsana New" pitchFamily="18" charset="-34"/>
                <a:cs typeface="Angsana New" pitchFamily="18" charset="-34"/>
              </a:rPr>
              <a:t>-</a:t>
            </a:r>
            <a:r>
              <a:rPr lang="th-TH" sz="4000" b="1" dirty="0">
                <a:latin typeface="Angsana New" pitchFamily="18" charset="-34"/>
                <a:cs typeface="Angsana New" pitchFamily="18" charset="-34"/>
              </a:rPr>
              <a:t>	</a:t>
            </a:r>
            <a:r>
              <a:rPr lang="th-TH" sz="4000" b="1" dirty="0">
                <a:solidFill>
                  <a:schemeClr val="accent4">
                    <a:lumMod val="60000"/>
                    <a:lumOff val="40000"/>
                  </a:schemeClr>
                </a:solidFill>
                <a:latin typeface="Angsana New" pitchFamily="18" charset="-34"/>
                <a:cs typeface="Angsana New" pitchFamily="18" charset="-34"/>
              </a:rPr>
              <a:t>สัมผัสนอก  </a:t>
            </a:r>
            <a:r>
              <a:rPr lang="th-TH" sz="4000" b="1" dirty="0">
                <a:latin typeface="Angsana New" pitchFamily="18" charset="-34"/>
                <a:cs typeface="Angsana New" pitchFamily="18" charset="-34"/>
              </a:rPr>
              <a:t>คือ ใด – ใคร – ใหล  และ หล้า – อ้า</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a:solidFill>
                  <a:schemeClr val="accent4">
                    <a:lumMod val="60000"/>
                    <a:lumOff val="40000"/>
                  </a:schemeClr>
                </a:solidFill>
                <a:latin typeface="Angsana New" pitchFamily="18" charset="-34"/>
                <a:cs typeface="Angsana New" pitchFamily="18" charset="-34"/>
              </a:rPr>
              <a:t>สัมผัสใน  </a:t>
            </a: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บาท</a:t>
            </a:r>
            <a:r>
              <a:rPr lang="th-TH" sz="4000" b="1" dirty="0">
                <a:latin typeface="Angsana New" pitchFamily="18" charset="-34"/>
                <a:cs typeface="Angsana New" pitchFamily="18" charset="-34"/>
              </a:rPr>
              <a:t>ที่  ๑  คือ  ลือ –  เล่า, อ้าง           </a:t>
            </a: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บาท</a:t>
            </a:r>
            <a:r>
              <a:rPr lang="th-TH" sz="4000" b="1" dirty="0">
                <a:latin typeface="Angsana New" pitchFamily="18" charset="-34"/>
                <a:cs typeface="Angsana New" pitchFamily="18" charset="-34"/>
              </a:rPr>
              <a:t>ที่ ๒  คือ  ย่อม – ยอ - ยศ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บาท</a:t>
            </a:r>
            <a:r>
              <a:rPr lang="th-TH" sz="4000" b="1" dirty="0">
                <a:latin typeface="Angsana New" pitchFamily="18" charset="-34"/>
                <a:cs typeface="Angsana New" pitchFamily="18" charset="-34"/>
              </a:rPr>
              <a:t>ที่ ๓  คือ  หลับ – ใหล                </a:t>
            </a: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4000" b="1" dirty="0" smtClean="0">
                <a:latin typeface="Angsana New" pitchFamily="18" charset="-34"/>
                <a:cs typeface="Angsana New" pitchFamily="18" charset="-34"/>
              </a:rPr>
              <a:t>	บาท</a:t>
            </a:r>
            <a:r>
              <a:rPr lang="th-TH" sz="4000" b="1" dirty="0">
                <a:latin typeface="Angsana New" pitchFamily="18" charset="-34"/>
                <a:cs typeface="Angsana New" pitchFamily="18" charset="-34"/>
              </a:rPr>
              <a:t>ที่ ๔  คือ  เอง – อ้า </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4000" b="1" dirty="0" smtClean="0">
                <a:latin typeface="Angsana New" pitchFamily="18" charset="-34"/>
                <a:cs typeface="Angsana New" pitchFamily="18" charset="-34"/>
              </a:rPr>
              <a:t>		</a:t>
            </a: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pic>
        <p:nvPicPr>
          <p:cNvPr id="3" name="รูปภาพ 2"/>
          <p:cNvPicPr>
            <a:picLocks noChangeAspect="1"/>
          </p:cNvPicPr>
          <p:nvPr/>
        </p:nvPicPr>
        <p:blipFill>
          <a:blip r:embed="rId2"/>
          <a:stretch>
            <a:fillRect/>
          </a:stretch>
        </p:blipFill>
        <p:spPr>
          <a:xfrm>
            <a:off x="4966441" y="2883749"/>
            <a:ext cx="7049096" cy="31622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2347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751264" y="3392905"/>
            <a:ext cx="11714758" cy="4876800"/>
          </a:xfrm>
        </p:spPr>
        <p:txBody>
          <a:bodyPr>
            <a:normAutofit fontScale="90000"/>
          </a:bodyPr>
          <a:lstStyle/>
          <a:p>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u="sng" dirty="0" smtClean="0">
                <a:solidFill>
                  <a:schemeClr val="tx1"/>
                </a:solidFill>
                <a:latin typeface="Angsana New" pitchFamily="18" charset="-34"/>
                <a:cs typeface="Angsana New" pitchFamily="18" charset="-34"/>
              </a:rPr>
              <a:t>ตัวอย่าง</a:t>
            </a:r>
            <a:r>
              <a:rPr lang="th-TH" sz="4000" b="1" u="sng" dirty="0">
                <a:solidFill>
                  <a:schemeClr val="tx1"/>
                </a:solidFill>
                <a:latin typeface="Angsana New" pitchFamily="18" charset="-34"/>
                <a:cs typeface="Angsana New" pitchFamily="18" charset="-34"/>
              </a:rPr>
              <a:t>โคลงสี่สุภาพที่มีสัมผัสระหว่างบท</a:t>
            </a: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บุเรง</a:t>
            </a:r>
            <a:r>
              <a:rPr lang="th-TH" sz="3600" b="1" dirty="0">
                <a:latin typeface="Angsana New" pitchFamily="18" charset="-34"/>
                <a:cs typeface="Angsana New" pitchFamily="18" charset="-34"/>
              </a:rPr>
              <a:t>นองนามราชเจ้า	</a:t>
            </a:r>
            <a:r>
              <a:rPr lang="th-TH" sz="3600" b="1" dirty="0" smtClean="0">
                <a:latin typeface="Angsana New" pitchFamily="18" charset="-34"/>
                <a:cs typeface="Angsana New" pitchFamily="18" charset="-34"/>
              </a:rPr>
              <a:t>	จอม</a:t>
            </a:r>
            <a:r>
              <a:rPr lang="th-TH" sz="3600" b="1" dirty="0">
                <a:latin typeface="Angsana New" pitchFamily="18" charset="-34"/>
                <a:cs typeface="Angsana New" pitchFamily="18" charset="-34"/>
              </a:rPr>
              <a:t>รา มัญเฮย</a:t>
            </a:r>
            <a:br>
              <a:rPr lang="th-TH" sz="3600" b="1" dirty="0">
                <a:latin typeface="Angsana New" pitchFamily="18" charset="-34"/>
                <a:cs typeface="Angsana New" pitchFamily="18" charset="-34"/>
              </a:rPr>
            </a:br>
            <a:r>
              <a:rPr lang="th-TH" sz="3600" b="1" dirty="0" smtClean="0">
                <a:latin typeface="Angsana New" pitchFamily="18" charset="-34"/>
                <a:cs typeface="Angsana New" pitchFamily="18" charset="-34"/>
              </a:rPr>
              <a:t>					พยุ</a:t>
            </a:r>
            <a:r>
              <a:rPr lang="th-TH" sz="3600" b="1" dirty="0">
                <a:latin typeface="Angsana New" pitchFamily="18" charset="-34"/>
                <a:cs typeface="Angsana New" pitchFamily="18" charset="-34"/>
              </a:rPr>
              <a:t>หแสนยา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ยิ่ง</a:t>
            </a:r>
            <a:r>
              <a:rPr lang="th-TH" sz="3600" b="1" dirty="0">
                <a:latin typeface="Angsana New" pitchFamily="18" charset="-34"/>
                <a:cs typeface="Angsana New" pitchFamily="18" charset="-34"/>
              </a:rPr>
              <a:t>แกล้ว</a:t>
            </a:r>
            <a:br>
              <a:rPr lang="th-TH" sz="3600" b="1" dirty="0">
                <a:latin typeface="Angsana New" pitchFamily="18" charset="-34"/>
                <a:cs typeface="Angsana New" pitchFamily="18" charset="-34"/>
              </a:rPr>
            </a:br>
            <a:r>
              <a:rPr lang="th-TH" sz="3600" b="1" dirty="0" smtClean="0">
                <a:latin typeface="Angsana New" pitchFamily="18" charset="-34"/>
                <a:cs typeface="Angsana New" pitchFamily="18" charset="-34"/>
              </a:rPr>
              <a:t>					มอญ</a:t>
            </a:r>
            <a:r>
              <a:rPr lang="th-TH" sz="3600" b="1" dirty="0">
                <a:latin typeface="Angsana New" pitchFamily="18" charset="-34"/>
                <a:cs typeface="Angsana New" pitchFamily="18" charset="-34"/>
              </a:rPr>
              <a:t>ม่านประมวลมา		</a:t>
            </a:r>
            <a:r>
              <a:rPr lang="th-TH" sz="3600" b="1" dirty="0" smtClean="0">
                <a:latin typeface="Angsana New" pitchFamily="18" charset="-34"/>
                <a:cs typeface="Angsana New" pitchFamily="18" charset="-34"/>
              </a:rPr>
              <a:t>	สามสิบ </a:t>
            </a:r>
            <a:r>
              <a:rPr lang="th-TH" sz="3600" b="1" dirty="0">
                <a:latin typeface="Angsana New" pitchFamily="18" charset="-34"/>
                <a:cs typeface="Angsana New" pitchFamily="18" charset="-34"/>
              </a:rPr>
              <a:t>หมื่นแฮ</a:t>
            </a:r>
            <a:br>
              <a:rPr lang="th-TH" sz="3600" b="1" dirty="0">
                <a:latin typeface="Angsana New" pitchFamily="18" charset="-34"/>
                <a:cs typeface="Angsana New" pitchFamily="18" charset="-34"/>
              </a:rPr>
            </a:br>
            <a:r>
              <a:rPr lang="th-TH" sz="3600" b="1" dirty="0" smtClean="0">
                <a:latin typeface="Angsana New" pitchFamily="18" charset="-34"/>
                <a:cs typeface="Angsana New" pitchFamily="18" charset="-34"/>
              </a:rPr>
              <a:t>					ถึงอ</a:t>
            </a:r>
            <a:r>
              <a:rPr lang="th-TH" sz="3600" b="1" dirty="0">
                <a:latin typeface="Angsana New" pitchFamily="18" charset="-34"/>
                <a:cs typeface="Angsana New" pitchFamily="18" charset="-34"/>
              </a:rPr>
              <a:t>ยุธเยศแล้ว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หยุด</a:t>
            </a:r>
            <a:r>
              <a:rPr lang="th-TH" sz="3600" b="1" dirty="0">
                <a:latin typeface="Angsana New" pitchFamily="18" charset="-34"/>
                <a:cs typeface="Angsana New" pitchFamily="18" charset="-34"/>
              </a:rPr>
              <a:t>ใกล้น</a:t>
            </a:r>
            <a:r>
              <a:rPr lang="th-TH" sz="3600" b="1" dirty="0">
                <a:solidFill>
                  <a:schemeClr val="accent4">
                    <a:lumMod val="60000"/>
                    <a:lumOff val="40000"/>
                  </a:schemeClr>
                </a:solidFill>
                <a:latin typeface="Angsana New" pitchFamily="18" charset="-34"/>
                <a:cs typeface="Angsana New" pitchFamily="18" charset="-34"/>
              </a:rPr>
              <a:t>ครา </a:t>
            </a:r>
            <a:r>
              <a:rPr lang="th-TH" sz="3600" b="1" dirty="0">
                <a:latin typeface="Angsana New" pitchFamily="18" charset="-34"/>
                <a:cs typeface="Angsana New" pitchFamily="18" charset="-34"/>
              </a:rPr>
              <a:t/>
            </a:r>
            <a:br>
              <a:rPr lang="th-TH" sz="3600" b="1" dirty="0">
                <a:latin typeface="Angsana New" pitchFamily="18" charset="-34"/>
                <a:cs typeface="Angsana New" pitchFamily="18" charset="-34"/>
              </a:rPr>
            </a:br>
            <a:r>
              <a:rPr lang="th-TH" sz="3600" b="1" dirty="0" smtClean="0">
                <a:latin typeface="Angsana New" pitchFamily="18" charset="-34"/>
                <a:cs typeface="Angsana New" pitchFamily="18" charset="-34"/>
              </a:rPr>
              <a:t>						พระ</a:t>
            </a:r>
            <a:r>
              <a:rPr lang="th-TH" sz="3600" b="1" dirty="0">
                <a:solidFill>
                  <a:schemeClr val="accent4">
                    <a:lumMod val="60000"/>
                    <a:lumOff val="40000"/>
                  </a:schemeClr>
                </a:solidFill>
                <a:latin typeface="Angsana New" pitchFamily="18" charset="-34"/>
                <a:cs typeface="Angsana New" pitchFamily="18" charset="-34"/>
              </a:rPr>
              <a:t>มหา</a:t>
            </a:r>
            <a:r>
              <a:rPr lang="th-TH" sz="3600" b="1" dirty="0">
                <a:latin typeface="Angsana New" pitchFamily="18" charset="-34"/>
                <a:cs typeface="Angsana New" pitchFamily="18" charset="-34"/>
              </a:rPr>
              <a:t>จักรพรรดิ</a:t>
            </a:r>
            <a:r>
              <a:rPr lang="th-TH" sz="3600" b="1" dirty="0" smtClean="0">
                <a:latin typeface="Angsana New" pitchFamily="18" charset="-34"/>
                <a:cs typeface="Angsana New" pitchFamily="18" charset="-34"/>
              </a:rPr>
              <a:t>เผ้า	</a:t>
            </a:r>
            <a:r>
              <a:rPr lang="th-TH" sz="3600" b="1" dirty="0">
                <a:latin typeface="Angsana New" pitchFamily="18" charset="-34"/>
                <a:cs typeface="Angsana New" pitchFamily="18" charset="-34"/>
              </a:rPr>
              <a:t>	ภูวดล สยามเฮย</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วาง</a:t>
            </a:r>
            <a:r>
              <a:rPr lang="th-TH" sz="3600" b="1" dirty="0">
                <a:latin typeface="Angsana New" pitchFamily="18" charset="-34"/>
                <a:cs typeface="Angsana New" pitchFamily="18" charset="-34"/>
              </a:rPr>
              <a:t>ค่ายรายรี้พล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เพียบ</a:t>
            </a:r>
            <a:r>
              <a:rPr lang="th-TH" sz="3600" b="1" dirty="0">
                <a:latin typeface="Angsana New" pitchFamily="18" charset="-34"/>
                <a:cs typeface="Angsana New" pitchFamily="18" charset="-34"/>
              </a:rPr>
              <a:t>หล้า</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ดำริ</a:t>
            </a:r>
            <a:r>
              <a:rPr lang="th-TH" sz="3600" b="1" dirty="0">
                <a:latin typeface="Angsana New" pitchFamily="18" charset="-34"/>
                <a:cs typeface="Angsana New" pitchFamily="18" charset="-34"/>
              </a:rPr>
              <a:t>จักใคร่ยล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แรง</a:t>
            </a:r>
            <a:r>
              <a:rPr lang="th-TH" sz="3600" b="1" dirty="0">
                <a:latin typeface="Angsana New" pitchFamily="18" charset="-34"/>
                <a:cs typeface="Angsana New" pitchFamily="18" charset="-34"/>
              </a:rPr>
              <a:t>ศึก</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ยก</a:t>
            </a:r>
            <a:r>
              <a:rPr lang="th-TH" sz="3600" b="1" dirty="0">
                <a:latin typeface="Angsana New" pitchFamily="18" charset="-34"/>
                <a:cs typeface="Angsana New" pitchFamily="18" charset="-34"/>
              </a:rPr>
              <a:t>นิกรทัพกล้า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ออก</a:t>
            </a:r>
            <a:r>
              <a:rPr lang="th-TH" sz="3600" b="1" dirty="0">
                <a:latin typeface="Angsana New" pitchFamily="18" charset="-34"/>
                <a:cs typeface="Angsana New" pitchFamily="18" charset="-34"/>
              </a:rPr>
              <a:t>ตั้งกลางสมร</a:t>
            </a:r>
            <a:br>
              <a:rPr lang="th-TH" sz="3600" b="1" dirty="0">
                <a:latin typeface="Angsana New" pitchFamily="18" charset="-34"/>
                <a:cs typeface="Angsana New" pitchFamily="18" charset="-34"/>
              </a:rPr>
            </a:b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4000" b="1" dirty="0" smtClean="0">
                <a:latin typeface="Angsana New" pitchFamily="18" charset="-34"/>
                <a:cs typeface="Angsana New" pitchFamily="18" charset="-34"/>
              </a:rPr>
              <a:t>		</a:t>
            </a: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424649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247263" y="3305134"/>
            <a:ext cx="11714758" cy="4876800"/>
          </a:xfrm>
        </p:spPr>
        <p:txBody>
          <a:bodyPr>
            <a:normAutofit fontScale="90000"/>
          </a:bodyPr>
          <a:lstStyle/>
          <a:p>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u="sng" dirty="0" smtClean="0">
                <a:solidFill>
                  <a:schemeClr val="tx1"/>
                </a:solidFill>
                <a:latin typeface="Angsana New" pitchFamily="18" charset="-34"/>
                <a:cs typeface="Angsana New" pitchFamily="18" charset="-34"/>
              </a:rPr>
              <a:t>ตัวอย่าง</a:t>
            </a:r>
            <a:r>
              <a:rPr lang="th-TH" sz="4000" b="1" u="sng" dirty="0">
                <a:solidFill>
                  <a:schemeClr val="tx1"/>
                </a:solidFill>
                <a:latin typeface="Angsana New" pitchFamily="18" charset="-34"/>
                <a:cs typeface="Angsana New" pitchFamily="18" charset="-34"/>
              </a:rPr>
              <a:t>โคลงสี่สุภาพที่มีสัมผัสระหว่าง</a:t>
            </a:r>
            <a:r>
              <a:rPr lang="th-TH" sz="4000" b="1" u="sng" dirty="0" smtClean="0">
                <a:solidFill>
                  <a:schemeClr val="tx1"/>
                </a:solidFill>
                <a:latin typeface="Angsana New" pitchFamily="18" charset="-34"/>
                <a:cs typeface="Angsana New" pitchFamily="18" charset="-34"/>
              </a:rPr>
              <a:t>บท</a:t>
            </a:r>
            <a:r>
              <a:rPr lang="th-TH" sz="3600" b="1" dirty="0">
                <a:latin typeface="Angsana New" pitchFamily="18" charset="-34"/>
                <a:cs typeface="Angsana New" pitchFamily="18" charset="-34"/>
              </a:rPr>
              <a:t/>
            </a:r>
            <a:br>
              <a:rPr lang="th-TH" sz="3600" b="1" dirty="0">
                <a:latin typeface="Angsana New" pitchFamily="18" charset="-34"/>
                <a:cs typeface="Angsana New" pitchFamily="18" charset="-34"/>
              </a:rPr>
            </a:b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พระ</a:t>
            </a:r>
            <a:r>
              <a:rPr lang="th-TH" sz="3600" b="1" dirty="0">
                <a:solidFill>
                  <a:schemeClr val="tx1"/>
                </a:solidFill>
                <a:latin typeface="Angsana New" pitchFamily="18" charset="-34"/>
                <a:cs typeface="Angsana New" pitchFamily="18" charset="-34"/>
              </a:rPr>
              <a:t>มหา</a:t>
            </a:r>
            <a:r>
              <a:rPr lang="th-TH" sz="3600" b="1" dirty="0">
                <a:latin typeface="Angsana New" pitchFamily="18" charset="-34"/>
                <a:cs typeface="Angsana New" pitchFamily="18" charset="-34"/>
              </a:rPr>
              <a:t>จักรพรรดิ</a:t>
            </a:r>
            <a:r>
              <a:rPr lang="th-TH" sz="3600" b="1" dirty="0" smtClean="0">
                <a:latin typeface="Angsana New" pitchFamily="18" charset="-34"/>
                <a:cs typeface="Angsana New" pitchFamily="18" charset="-34"/>
              </a:rPr>
              <a:t>เผ้า	</a:t>
            </a:r>
            <a:r>
              <a:rPr lang="th-TH" sz="3600" b="1" dirty="0">
                <a:latin typeface="Angsana New" pitchFamily="18" charset="-34"/>
                <a:cs typeface="Angsana New" pitchFamily="18" charset="-34"/>
              </a:rPr>
              <a:t>	ภูวดล สยามเฮย</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วาง</a:t>
            </a:r>
            <a:r>
              <a:rPr lang="th-TH" sz="3600" b="1" dirty="0">
                <a:latin typeface="Angsana New" pitchFamily="18" charset="-34"/>
                <a:cs typeface="Angsana New" pitchFamily="18" charset="-34"/>
              </a:rPr>
              <a:t>ค่ายรายรี้พล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เพียบ</a:t>
            </a:r>
            <a:r>
              <a:rPr lang="th-TH" sz="3600" b="1" dirty="0">
                <a:latin typeface="Angsana New" pitchFamily="18" charset="-34"/>
                <a:cs typeface="Angsana New" pitchFamily="18" charset="-34"/>
              </a:rPr>
              <a:t>หล้า</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ดำริ</a:t>
            </a:r>
            <a:r>
              <a:rPr lang="th-TH" sz="3600" b="1" dirty="0">
                <a:latin typeface="Angsana New" pitchFamily="18" charset="-34"/>
                <a:cs typeface="Angsana New" pitchFamily="18" charset="-34"/>
              </a:rPr>
              <a:t>จักใคร่ยล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แรงศึก</a:t>
            </a:r>
            <a:br>
              <a:rPr lang="th-TH" sz="3600" b="1" dirty="0" smtClean="0">
                <a:latin typeface="Angsana New" pitchFamily="18" charset="-34"/>
                <a:cs typeface="Angsana New" pitchFamily="18" charset="-34"/>
              </a:rPr>
            </a:br>
            <a:r>
              <a:rPr lang="th-TH" sz="3600" b="1" dirty="0" smtClean="0">
                <a:latin typeface="Angsana New" pitchFamily="18" charset="-34"/>
                <a:cs typeface="Angsana New" pitchFamily="18" charset="-34"/>
              </a:rPr>
              <a:t>	ยก</a:t>
            </a:r>
            <a:r>
              <a:rPr lang="th-TH" sz="3600" b="1" dirty="0">
                <a:latin typeface="Angsana New" pitchFamily="18" charset="-34"/>
                <a:cs typeface="Angsana New" pitchFamily="18" charset="-34"/>
              </a:rPr>
              <a:t>นิกรทัพกล้า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ออก</a:t>
            </a:r>
            <a:r>
              <a:rPr lang="th-TH" sz="3600" b="1" dirty="0">
                <a:latin typeface="Angsana New" pitchFamily="18" charset="-34"/>
                <a:cs typeface="Angsana New" pitchFamily="18" charset="-34"/>
              </a:rPr>
              <a:t>ตั้งกลาง</a:t>
            </a:r>
            <a:r>
              <a:rPr lang="th-TH" sz="3600" b="1" dirty="0">
                <a:solidFill>
                  <a:schemeClr val="accent4">
                    <a:lumMod val="60000"/>
                    <a:lumOff val="40000"/>
                  </a:schemeClr>
                </a:solidFill>
                <a:latin typeface="Angsana New" pitchFamily="18" charset="-34"/>
                <a:cs typeface="Angsana New" pitchFamily="18" charset="-34"/>
              </a:rPr>
              <a:t>สมร</a:t>
            </a:r>
            <a:r>
              <a:rPr lang="th-TH" sz="3600" b="1" dirty="0">
                <a:latin typeface="Angsana New" pitchFamily="18" charset="-34"/>
                <a:cs typeface="Angsana New" pitchFamily="18" charset="-34"/>
              </a:rPr>
              <a:t/>
            </a:r>
            <a:br>
              <a:rPr lang="th-TH" sz="3600" b="1" dirty="0">
                <a:latin typeface="Angsana New" pitchFamily="18" charset="-34"/>
                <a:cs typeface="Angsana New" pitchFamily="18" charset="-34"/>
              </a:rPr>
            </a:br>
            <a:r>
              <a:rPr lang="th-TH" sz="3600" b="1" dirty="0" smtClean="0">
                <a:latin typeface="Angsana New" pitchFamily="18" charset="-34"/>
                <a:cs typeface="Angsana New" pitchFamily="18" charset="-34"/>
              </a:rPr>
              <a:t>	</a:t>
            </a:r>
            <a:r>
              <a:rPr lang="th-TH" sz="3600" b="1" dirty="0" smtClean="0">
                <a:solidFill>
                  <a:schemeClr val="accent4">
                    <a:lumMod val="60000"/>
                    <a:lumOff val="40000"/>
                  </a:schemeClr>
                </a:solidFill>
                <a:latin typeface="Angsana New" pitchFamily="18" charset="-34"/>
                <a:cs typeface="Angsana New" pitchFamily="18" charset="-34"/>
              </a:rPr>
              <a:t>บังอร</a:t>
            </a:r>
            <a:r>
              <a:rPr lang="th-TH" sz="3600" b="1" dirty="0">
                <a:latin typeface="Angsana New" pitchFamily="18" charset="-34"/>
                <a:cs typeface="Angsana New" pitchFamily="18" charset="-34"/>
              </a:rPr>
              <a:t>อัคเรศผู้		</a:t>
            </a:r>
            <a:r>
              <a:rPr lang="th-TH" sz="3600" b="1" dirty="0" smtClean="0">
                <a:latin typeface="Angsana New" pitchFamily="18" charset="-34"/>
                <a:cs typeface="Angsana New" pitchFamily="18" charset="-34"/>
              </a:rPr>
              <a:t>		พิศมัย </a:t>
            </a:r>
            <a:r>
              <a:rPr lang="th-TH" sz="3600" b="1" dirty="0">
                <a:latin typeface="Angsana New" pitchFamily="18" charset="-34"/>
                <a:cs typeface="Angsana New" pitchFamily="18" charset="-34"/>
              </a:rPr>
              <a:t>ท่านนา</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นาม</a:t>
            </a:r>
            <a:r>
              <a:rPr lang="th-TH" sz="3600" b="1" dirty="0">
                <a:latin typeface="Angsana New" pitchFamily="18" charset="-34"/>
                <a:cs typeface="Angsana New" pitchFamily="18" charset="-34"/>
              </a:rPr>
              <a:t>พระสุริโยทัย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ออก</a:t>
            </a:r>
            <a:r>
              <a:rPr lang="th-TH" sz="3600" b="1" dirty="0">
                <a:latin typeface="Angsana New" pitchFamily="18" charset="-34"/>
                <a:cs typeface="Angsana New" pitchFamily="18" charset="-34"/>
              </a:rPr>
              <a:t>อ้าง</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ทรงเครื่อง</a:t>
            </a:r>
            <a:r>
              <a:rPr lang="th-TH" sz="3600" b="1" dirty="0">
                <a:latin typeface="Angsana New" pitchFamily="18" charset="-34"/>
                <a:cs typeface="Angsana New" pitchFamily="18" charset="-34"/>
              </a:rPr>
              <a:t>ยุทธพิไชย		</a:t>
            </a:r>
            <a:r>
              <a:rPr lang="th-TH" sz="3600" b="1" dirty="0" smtClean="0">
                <a:latin typeface="Angsana New" pitchFamily="18" charset="-34"/>
                <a:cs typeface="Angsana New" pitchFamily="18" charset="-34"/>
              </a:rPr>
              <a:t>	เช่น</a:t>
            </a:r>
            <a:r>
              <a:rPr lang="th-TH" sz="3600" b="1" dirty="0">
                <a:latin typeface="Angsana New" pitchFamily="18" charset="-34"/>
                <a:cs typeface="Angsana New" pitchFamily="18" charset="-34"/>
              </a:rPr>
              <a:t>อุปราชแฮ</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เถลิง</a:t>
            </a:r>
            <a:r>
              <a:rPr lang="th-TH" sz="3600" b="1" dirty="0">
                <a:latin typeface="Angsana New" pitchFamily="18" charset="-34"/>
                <a:cs typeface="Angsana New" pitchFamily="18" charset="-34"/>
              </a:rPr>
              <a:t>คชาธารคว้าง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ควบ</a:t>
            </a:r>
            <a:r>
              <a:rPr lang="th-TH" sz="3600" b="1" dirty="0">
                <a:latin typeface="Angsana New" pitchFamily="18" charset="-34"/>
                <a:cs typeface="Angsana New" pitchFamily="18" charset="-34"/>
              </a:rPr>
              <a:t>เข้าขบวนไคล</a:t>
            </a:r>
            <a:br>
              <a:rPr lang="th-TH" sz="3600" b="1" dirty="0">
                <a:latin typeface="Angsana New" pitchFamily="18" charset="-34"/>
                <a:cs typeface="Angsana New" pitchFamily="18" charset="-34"/>
              </a:rPr>
            </a:b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4000" b="1" dirty="0" smtClean="0">
                <a:latin typeface="Angsana New" pitchFamily="18" charset="-34"/>
                <a:cs typeface="Angsana New" pitchFamily="18" charset="-34"/>
              </a:rPr>
              <a:t>		</a:t>
            </a: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
        <p:nvSpPr>
          <p:cNvPr id="3" name="สี่เหลี่ยมผืนผ้ามุมมน 2"/>
          <p:cNvSpPr/>
          <p:nvPr/>
        </p:nvSpPr>
        <p:spPr>
          <a:xfrm>
            <a:off x="9111916" y="1456489"/>
            <a:ext cx="2844801" cy="3073400"/>
          </a:xfrm>
          <a:prstGeom prst="roundRect">
            <a:avLst/>
          </a:prstGeom>
          <a:solidFill>
            <a:schemeClr val="accent1">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sz="3600" b="1" dirty="0" smtClean="0">
                <a:latin typeface="Angsana New" pitchFamily="18" charset="-34"/>
                <a:cs typeface="Angsana New" pitchFamily="18" charset="-34"/>
              </a:rPr>
              <a:t>สังเกต  ว่า</a:t>
            </a:r>
            <a:r>
              <a:rPr lang="th-TH" sz="3600" b="1" dirty="0">
                <a:latin typeface="Angsana New" pitchFamily="18" charset="-34"/>
                <a:cs typeface="Angsana New" pitchFamily="18" charset="-34"/>
              </a:rPr>
              <a:t>การส่งสัมผัสระหว่างบท นิยมใช้</a:t>
            </a:r>
            <a:r>
              <a:rPr lang="th-TH" sz="3600" b="1" u="sng" dirty="0">
                <a:solidFill>
                  <a:srgbClr val="FF0000"/>
                </a:solidFill>
                <a:latin typeface="Angsana New" pitchFamily="18" charset="-34"/>
                <a:cs typeface="Angsana New" pitchFamily="18" charset="-34"/>
              </a:rPr>
              <a:t>สัมผัสสระ</a:t>
            </a:r>
          </a:p>
        </p:txBody>
      </p:sp>
    </p:spTree>
    <p:extLst>
      <p:ext uri="{BB962C8B-B14F-4D97-AF65-F5344CB8AC3E}">
        <p14:creationId xmlns:p14="http://schemas.microsoft.com/office/powerpoint/2010/main" val="410059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38621" y="3711149"/>
            <a:ext cx="11714758" cy="4876800"/>
          </a:xfrm>
        </p:spPr>
        <p:txBody>
          <a:bodyPr>
            <a:normAutofit fontScale="90000"/>
          </a:bodyPr>
          <a:lstStyle/>
          <a:p>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u="sng" dirty="0" smtClean="0">
                <a:latin typeface="Angsana New" pitchFamily="18" charset="-34"/>
                <a:cs typeface="Angsana New" pitchFamily="18" charset="-34"/>
              </a:rPr>
              <a:t>ตัวอย่าง</a:t>
            </a:r>
            <a:r>
              <a:rPr lang="th-TH" sz="4000" b="1" u="sng" dirty="0">
                <a:latin typeface="Angsana New" pitchFamily="18" charset="-34"/>
                <a:cs typeface="Angsana New" pitchFamily="18" charset="-34"/>
              </a:rPr>
              <a:t>โคลงสี่สุภาพที่มีเอกโทษ / โทโทษ  และใช้คำตายแทนคำเอก</a:t>
            </a: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พัน</a:t>
            </a:r>
            <a:r>
              <a:rPr lang="th-TH" sz="4000" b="1" dirty="0">
                <a:latin typeface="Angsana New" pitchFamily="18" charset="-34"/>
                <a:cs typeface="Angsana New" pitchFamily="18" charset="-34"/>
              </a:rPr>
              <a:t>ท้ายตกประหม่าสิ้น		สติคิด</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โดด</a:t>
            </a:r>
            <a:r>
              <a:rPr lang="th-TH" sz="4000" b="1" dirty="0">
                <a:solidFill>
                  <a:srgbClr val="FF0000"/>
                </a:solidFill>
                <a:latin typeface="Angsana New" pitchFamily="18" charset="-34"/>
                <a:cs typeface="Angsana New" pitchFamily="18" charset="-34"/>
              </a:rPr>
              <a:t>จาก</a:t>
            </a:r>
            <a:r>
              <a:rPr lang="th-TH" sz="4000" b="1" dirty="0">
                <a:latin typeface="Angsana New" pitchFamily="18" charset="-34"/>
                <a:cs typeface="Angsana New" pitchFamily="18" charset="-34"/>
              </a:rPr>
              <a:t>เรือทูลอุทิศ			</a:t>
            </a:r>
            <a:r>
              <a:rPr lang="th-TH" sz="4000" b="1" dirty="0" smtClean="0">
                <a:latin typeface="Angsana New" pitchFamily="18" charset="-34"/>
                <a:cs typeface="Angsana New" pitchFamily="18" charset="-34"/>
              </a:rPr>
              <a:t>	</a:t>
            </a:r>
            <a:r>
              <a:rPr lang="th-TH" sz="4000" b="1" dirty="0" smtClean="0">
                <a:solidFill>
                  <a:srgbClr val="FF0000"/>
                </a:solidFill>
                <a:latin typeface="Angsana New" pitchFamily="18" charset="-34"/>
                <a:cs typeface="Angsana New" pitchFamily="18" charset="-34"/>
              </a:rPr>
              <a:t>โทษ</a:t>
            </a:r>
            <a:r>
              <a:rPr lang="th-TH" sz="4000" b="1" dirty="0">
                <a:latin typeface="Angsana New" pitchFamily="18" charset="-34"/>
                <a:cs typeface="Angsana New" pitchFamily="18" charset="-34"/>
              </a:rPr>
              <a:t>ร้อง</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พัน</a:t>
            </a:r>
            <a:r>
              <a:rPr lang="th-TH" sz="4000" b="1" dirty="0">
                <a:latin typeface="Angsana New" pitchFamily="18" charset="-34"/>
                <a:cs typeface="Angsana New" pitchFamily="18" charset="-34"/>
              </a:rPr>
              <a:t>ท้าย</a:t>
            </a:r>
            <a:r>
              <a:rPr lang="th-TH" sz="4000" b="1" dirty="0">
                <a:solidFill>
                  <a:srgbClr val="FF0000"/>
                </a:solidFill>
                <a:latin typeface="Angsana New" pitchFamily="18" charset="-34"/>
                <a:cs typeface="Angsana New" pitchFamily="18" charset="-34"/>
              </a:rPr>
              <a:t>นร</a:t>
            </a:r>
            <a:r>
              <a:rPr lang="th-TH" sz="4000" b="1" dirty="0">
                <a:latin typeface="Angsana New" pitchFamily="18" charset="-34"/>
                <a:cs typeface="Angsana New" pitchFamily="18" charset="-34"/>
              </a:rPr>
              <a:t>สิงห์ผิด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บท</a:t>
            </a:r>
            <a:r>
              <a:rPr lang="th-TH" sz="4000" b="1" dirty="0">
                <a:latin typeface="Angsana New" pitchFamily="18" charset="-34"/>
                <a:cs typeface="Angsana New" pitchFamily="18" charset="-34"/>
              </a:rPr>
              <a:t>ฆ่า เสียเทอญ</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หัว</a:t>
            </a:r>
            <a:r>
              <a:rPr lang="th-TH" sz="4000" b="1" dirty="0">
                <a:solidFill>
                  <a:srgbClr val="FF0000"/>
                </a:solidFill>
                <a:latin typeface="Angsana New" pitchFamily="18" charset="-34"/>
                <a:cs typeface="Angsana New" pitchFamily="18" charset="-34"/>
              </a:rPr>
              <a:t>กับ</a:t>
            </a:r>
            <a:r>
              <a:rPr lang="th-TH" sz="4000" b="1" dirty="0">
                <a:latin typeface="Angsana New" pitchFamily="18" charset="-34"/>
                <a:cs typeface="Angsana New" pitchFamily="18" charset="-34"/>
              </a:rPr>
              <a:t>โขนเรือต้อง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คู่</a:t>
            </a:r>
            <a:r>
              <a:rPr lang="th-TH" sz="4000" b="1" dirty="0">
                <a:solidFill>
                  <a:srgbClr val="92D050"/>
                </a:solidFill>
                <a:latin typeface="Angsana New" pitchFamily="18" charset="-34"/>
                <a:cs typeface="Angsana New" pitchFamily="18" charset="-34"/>
              </a:rPr>
              <a:t>เส้น</a:t>
            </a:r>
            <a:r>
              <a:rPr lang="th-TH" sz="4000" b="1" dirty="0">
                <a:latin typeface="Angsana New" pitchFamily="18" charset="-34"/>
                <a:cs typeface="Angsana New" pitchFamily="18" charset="-34"/>
              </a:rPr>
              <a:t>ทำศาล</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3600" b="1" dirty="0" smtClean="0">
                <a:latin typeface="Angsana New" pitchFamily="18" charset="-34"/>
                <a:cs typeface="Angsana New" pitchFamily="18" charset="-34"/>
              </a:rPr>
              <a:t>•</a:t>
            </a: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a:t>
            </a:r>
            <a:r>
              <a:rPr lang="th-TH" sz="3600" b="1" dirty="0">
                <a:solidFill>
                  <a:srgbClr val="92D050"/>
                </a:solidFill>
                <a:latin typeface="Angsana New" pitchFamily="18" charset="-34"/>
                <a:cs typeface="Angsana New" pitchFamily="18" charset="-34"/>
              </a:rPr>
              <a:t>เส้น</a:t>
            </a:r>
            <a:r>
              <a:rPr lang="th-TH" sz="3600" b="1" dirty="0">
                <a:latin typeface="Angsana New" pitchFamily="18" charset="-34"/>
                <a:cs typeface="Angsana New" pitchFamily="18" charset="-34"/>
              </a:rPr>
              <a:t>  คือคำ</a:t>
            </a:r>
            <a:r>
              <a:rPr lang="th-TH" sz="3600" b="1" dirty="0">
                <a:solidFill>
                  <a:srgbClr val="92D050"/>
                </a:solidFill>
                <a:latin typeface="Angsana New" pitchFamily="18" charset="-34"/>
                <a:cs typeface="Angsana New" pitchFamily="18" charset="-34"/>
              </a:rPr>
              <a:t>โทโทษ  </a:t>
            </a:r>
            <a:r>
              <a:rPr lang="th-TH" sz="3600" b="1" dirty="0">
                <a:latin typeface="Angsana New" pitchFamily="18" charset="-34"/>
                <a:cs typeface="Angsana New" pitchFamily="18" charset="-34"/>
              </a:rPr>
              <a:t>มาจากคำว่า  เซ่น  เปลี่ยนเป็น  เส้น  เพื่อให้ได้คำตรงกับตำแหน่งที่บังคับคำโท</a:t>
            </a:r>
            <a:br>
              <a:rPr lang="th-TH" sz="3600" b="1" dirty="0">
                <a:latin typeface="Angsana New" pitchFamily="18" charset="-34"/>
                <a:cs typeface="Angsana New" pitchFamily="18" charset="-34"/>
              </a:rPr>
            </a:br>
            <a:r>
              <a:rPr lang="th-TH" sz="3600" b="1" dirty="0" smtClean="0">
                <a:latin typeface="Angsana New" pitchFamily="18" charset="-34"/>
                <a:cs typeface="Angsana New" pitchFamily="18" charset="-34"/>
              </a:rPr>
              <a:t>	•</a:t>
            </a: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a:t>
            </a:r>
            <a:r>
              <a:rPr lang="th-TH" sz="3600" b="1" dirty="0">
                <a:latin typeface="Angsana New" pitchFamily="18" charset="-34"/>
                <a:cs typeface="Angsana New" pitchFamily="18" charset="-34"/>
              </a:rPr>
              <a:t>จาก โทษ  นร-  กับ  เป็นคำตาย  ที่ใช้แทนตำแหน่ง คำเอก</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r>
            <a:br>
              <a:rPr lang="th-TH" sz="3600" b="1" dirty="0">
                <a:latin typeface="Angsana New" pitchFamily="18" charset="-34"/>
                <a:cs typeface="Angsana New" pitchFamily="18" charset="-34"/>
              </a:rPr>
            </a:b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4000" b="1" dirty="0" smtClean="0">
                <a:latin typeface="Angsana New" pitchFamily="18" charset="-34"/>
                <a:cs typeface="Angsana New" pitchFamily="18" charset="-34"/>
              </a:rPr>
              <a:t>		</a:t>
            </a: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362083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38620" y="4080117"/>
            <a:ext cx="11953379" cy="4876800"/>
          </a:xfrm>
        </p:spPr>
        <p:txBody>
          <a:bodyPr>
            <a:normAutofit fontScale="90000"/>
          </a:bodyPr>
          <a:lstStyle/>
          <a:p>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u="sng" dirty="0" smtClean="0">
                <a:latin typeface="Angsana New" pitchFamily="18" charset="-34"/>
                <a:cs typeface="Angsana New" pitchFamily="18" charset="-34"/>
              </a:rPr>
              <a:t>ตัวอย่าง</a:t>
            </a:r>
            <a:r>
              <a:rPr lang="th-TH" sz="4000" b="1" u="sng" dirty="0">
                <a:latin typeface="Angsana New" pitchFamily="18" charset="-34"/>
                <a:cs typeface="Angsana New" pitchFamily="18" charset="-34"/>
              </a:rPr>
              <a:t>โคลงสี่สุภาพที่มีเอกโทษ / โทโทษ  และใช้คำตายแทนคำเอก</a:t>
            </a:r>
            <a:br>
              <a:rPr lang="th-TH" sz="4000" b="1" u="sng"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กระจง</a:t>
            </a:r>
            <a:r>
              <a:rPr lang="th-TH" sz="4000" b="1" dirty="0">
                <a:latin typeface="Angsana New" pitchFamily="18" charset="-34"/>
                <a:cs typeface="Angsana New" pitchFamily="18" charset="-34"/>
              </a:rPr>
              <a:t>กระ</a:t>
            </a:r>
            <a:r>
              <a:rPr lang="th-TH" sz="4000" b="1" dirty="0">
                <a:solidFill>
                  <a:srgbClr val="FF0000"/>
                </a:solidFill>
                <a:latin typeface="Angsana New" pitchFamily="18" charset="-34"/>
                <a:cs typeface="Angsana New" pitchFamily="18" charset="-34"/>
              </a:rPr>
              <a:t>จิด</a:t>
            </a:r>
            <a:r>
              <a:rPr lang="th-TH" sz="4000" b="1" dirty="0">
                <a:latin typeface="Angsana New" pitchFamily="18" charset="-34"/>
                <a:cs typeface="Angsana New" pitchFamily="18" charset="-34"/>
              </a:rPr>
              <a:t>หน้า		เอ็นดู</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เดิน</a:t>
            </a:r>
            <a:r>
              <a:rPr lang="th-TH" sz="4000" b="1" dirty="0">
                <a:latin typeface="Angsana New" pitchFamily="18" charset="-34"/>
                <a:cs typeface="Angsana New" pitchFamily="18" charset="-34"/>
              </a:rPr>
              <a:t>ร่อยเรี่ยงามตรู			</a:t>
            </a:r>
            <a:r>
              <a:rPr lang="th-TH" sz="4000" b="1" dirty="0" smtClean="0">
                <a:solidFill>
                  <a:srgbClr val="FF0000"/>
                </a:solidFill>
                <a:latin typeface="Angsana New" pitchFamily="18" charset="-34"/>
                <a:cs typeface="Angsana New" pitchFamily="18" charset="-34"/>
              </a:rPr>
              <a:t>กระ</a:t>
            </a:r>
            <a:r>
              <a:rPr lang="th-TH" sz="4000" b="1" dirty="0" smtClean="0">
                <a:latin typeface="Angsana New" pitchFamily="18" charset="-34"/>
                <a:cs typeface="Angsana New" pitchFamily="18" charset="-34"/>
              </a:rPr>
              <a:t>จ้อย</a:t>
            </a: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เหมือน</a:t>
            </a:r>
            <a:r>
              <a:rPr lang="th-TH" sz="4000" b="1" dirty="0">
                <a:latin typeface="Angsana New" pitchFamily="18" charset="-34"/>
                <a:cs typeface="Angsana New" pitchFamily="18" charset="-34"/>
              </a:rPr>
              <a:t>กวางอย่างตาหู			ตีน</a:t>
            </a:r>
            <a:r>
              <a:rPr lang="th-TH" sz="4000" b="1" dirty="0">
                <a:solidFill>
                  <a:srgbClr val="FF0000"/>
                </a:solidFill>
                <a:latin typeface="Angsana New" pitchFamily="18" charset="-34"/>
                <a:cs typeface="Angsana New" pitchFamily="18" charset="-34"/>
              </a:rPr>
              <a:t>กีบ</a:t>
            </a: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มี</a:t>
            </a:r>
            <a:r>
              <a:rPr lang="th-TH" sz="4000" b="1" dirty="0">
                <a:solidFill>
                  <a:srgbClr val="92D050"/>
                </a:solidFill>
                <a:latin typeface="Angsana New" pitchFamily="18" charset="-34"/>
                <a:cs typeface="Angsana New" pitchFamily="18" charset="-34"/>
              </a:rPr>
              <a:t>เคี่ยว</a:t>
            </a:r>
            <a:r>
              <a:rPr lang="th-TH" sz="4000" b="1" dirty="0">
                <a:latin typeface="Angsana New" pitchFamily="18" charset="-34"/>
                <a:cs typeface="Angsana New" pitchFamily="18" charset="-34"/>
              </a:rPr>
              <a:t>ขาวน้อยช้อย			</a:t>
            </a:r>
            <a:r>
              <a:rPr lang="th-TH" sz="4000" b="1" dirty="0" smtClean="0">
                <a:solidFill>
                  <a:srgbClr val="FF0000"/>
                </a:solidFill>
                <a:latin typeface="Angsana New" pitchFamily="18" charset="-34"/>
                <a:cs typeface="Angsana New" pitchFamily="18" charset="-34"/>
              </a:rPr>
              <a:t>แนบ</a:t>
            </a:r>
            <a:r>
              <a:rPr lang="th-TH" sz="4000" b="1" dirty="0">
                <a:latin typeface="Angsana New" pitchFamily="18" charset="-34"/>
                <a:cs typeface="Angsana New" pitchFamily="18" charset="-34"/>
              </a:rPr>
              <a:t>ข้างเคียงสอง</a:t>
            </a:r>
            <a:br>
              <a:rPr lang="th-TH" sz="4000" b="1" dirty="0">
                <a:latin typeface="Angsana New" pitchFamily="18" charset="-34"/>
                <a:cs typeface="Angsana New" pitchFamily="18" charset="-34"/>
              </a:rPr>
            </a:br>
            <a:r>
              <a:rPr lang="th-TH" sz="3600" b="1" dirty="0" smtClean="0">
                <a:latin typeface="Angsana New" pitchFamily="18" charset="-34"/>
                <a:cs typeface="Angsana New" pitchFamily="18" charset="-34"/>
              </a:rPr>
              <a:t>•</a:t>
            </a:r>
            <a:r>
              <a:rPr lang="th-TH" sz="3600" b="1" dirty="0">
                <a:latin typeface="Angsana New" pitchFamily="18" charset="-34"/>
                <a:cs typeface="Angsana New" pitchFamily="18" charset="-34"/>
              </a:rPr>
              <a:t>	</a:t>
            </a:r>
            <a:r>
              <a:rPr lang="th-TH" sz="3600" b="1" dirty="0" smtClean="0">
                <a:solidFill>
                  <a:srgbClr val="92D050"/>
                </a:solidFill>
                <a:latin typeface="Angsana New" pitchFamily="18" charset="-34"/>
                <a:cs typeface="Angsana New" pitchFamily="18" charset="-34"/>
              </a:rPr>
              <a:t>เคี่ยว</a:t>
            </a:r>
            <a:r>
              <a:rPr lang="th-TH" sz="3600" b="1" dirty="0" smtClean="0">
                <a:latin typeface="Angsana New" pitchFamily="18" charset="-34"/>
                <a:cs typeface="Angsana New" pitchFamily="18" charset="-34"/>
              </a:rPr>
              <a:t>  </a:t>
            </a:r>
            <a:r>
              <a:rPr lang="th-TH" sz="3600" b="1" dirty="0">
                <a:latin typeface="Angsana New" pitchFamily="18" charset="-34"/>
                <a:cs typeface="Angsana New" pitchFamily="18" charset="-34"/>
              </a:rPr>
              <a:t>คือ</a:t>
            </a:r>
            <a:r>
              <a:rPr lang="th-TH" sz="3600" b="1" dirty="0">
                <a:solidFill>
                  <a:srgbClr val="92D050"/>
                </a:solidFill>
                <a:latin typeface="Angsana New" pitchFamily="18" charset="-34"/>
                <a:cs typeface="Angsana New" pitchFamily="18" charset="-34"/>
              </a:rPr>
              <a:t>คำเอกโทษ  </a:t>
            </a:r>
            <a:r>
              <a:rPr lang="th-TH" sz="3600" b="1" dirty="0">
                <a:latin typeface="Angsana New" pitchFamily="18" charset="-34"/>
                <a:cs typeface="Angsana New" pitchFamily="18" charset="-34"/>
              </a:rPr>
              <a:t>มาจากคำว่า  เขี้ยว  เปลี่ยนเป็น เคี่ยว   เพื่อให้ได้คำตรงกับตำแหน่งที่บังคับคำเอก</a:t>
            </a:r>
            <a:br>
              <a:rPr lang="th-TH" sz="3600" b="1" dirty="0">
                <a:latin typeface="Angsana New" pitchFamily="18" charset="-34"/>
                <a:cs typeface="Angsana New" pitchFamily="18" charset="-34"/>
              </a:rPr>
            </a:b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	จิด  </a:t>
            </a:r>
            <a:r>
              <a:rPr lang="th-TH" sz="3600" b="1" dirty="0">
                <a:latin typeface="Angsana New" pitchFamily="18" charset="-34"/>
                <a:cs typeface="Angsana New" pitchFamily="18" charset="-34"/>
              </a:rPr>
              <a:t>กระ-  กีบ  แนบ   เป็นคำตาย  ที่ใช้แทนตำแหน่งคำเอก</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r>
            <a:br>
              <a:rPr lang="th-TH" sz="3600" b="1" dirty="0">
                <a:latin typeface="Angsana New" pitchFamily="18" charset="-34"/>
                <a:cs typeface="Angsana New" pitchFamily="18" charset="-34"/>
              </a:rPr>
            </a:b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4000" b="1" dirty="0" smtClean="0">
                <a:latin typeface="Angsana New" pitchFamily="18" charset="-34"/>
                <a:cs typeface="Angsana New" pitchFamily="18" charset="-34"/>
              </a:rPr>
              <a:t>		</a:t>
            </a: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9811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38621" y="5251192"/>
            <a:ext cx="11714758" cy="4876800"/>
          </a:xfrm>
        </p:spPr>
        <p:txBody>
          <a:bodyPr>
            <a:normAutofit fontScale="90000"/>
          </a:bodyPr>
          <a:lstStyle/>
          <a:p>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u="sng" dirty="0" smtClean="0">
                <a:latin typeface="Angsana New" pitchFamily="18" charset="-34"/>
                <a:cs typeface="Angsana New" pitchFamily="18" charset="-34"/>
              </a:rPr>
              <a:t>ตัวอย่าง</a:t>
            </a:r>
            <a:r>
              <a:rPr lang="th-TH" sz="4000" b="1" u="sng" dirty="0">
                <a:latin typeface="Angsana New" pitchFamily="18" charset="-34"/>
                <a:cs typeface="Angsana New" pitchFamily="18" charset="-34"/>
              </a:rPr>
              <a:t>โคลงสี่สุภาพ</a:t>
            </a:r>
            <a:r>
              <a:rPr lang="th-TH" sz="4000" b="1" u="sng" dirty="0" smtClean="0">
                <a:latin typeface="Angsana New" pitchFamily="18" charset="-34"/>
                <a:cs typeface="Angsana New" pitchFamily="18" charset="-34"/>
              </a:rPr>
              <a:t>ที่ใช้</a:t>
            </a:r>
            <a:r>
              <a:rPr lang="th-TH" sz="4000" b="1" u="sng" dirty="0">
                <a:latin typeface="Angsana New" pitchFamily="18" charset="-34"/>
                <a:cs typeface="Angsana New" pitchFamily="18" charset="-34"/>
              </a:rPr>
              <a:t>คำตายแทนคำ</a:t>
            </a:r>
            <a:r>
              <a:rPr lang="th-TH" sz="4000" b="1" u="sng" dirty="0" smtClean="0">
                <a:latin typeface="Angsana New" pitchFamily="18" charset="-34"/>
                <a:cs typeface="Angsana New" pitchFamily="18" charset="-34"/>
              </a:rPr>
              <a:t>เอก</a:t>
            </a:r>
            <a:br>
              <a:rPr lang="th-TH" sz="4000" b="1" u="sng" dirty="0" smtClean="0">
                <a:latin typeface="Angsana New" pitchFamily="18" charset="-34"/>
                <a:cs typeface="Angsana New" pitchFamily="18" charset="-34"/>
              </a:rPr>
            </a:br>
            <a:r>
              <a:rPr lang="th-TH" sz="4000" b="1" u="sng" dirty="0">
                <a:latin typeface="Angsana New" pitchFamily="18" charset="-34"/>
                <a:cs typeface="Angsana New" pitchFamily="18" charset="-34"/>
              </a:rPr>
              <a:t/>
            </a:r>
            <a:br>
              <a:rPr lang="th-TH" sz="4000" b="1" u="sng"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นาคี</a:t>
            </a:r>
            <a:r>
              <a:rPr lang="th-TH" sz="4000" b="1" dirty="0">
                <a:latin typeface="Angsana New" pitchFamily="18" charset="-34"/>
                <a:cs typeface="Angsana New" pitchFamily="18" charset="-34"/>
              </a:rPr>
              <a:t>มี</a:t>
            </a:r>
            <a:r>
              <a:rPr lang="th-TH" sz="4000" b="1" dirty="0">
                <a:solidFill>
                  <a:srgbClr val="FF0000"/>
                </a:solidFill>
                <a:latin typeface="Angsana New" pitchFamily="18" charset="-34"/>
                <a:cs typeface="Angsana New" pitchFamily="18" charset="-34"/>
              </a:rPr>
              <a:t>พิษ</a:t>
            </a:r>
            <a:r>
              <a:rPr lang="th-TH" sz="4000" b="1" dirty="0">
                <a:latin typeface="Angsana New" pitchFamily="18" charset="-34"/>
                <a:cs typeface="Angsana New" pitchFamily="18" charset="-34"/>
              </a:rPr>
              <a:t>เพี้ยง			สุริโย</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เลื้อย</a:t>
            </a:r>
            <a:r>
              <a:rPr lang="th-TH" sz="4000" b="1" dirty="0">
                <a:latin typeface="Angsana New" pitchFamily="18" charset="-34"/>
                <a:cs typeface="Angsana New" pitchFamily="18" charset="-34"/>
              </a:rPr>
              <a:t>บ่ทำเดโช				แช่มช้า</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พิษ</a:t>
            </a:r>
            <a:r>
              <a:rPr lang="th-TH" sz="4000" b="1" dirty="0">
                <a:latin typeface="Angsana New" pitchFamily="18" charset="-34"/>
                <a:cs typeface="Angsana New" pitchFamily="18" charset="-34"/>
              </a:rPr>
              <a:t>น้อยหยิ่งโยโส			แมงป่อง</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ชู</a:t>
            </a:r>
            <a:r>
              <a:rPr lang="th-TH" sz="4000" b="1" dirty="0">
                <a:latin typeface="Angsana New" pitchFamily="18" charset="-34"/>
                <a:cs typeface="Angsana New" pitchFamily="18" charset="-34"/>
              </a:rPr>
              <a:t>แต่หางเองอ้า				</a:t>
            </a:r>
            <a:r>
              <a:rPr lang="th-TH" sz="4000" b="1" dirty="0">
                <a:solidFill>
                  <a:srgbClr val="FF0000"/>
                </a:solidFill>
                <a:latin typeface="Angsana New" pitchFamily="18" charset="-34"/>
                <a:cs typeface="Angsana New" pitchFamily="18" charset="-34"/>
              </a:rPr>
              <a:t>อวด</a:t>
            </a:r>
            <a:r>
              <a:rPr lang="th-TH" sz="4000" b="1" dirty="0">
                <a:latin typeface="Angsana New" pitchFamily="18" charset="-34"/>
                <a:cs typeface="Angsana New" pitchFamily="18" charset="-34"/>
              </a:rPr>
              <a:t>อ้างฤทธี</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คำว่า  พิษ  </a:t>
            </a:r>
            <a:r>
              <a:rPr lang="th-TH" sz="4000" b="1" dirty="0" smtClean="0">
                <a:latin typeface="Angsana New" pitchFamily="18" charset="-34"/>
                <a:cs typeface="Angsana New" pitchFamily="18" charset="-34"/>
              </a:rPr>
              <a:t>อวด   </a:t>
            </a:r>
            <a:r>
              <a:rPr lang="th-TH" sz="4000" b="1" dirty="0">
                <a:latin typeface="Angsana New" pitchFamily="18" charset="-34"/>
                <a:cs typeface="Angsana New" pitchFamily="18" charset="-34"/>
              </a:rPr>
              <a:t>เป็นคำตาย  ที่ใช้แทนตำแหน่งคำเอก</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3600" b="1" dirty="0">
                <a:latin typeface="Angsana New" pitchFamily="18" charset="-34"/>
                <a:cs typeface="Angsana New" pitchFamily="18" charset="-34"/>
              </a:rPr>
              <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r>
            <a:br>
              <a:rPr lang="th-TH" sz="3600" b="1" dirty="0">
                <a:latin typeface="Angsana New" pitchFamily="18" charset="-34"/>
                <a:cs typeface="Angsana New" pitchFamily="18" charset="-34"/>
              </a:rPr>
            </a:b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4000" b="1" dirty="0" smtClean="0">
                <a:latin typeface="Angsana New" pitchFamily="18" charset="-34"/>
                <a:cs typeface="Angsana New" pitchFamily="18" charset="-34"/>
              </a:rPr>
              <a:t>		</a:t>
            </a: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355308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49250" y="1498600"/>
            <a:ext cx="11493499" cy="4876800"/>
          </a:xfrm>
        </p:spPr>
        <p:txBody>
          <a:bodyPr>
            <a:normAutofit fontScale="90000"/>
          </a:bodyPr>
          <a:lstStyle/>
          <a:p>
            <a:r>
              <a:rPr lang="th-TH" sz="4000" b="1" dirty="0" smtClean="0">
                <a:latin typeface="TH Niramit AS" panose="02000506000000020004" pitchFamily="2" charset="-34"/>
                <a:cs typeface="TH Niramit AS" panose="02000506000000020004" pitchFamily="2" charset="-34"/>
              </a:rPr>
              <a:t>	</a:t>
            </a:r>
            <a:r>
              <a:rPr lang="th-TH" sz="4000" b="1" dirty="0">
                <a:latin typeface="TH Niramit AS" panose="02000506000000020004" pitchFamily="2" charset="-34"/>
                <a:cs typeface="TH Niramit AS" panose="02000506000000020004" pitchFamily="2" charset="-34"/>
              </a:rPr>
              <a:t>	</a:t>
            </a:r>
            <a:r>
              <a:rPr lang="th-TH" sz="4000" b="1" dirty="0" smtClean="0">
                <a:latin typeface="TH Niramit AS" panose="02000506000000020004" pitchFamily="2" charset="-34"/>
                <a:cs typeface="TH Niramit AS" panose="02000506000000020004" pitchFamily="2" charset="-34"/>
              </a:rPr>
              <a:t/>
            </a:r>
            <a:br>
              <a:rPr lang="th-TH" sz="4000" b="1" dirty="0" smtClean="0">
                <a:latin typeface="TH Niramit AS" panose="02000506000000020004" pitchFamily="2" charset="-34"/>
                <a:cs typeface="TH Niramit AS" panose="02000506000000020004" pitchFamily="2" charset="-34"/>
              </a:rPr>
            </a:br>
            <a:r>
              <a:rPr lang="th-TH" sz="4000" b="1" dirty="0">
                <a:latin typeface="TH Niramit AS" panose="02000506000000020004" pitchFamily="2" charset="-34"/>
                <a:cs typeface="TH Niramit AS" panose="02000506000000020004" pitchFamily="2" charset="-34"/>
              </a:rPr>
              <a:t>	</a:t>
            </a:r>
            <a:r>
              <a:rPr lang="th-TH" sz="4000" b="1" dirty="0" smtClean="0">
                <a:latin typeface="TH Niramit AS" panose="02000506000000020004" pitchFamily="2" charset="-34"/>
                <a:cs typeface="TH Niramit AS" panose="02000506000000020004" pitchFamily="2" charset="-34"/>
              </a:rPr>
              <a:t>	</a:t>
            </a:r>
            <a:r>
              <a:rPr lang="th-TH" sz="4800" b="1" dirty="0" smtClean="0">
                <a:latin typeface="TH Niramit AS" panose="02000506000000020004" pitchFamily="2" charset="-34"/>
                <a:cs typeface="TH Niramit AS" panose="02000506000000020004" pitchFamily="2" charset="-34"/>
              </a:rPr>
              <a:t>โคลง</a:t>
            </a:r>
            <a:r>
              <a:rPr lang="th-TH" sz="4800" b="1" dirty="0">
                <a:latin typeface="TH Niramit AS" panose="02000506000000020004" pitchFamily="2" charset="-34"/>
                <a:cs typeface="TH Niramit AS" panose="02000506000000020004" pitchFamily="2" charset="-34"/>
              </a:rPr>
              <a:t>สี่</a:t>
            </a:r>
            <a:r>
              <a:rPr lang="th-TH" sz="4800" b="1" dirty="0" smtClean="0">
                <a:latin typeface="TH Niramit AS" panose="02000506000000020004" pitchFamily="2" charset="-34"/>
                <a:cs typeface="TH Niramit AS" panose="02000506000000020004" pitchFamily="2" charset="-34"/>
              </a:rPr>
              <a:t>สุภาพ </a:t>
            </a:r>
            <a:r>
              <a:rPr lang="th-TH" sz="4800" b="1" dirty="0" smtClean="0">
                <a:latin typeface="TH Niramit AS" panose="02000506000000020004" pitchFamily="2" charset="-34"/>
                <a:cs typeface="TH Niramit AS" panose="02000506000000020004" pitchFamily="2" charset="-34"/>
              </a:rPr>
              <a:t>เป็น</a:t>
            </a:r>
            <a:r>
              <a:rPr lang="th-TH" sz="4800" b="1" dirty="0">
                <a:latin typeface="TH Niramit AS" panose="02000506000000020004" pitchFamily="2" charset="-34"/>
                <a:cs typeface="TH Niramit AS" panose="02000506000000020004" pitchFamily="2" charset="-34"/>
              </a:rPr>
              <a:t>คำประพันธ์ที่กวีชอบแต่งและผ่านการพัฒนามายาวนานจนมีฉันทลักษณ์ที่ลงตัวและเป็นแบบ</a:t>
            </a:r>
            <a:r>
              <a:rPr lang="th-TH" sz="4800" b="1" dirty="0" smtClean="0">
                <a:latin typeface="TH Niramit AS" panose="02000506000000020004" pitchFamily="2" charset="-34"/>
                <a:cs typeface="TH Niramit AS" panose="02000506000000020004" pitchFamily="2" charset="-34"/>
              </a:rPr>
              <a:t>ฉบับ </a:t>
            </a:r>
            <a:r>
              <a:rPr lang="th-TH" sz="4800" b="1" dirty="0" smtClean="0">
                <a:latin typeface="TH Niramit AS" panose="02000506000000020004" pitchFamily="2" charset="-34"/>
                <a:cs typeface="TH Niramit AS" panose="02000506000000020004" pitchFamily="2" charset="-34"/>
              </a:rPr>
              <a:t>ที่</a:t>
            </a:r>
            <a:r>
              <a:rPr lang="th-TH" sz="4800" b="1" dirty="0" smtClean="0">
                <a:latin typeface="TH Niramit AS" panose="02000506000000020004" pitchFamily="2" charset="-34"/>
                <a:cs typeface="TH Niramit AS" panose="02000506000000020004" pitchFamily="2" charset="-34"/>
              </a:rPr>
              <a:t>ยึดถือและใช้เป็นมาตรฐานใน</a:t>
            </a:r>
            <a:r>
              <a:rPr lang="th-TH" sz="4800" b="1" dirty="0">
                <a:latin typeface="TH Niramit AS" panose="02000506000000020004" pitchFamily="2" charset="-34"/>
                <a:cs typeface="TH Niramit AS" panose="02000506000000020004" pitchFamily="2" charset="-34"/>
              </a:rPr>
              <a:t>ปัจจุบัน</a:t>
            </a:r>
            <a:r>
              <a:rPr lang="th-TH" sz="4800" b="1" dirty="0" smtClean="0">
                <a:latin typeface="TH Niramit AS" panose="02000506000000020004" pitchFamily="2" charset="-34"/>
                <a:cs typeface="TH Niramit AS" panose="02000506000000020004" pitchFamily="2" charset="-34"/>
              </a:rPr>
              <a:t/>
            </a:r>
            <a:br>
              <a:rPr lang="th-TH" sz="4800" b="1" dirty="0" smtClean="0">
                <a:latin typeface="TH Niramit AS" panose="02000506000000020004" pitchFamily="2" charset="-34"/>
                <a:cs typeface="TH Niramit AS" panose="02000506000000020004" pitchFamily="2" charset="-34"/>
              </a:rPr>
            </a:br>
            <a:r>
              <a:rPr lang="th-TH" sz="4800" b="1" dirty="0">
                <a:latin typeface="TH Niramit AS" panose="02000506000000020004" pitchFamily="2" charset="-34"/>
                <a:cs typeface="TH Niramit AS" panose="02000506000000020004" pitchFamily="2" charset="-34"/>
              </a:rPr>
              <a:t/>
            </a:r>
            <a:br>
              <a:rPr lang="th-TH" sz="4800" b="1" dirty="0">
                <a:latin typeface="TH Niramit AS" panose="02000506000000020004" pitchFamily="2" charset="-34"/>
                <a:cs typeface="TH Niramit AS" panose="02000506000000020004" pitchFamily="2" charset="-34"/>
              </a:rPr>
            </a:br>
            <a:endParaRPr lang="th-TH" sz="4800" b="1" u="sng" dirty="0" smtClean="0">
              <a:solidFill>
                <a:schemeClr val="accent4">
                  <a:lumMod val="60000"/>
                  <a:lumOff val="40000"/>
                </a:schemeClr>
              </a:solidFill>
              <a:latin typeface="TH Niramit AS" panose="02000506000000020004" pitchFamily="2" charset="-34"/>
              <a:cs typeface="TH Niramit AS" panose="02000506000000020004" pitchFamily="2"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122496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920240"/>
            <a:ext cx="10972800" cy="4937760"/>
          </a:xfrm>
        </p:spPr>
        <p:txBody>
          <a:bodyPr>
            <a:normAutofit/>
          </a:bodyPr>
          <a:lstStyle/>
          <a:p>
            <a:pPr marL="0" indent="0" algn="ctr">
              <a:buNone/>
            </a:pPr>
            <a:r>
              <a:rPr lang="th-TH" sz="16600" b="1" dirty="0" smtClean="0">
                <a:effectLst>
                  <a:outerShdw blurRad="38100" dist="38100" dir="2700000" algn="tl">
                    <a:srgbClr val="000000">
                      <a:alpha val="43137"/>
                    </a:srgbClr>
                  </a:outerShdw>
                </a:effectLst>
                <a:latin typeface="Arial Black" pitchFamily="34" charset="0"/>
              </a:rPr>
              <a:t>จบ...</a:t>
            </a:r>
            <a:endParaRPr lang="th-TH" sz="16600" b="1" dirty="0">
              <a:effectLst>
                <a:outerShdw blurRad="38100" dist="38100" dir="2700000" algn="tl">
                  <a:srgbClr val="000000">
                    <a:alpha val="43137"/>
                  </a:srgbClr>
                </a:outerShdw>
              </a:effectLst>
              <a:latin typeface="Arial Black" pitchFamily="34" charset="0"/>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
        <p:nvSpPr>
          <p:cNvPr id="5" name="สี่เหลี่ยมผืนผ้า 3"/>
          <p:cNvSpPr/>
          <p:nvPr/>
        </p:nvSpPr>
        <p:spPr>
          <a:xfrm>
            <a:off x="0" y="567690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1990929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41754" y="590550"/>
            <a:ext cx="10832098" cy="4013595"/>
          </a:xfrm>
        </p:spPr>
        <p:txBody>
          <a:bodyPr/>
          <a:lstStyle/>
          <a:p>
            <a:r>
              <a:rPr lang="th-TH" sz="4000" b="1" dirty="0">
                <a:latin typeface="TH Niramit AS" panose="02000506000000020004" pitchFamily="2" charset="-34"/>
                <a:cs typeface="TH Niramit AS" panose="02000506000000020004" pitchFamily="2" charset="-34"/>
              </a:rPr>
              <a:t> </a:t>
            </a:r>
            <a:r>
              <a:rPr lang="th-TH" sz="4000" b="1" dirty="0" smtClean="0">
                <a:latin typeface="TH Niramit AS" panose="02000506000000020004" pitchFamily="2" charset="-34"/>
                <a:cs typeface="TH Niramit AS" panose="02000506000000020004" pitchFamily="2" charset="-34"/>
              </a:rPr>
              <a:t>               </a:t>
            </a:r>
            <a:r>
              <a:rPr lang="th-TH" sz="5400" b="1" u="sng" dirty="0" smtClean="0">
                <a:latin typeface="TH Niramit AS" panose="02000506000000020004" pitchFamily="2" charset="-34"/>
                <a:cs typeface="TH Niramit AS" panose="02000506000000020004" pitchFamily="2" charset="-34"/>
              </a:rPr>
              <a:t>แผนผัง</a:t>
            </a:r>
            <a:r>
              <a:rPr lang="th-TH" sz="5400" b="1" u="sng" dirty="0" smtClean="0">
                <a:latin typeface="TH Niramit AS" panose="02000506000000020004" pitchFamily="2" charset="-34"/>
                <a:cs typeface="TH Niramit AS" panose="02000506000000020004" pitchFamily="2" charset="-34"/>
              </a:rPr>
              <a:t>โคลงสี่สุภาพ</a:t>
            </a:r>
            <a:br>
              <a:rPr lang="th-TH" sz="5400" b="1" u="sng" dirty="0" smtClean="0">
                <a:latin typeface="TH Niramit AS" panose="02000506000000020004" pitchFamily="2" charset="-34"/>
                <a:cs typeface="TH Niramit AS" panose="02000506000000020004" pitchFamily="2" charset="-34"/>
              </a:rPr>
            </a:br>
            <a:r>
              <a:rPr lang="th-TH" sz="5400" b="1" dirty="0">
                <a:latin typeface="TH Niramit AS" panose="02000506000000020004" pitchFamily="2" charset="-34"/>
                <a:cs typeface="TH Niramit AS" panose="02000506000000020004" pitchFamily="2" charset="-34"/>
              </a:rPr>
              <a:t>	</a:t>
            </a:r>
            <a:r>
              <a:rPr lang="th-TH" sz="5400" b="1" dirty="0" smtClean="0">
                <a:latin typeface="TH Niramit AS" panose="02000506000000020004" pitchFamily="2" charset="-34"/>
                <a:cs typeface="TH Niramit AS" panose="02000506000000020004" pitchFamily="2" charset="-34"/>
              </a:rPr>
              <a:t>	</a:t>
            </a:r>
            <a:r>
              <a:rPr lang="th-TH" sz="4800" b="1" u="sng" dirty="0" smtClean="0">
                <a:latin typeface="TH Niramit AS" panose="02000506000000020004" pitchFamily="2" charset="-34"/>
                <a:cs typeface="TH Niramit AS" panose="02000506000000020004" pitchFamily="2" charset="-34"/>
              </a:rPr>
              <a:t/>
            </a:r>
            <a:br>
              <a:rPr lang="th-TH" sz="4800" b="1" u="sng" dirty="0" smtClean="0">
                <a:latin typeface="TH Niramit AS" panose="02000506000000020004" pitchFamily="2" charset="-34"/>
                <a:cs typeface="TH Niramit AS" panose="02000506000000020004" pitchFamily="2" charset="-34"/>
              </a:rPr>
            </a:br>
            <a:r>
              <a:rPr lang="th-TH" sz="4800" b="1" u="sng" dirty="0">
                <a:latin typeface="TH Niramit AS" panose="02000506000000020004" pitchFamily="2" charset="-34"/>
                <a:cs typeface="TH Niramit AS" panose="02000506000000020004" pitchFamily="2" charset="-34"/>
              </a:rPr>
              <a:t/>
            </a:r>
            <a:br>
              <a:rPr lang="th-TH" sz="4800" b="1" u="sng" dirty="0">
                <a:latin typeface="TH Niramit AS" panose="02000506000000020004" pitchFamily="2" charset="-34"/>
                <a:cs typeface="TH Niramit AS" panose="02000506000000020004" pitchFamily="2" charset="-34"/>
              </a:rPr>
            </a:br>
            <a:endParaRPr lang="th-TH" sz="4800" b="1" u="sng" dirty="0" smtClean="0">
              <a:solidFill>
                <a:schemeClr val="accent4">
                  <a:lumMod val="60000"/>
                  <a:lumOff val="40000"/>
                </a:schemeClr>
              </a:solidFill>
              <a:latin typeface="TH Niramit AS" panose="02000506000000020004" pitchFamily="2" charset="-34"/>
              <a:cs typeface="TH Niramit AS" panose="02000506000000020004" pitchFamily="2"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pic>
        <p:nvPicPr>
          <p:cNvPr id="3" name="รูปภาพ 2"/>
          <p:cNvPicPr>
            <a:picLocks noChangeAspect="1"/>
          </p:cNvPicPr>
          <p:nvPr/>
        </p:nvPicPr>
        <p:blipFill>
          <a:blip r:embed="rId2"/>
          <a:stretch>
            <a:fillRect/>
          </a:stretch>
        </p:blipFill>
        <p:spPr>
          <a:xfrm>
            <a:off x="2724620" y="2512672"/>
            <a:ext cx="6742760" cy="3310415"/>
          </a:xfrm>
          <a:prstGeom prst="rect">
            <a:avLst/>
          </a:prstGeom>
          <a:ln>
            <a:noFill/>
          </a:ln>
          <a:effectLst>
            <a:softEdge rad="112500"/>
          </a:effectLst>
        </p:spPr>
      </p:pic>
    </p:spTree>
    <p:extLst>
      <p:ext uri="{BB962C8B-B14F-4D97-AF65-F5344CB8AC3E}">
        <p14:creationId xmlns:p14="http://schemas.microsoft.com/office/powerpoint/2010/main" val="193755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88829" y="2627606"/>
            <a:ext cx="11493499" cy="4876800"/>
          </a:xfrm>
        </p:spPr>
        <p:txBody>
          <a:bodyPr>
            <a:normAutofit fontScale="90000"/>
          </a:bodyPr>
          <a:lstStyle/>
          <a:p>
            <a:r>
              <a:rPr lang="th-TH" sz="4000" b="1" dirty="0" smtClean="0">
                <a:latin typeface="TH Niramit AS" panose="02000506000000020004" pitchFamily="2" charset="-34"/>
                <a:cs typeface="TH Niramit AS" panose="02000506000000020004" pitchFamily="2" charset="-34"/>
              </a:rPr>
              <a:t>	</a:t>
            </a:r>
            <a:r>
              <a:rPr lang="th-TH" sz="4000" b="1" dirty="0">
                <a:latin typeface="TH Niramit AS" panose="02000506000000020004" pitchFamily="2" charset="-34"/>
                <a:cs typeface="TH Niramit AS" panose="02000506000000020004" pitchFamily="2" charset="-34"/>
              </a:rPr>
              <a:t>		</a:t>
            </a:r>
            <a:r>
              <a:rPr lang="th-TH" sz="4000" b="1" dirty="0" smtClean="0">
                <a:latin typeface="TH Niramit AS" panose="02000506000000020004" pitchFamily="2" charset="-34"/>
                <a:cs typeface="TH Niramit AS" panose="02000506000000020004" pitchFamily="2" charset="-34"/>
              </a:rPr>
              <a:t>					</a:t>
            </a:r>
            <a:r>
              <a:rPr lang="th-TH" sz="4000" b="1" dirty="0" smtClean="0">
                <a:latin typeface="TH Niramit AS" panose="02000506000000020004" pitchFamily="2" charset="-34"/>
                <a:cs typeface="TH Niramit AS" panose="02000506000000020004" pitchFamily="2" charset="-34"/>
              </a:rPr>
              <a:t/>
            </a:r>
            <a:br>
              <a:rPr lang="th-TH" sz="4000" b="1" dirty="0" smtClean="0">
                <a:latin typeface="TH Niramit AS" panose="02000506000000020004" pitchFamily="2" charset="-34"/>
                <a:cs typeface="TH Niramit AS" panose="02000506000000020004" pitchFamily="2" charset="-34"/>
              </a:rPr>
            </a:br>
            <a:r>
              <a:rPr lang="th-TH" sz="4000" b="1" dirty="0">
                <a:latin typeface="TH Niramit AS" panose="02000506000000020004" pitchFamily="2" charset="-34"/>
                <a:cs typeface="TH Niramit AS" panose="02000506000000020004" pitchFamily="2" charset="-34"/>
              </a:rPr>
              <a:t> </a:t>
            </a:r>
            <a:r>
              <a:rPr lang="th-TH" sz="4000" b="1" dirty="0" smtClean="0">
                <a:latin typeface="TH Niramit AS" panose="02000506000000020004" pitchFamily="2" charset="-34"/>
                <a:cs typeface="TH Niramit AS" panose="02000506000000020004" pitchFamily="2" charset="-34"/>
              </a:rPr>
              <a:t>                    </a:t>
            </a:r>
            <a:r>
              <a:rPr lang="th-TH" sz="5400" b="1" u="sng" dirty="0" smtClean="0">
                <a:latin typeface="TH Niramit AS" panose="02000506000000020004" pitchFamily="2" charset="-34"/>
                <a:cs typeface="TH Niramit AS" panose="02000506000000020004" pitchFamily="2" charset="-34"/>
              </a:rPr>
              <a:t>แผนผัง</a:t>
            </a:r>
            <a:r>
              <a:rPr lang="th-TH" sz="5400" b="1" u="sng" dirty="0" smtClean="0">
                <a:latin typeface="TH Niramit AS" panose="02000506000000020004" pitchFamily="2" charset="-34"/>
                <a:cs typeface="TH Niramit AS" panose="02000506000000020004" pitchFamily="2" charset="-34"/>
              </a:rPr>
              <a:t>โคลงสี่สุภาพ</a:t>
            </a:r>
            <a:br>
              <a:rPr lang="th-TH" sz="5400" b="1" u="sng" dirty="0" smtClean="0">
                <a:latin typeface="TH Niramit AS" panose="02000506000000020004" pitchFamily="2" charset="-34"/>
                <a:cs typeface="TH Niramit AS" panose="02000506000000020004" pitchFamily="2" charset="-34"/>
              </a:rPr>
            </a:br>
            <a:r>
              <a:rPr lang="th-TH" sz="4000" b="1" dirty="0" smtClean="0">
                <a:solidFill>
                  <a:schemeClr val="accent4">
                    <a:lumMod val="60000"/>
                    <a:lumOff val="40000"/>
                  </a:schemeClr>
                </a:solidFill>
                <a:latin typeface="TH Niramit AS" panose="02000506000000020004" pitchFamily="2" charset="-34"/>
                <a:cs typeface="TH Niramit AS" panose="02000506000000020004" pitchFamily="2" charset="-34"/>
              </a:rPr>
              <a:t>ฉันท</a:t>
            </a:r>
            <a:r>
              <a:rPr lang="th-TH" sz="4000" b="1" dirty="0">
                <a:solidFill>
                  <a:schemeClr val="accent4">
                    <a:lumMod val="60000"/>
                    <a:lumOff val="40000"/>
                  </a:schemeClr>
                </a:solidFill>
                <a:latin typeface="TH Niramit AS" panose="02000506000000020004" pitchFamily="2" charset="-34"/>
                <a:cs typeface="TH Niramit AS" panose="02000506000000020004" pitchFamily="2" charset="-34"/>
              </a:rPr>
              <a:t>ลักษณ์</a:t>
            </a:r>
            <a:r>
              <a:rPr lang="th-TH" sz="4000" b="1" dirty="0">
                <a:latin typeface="TH Niramit AS" panose="02000506000000020004" pitchFamily="2" charset="-34"/>
                <a:cs typeface="TH Niramit AS" panose="02000506000000020004" pitchFamily="2" charset="-34"/>
              </a:rPr>
              <a:t/>
            </a:r>
            <a:br>
              <a:rPr lang="th-TH" sz="4000" b="1" dirty="0">
                <a:latin typeface="TH Niramit AS" panose="02000506000000020004" pitchFamily="2" charset="-34"/>
                <a:cs typeface="TH Niramit AS" panose="02000506000000020004" pitchFamily="2" charset="-34"/>
              </a:rPr>
            </a:br>
            <a:r>
              <a:rPr lang="th-TH" sz="4000" b="1" dirty="0" smtClean="0">
                <a:latin typeface="TH Niramit AS" panose="02000506000000020004" pitchFamily="2" charset="-34"/>
                <a:cs typeface="TH Niramit AS" panose="02000506000000020004" pitchFamily="2" charset="-34"/>
              </a:rPr>
              <a:t>-  บังคับ</a:t>
            </a:r>
            <a:r>
              <a:rPr lang="th-TH" sz="4000" b="1" dirty="0">
                <a:latin typeface="TH Niramit AS" panose="02000506000000020004" pitchFamily="2" charset="-34"/>
                <a:cs typeface="TH Niramit AS" panose="02000506000000020004" pitchFamily="2" charset="-34"/>
              </a:rPr>
              <a:t>คำเอก ๗ คำ (สีแดง )  </a:t>
            </a:r>
            <a:br>
              <a:rPr lang="th-TH" sz="4000" b="1" dirty="0">
                <a:latin typeface="TH Niramit AS" panose="02000506000000020004" pitchFamily="2" charset="-34"/>
                <a:cs typeface="TH Niramit AS" panose="02000506000000020004" pitchFamily="2" charset="-34"/>
              </a:rPr>
            </a:br>
            <a:r>
              <a:rPr lang="th-TH" sz="4000" b="1" dirty="0" smtClean="0">
                <a:latin typeface="TH Niramit AS" panose="02000506000000020004" pitchFamily="2" charset="-34"/>
                <a:cs typeface="TH Niramit AS" panose="02000506000000020004" pitchFamily="2" charset="-34"/>
              </a:rPr>
              <a:t>-  บังคับ</a:t>
            </a:r>
            <a:r>
              <a:rPr lang="th-TH" sz="4000" b="1" dirty="0">
                <a:latin typeface="TH Niramit AS" panose="02000506000000020004" pitchFamily="2" charset="-34"/>
                <a:cs typeface="TH Niramit AS" panose="02000506000000020004" pitchFamily="2" charset="-34"/>
              </a:rPr>
              <a:t>คำโท  ๔ คำ  (สีน้ำเงิน)</a:t>
            </a:r>
            <a:br>
              <a:rPr lang="th-TH" sz="4000" b="1" dirty="0">
                <a:latin typeface="TH Niramit AS" panose="02000506000000020004" pitchFamily="2" charset="-34"/>
                <a:cs typeface="TH Niramit AS" panose="02000506000000020004" pitchFamily="2" charset="-34"/>
              </a:rPr>
            </a:br>
            <a:r>
              <a:rPr lang="th-TH" sz="4000" b="1" dirty="0" smtClean="0">
                <a:latin typeface="TH Niramit AS" panose="02000506000000020004" pitchFamily="2" charset="-34"/>
                <a:cs typeface="TH Niramit AS" panose="02000506000000020004" pitchFamily="2" charset="-34"/>
              </a:rPr>
              <a:t>-  สัมผัส</a:t>
            </a:r>
            <a:r>
              <a:rPr lang="th-TH" sz="4000" b="1" dirty="0">
                <a:latin typeface="TH Niramit AS" panose="02000506000000020004" pitchFamily="2" charset="-34"/>
                <a:cs typeface="TH Niramit AS" panose="02000506000000020004" pitchFamily="2" charset="-34"/>
              </a:rPr>
              <a:t>นอก : </a:t>
            </a:r>
            <a:r>
              <a:rPr lang="th-TH" sz="4000" b="1" dirty="0" smtClean="0">
                <a:latin typeface="TH Niramit AS" panose="02000506000000020004" pitchFamily="2" charset="-34"/>
                <a:cs typeface="TH Niramit AS" panose="02000506000000020004" pitchFamily="2" charset="-34"/>
              </a:rPr>
              <a:t>สังเกตเส้น</a:t>
            </a:r>
            <a:r>
              <a:rPr lang="th-TH" sz="4000" b="1" dirty="0">
                <a:latin typeface="TH Niramit AS" panose="02000506000000020004" pitchFamily="2" charset="-34"/>
                <a:cs typeface="TH Niramit AS" panose="02000506000000020004" pitchFamily="2" charset="-34"/>
              </a:rPr>
              <a:t>ที่โยง</a:t>
            </a:r>
            <a:br>
              <a:rPr lang="th-TH" sz="4000" b="1" dirty="0">
                <a:latin typeface="TH Niramit AS" panose="02000506000000020004" pitchFamily="2" charset="-34"/>
                <a:cs typeface="TH Niramit AS" panose="02000506000000020004" pitchFamily="2" charset="-34"/>
              </a:rPr>
            </a:br>
            <a:r>
              <a:rPr lang="th-TH" sz="4000" b="1" dirty="0" smtClean="0">
                <a:latin typeface="TH Niramit AS" panose="02000506000000020004" pitchFamily="2" charset="-34"/>
                <a:cs typeface="TH Niramit AS" panose="02000506000000020004" pitchFamily="2" charset="-34"/>
              </a:rPr>
              <a:t>-  สัมผัส</a:t>
            </a:r>
            <a:r>
              <a:rPr lang="th-TH" sz="4000" b="1" dirty="0">
                <a:latin typeface="TH Niramit AS" panose="02000506000000020004" pitchFamily="2" charset="-34"/>
                <a:cs typeface="TH Niramit AS" panose="02000506000000020004" pitchFamily="2" charset="-34"/>
              </a:rPr>
              <a:t>ใน  ไม่ได้บังคับ</a:t>
            </a:r>
            <a:br>
              <a:rPr lang="th-TH" sz="4000" b="1" dirty="0">
                <a:latin typeface="TH Niramit AS" panose="02000506000000020004" pitchFamily="2" charset="-34"/>
                <a:cs typeface="TH Niramit AS" panose="02000506000000020004" pitchFamily="2" charset="-34"/>
              </a:rPr>
            </a:br>
            <a:r>
              <a:rPr lang="th-TH" sz="4000" b="1" dirty="0" smtClean="0">
                <a:latin typeface="TH Niramit AS" panose="02000506000000020004" pitchFamily="2" charset="-34"/>
                <a:cs typeface="TH Niramit AS" panose="02000506000000020004" pitchFamily="2" charset="-34"/>
              </a:rPr>
              <a:t>-  สัมผัส</a:t>
            </a:r>
            <a:r>
              <a:rPr lang="th-TH" sz="4000" b="1" dirty="0">
                <a:latin typeface="TH Niramit AS" panose="02000506000000020004" pitchFamily="2" charset="-34"/>
                <a:cs typeface="TH Niramit AS" panose="02000506000000020004" pitchFamily="2" charset="-34"/>
              </a:rPr>
              <a:t>ระหว่างบท  ไม่บังคับ</a:t>
            </a:r>
            <a:r>
              <a:rPr lang="th-TH" sz="5400" b="1" dirty="0">
                <a:latin typeface="TH Niramit AS" panose="02000506000000020004" pitchFamily="2" charset="-34"/>
                <a:cs typeface="TH Niramit AS" panose="02000506000000020004" pitchFamily="2" charset="-34"/>
              </a:rPr>
              <a:t/>
            </a:r>
            <a:br>
              <a:rPr lang="th-TH" sz="5400" b="1" dirty="0">
                <a:latin typeface="TH Niramit AS" panose="02000506000000020004" pitchFamily="2" charset="-34"/>
                <a:cs typeface="TH Niramit AS" panose="02000506000000020004" pitchFamily="2" charset="-34"/>
              </a:rPr>
            </a:br>
            <a:r>
              <a:rPr lang="th-TH" sz="4800" b="1" u="sng" dirty="0" smtClean="0">
                <a:latin typeface="TH Niramit AS" panose="02000506000000020004" pitchFamily="2" charset="-34"/>
                <a:cs typeface="TH Niramit AS" panose="02000506000000020004" pitchFamily="2" charset="-34"/>
              </a:rPr>
              <a:t/>
            </a:r>
            <a:br>
              <a:rPr lang="th-TH" sz="4800" b="1" u="sng" dirty="0" smtClean="0">
                <a:latin typeface="TH Niramit AS" panose="02000506000000020004" pitchFamily="2" charset="-34"/>
                <a:cs typeface="TH Niramit AS" panose="02000506000000020004" pitchFamily="2" charset="-34"/>
              </a:rPr>
            </a:br>
            <a:r>
              <a:rPr lang="th-TH" sz="4800" b="1" u="sng" dirty="0">
                <a:latin typeface="TH Niramit AS" panose="02000506000000020004" pitchFamily="2" charset="-34"/>
                <a:cs typeface="TH Niramit AS" panose="02000506000000020004" pitchFamily="2" charset="-34"/>
              </a:rPr>
              <a:t/>
            </a:r>
            <a:br>
              <a:rPr lang="th-TH" sz="4800" b="1" u="sng" dirty="0">
                <a:latin typeface="TH Niramit AS" panose="02000506000000020004" pitchFamily="2" charset="-34"/>
                <a:cs typeface="TH Niramit AS" panose="02000506000000020004" pitchFamily="2" charset="-34"/>
              </a:rPr>
            </a:br>
            <a:endParaRPr lang="th-TH" sz="4800" b="1" u="sng" dirty="0" smtClean="0">
              <a:solidFill>
                <a:schemeClr val="accent4">
                  <a:lumMod val="60000"/>
                  <a:lumOff val="40000"/>
                </a:schemeClr>
              </a:solidFill>
              <a:latin typeface="TH Niramit AS" panose="02000506000000020004" pitchFamily="2" charset="-34"/>
              <a:cs typeface="TH Niramit AS" panose="02000506000000020004" pitchFamily="2"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pic>
        <p:nvPicPr>
          <p:cNvPr id="3" name="รูปภาพ 2"/>
          <p:cNvPicPr>
            <a:picLocks noChangeAspect="1"/>
          </p:cNvPicPr>
          <p:nvPr/>
        </p:nvPicPr>
        <p:blipFill>
          <a:blip r:embed="rId2"/>
          <a:stretch>
            <a:fillRect/>
          </a:stretch>
        </p:blipFill>
        <p:spPr>
          <a:xfrm>
            <a:off x="7299158" y="2376408"/>
            <a:ext cx="4892842" cy="2593345"/>
          </a:xfrm>
          <a:prstGeom prst="rect">
            <a:avLst/>
          </a:prstGeom>
          <a:ln>
            <a:noFill/>
          </a:ln>
          <a:effectLst>
            <a:softEdge rad="112500"/>
          </a:effectLst>
        </p:spPr>
      </p:pic>
    </p:spTree>
    <p:extLst>
      <p:ext uri="{BB962C8B-B14F-4D97-AF65-F5344CB8AC3E}">
        <p14:creationId xmlns:p14="http://schemas.microsoft.com/office/powerpoint/2010/main" val="150640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49250" y="3015356"/>
            <a:ext cx="11493499" cy="4876800"/>
          </a:xfrm>
        </p:spPr>
        <p:txBody>
          <a:bodyPr>
            <a:normAutofit fontScale="90000"/>
          </a:bodyPr>
          <a:lstStyle/>
          <a:p>
            <a:r>
              <a:rPr lang="th-TH" sz="4000" b="1" dirty="0" smtClean="0">
                <a:latin typeface="Angsana New" pitchFamily="18" charset="-34"/>
                <a:cs typeface="Angsana New" pitchFamily="18" charset="-34"/>
              </a:rPr>
              <a:t>	</a:t>
            </a: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4000" b="1" dirty="0" smtClean="0">
                <a:latin typeface="Angsana New" pitchFamily="18" charset="-34"/>
                <a:cs typeface="Angsana New" pitchFamily="18" charset="-34"/>
              </a:rPr>
              <a:t/>
            </a:r>
            <a:br>
              <a:rPr lang="th-TH" sz="4000" b="1" dirty="0" smtClean="0">
                <a:latin typeface="Angsana New" pitchFamily="18" charset="-34"/>
                <a:cs typeface="Angsana New" pitchFamily="18" charset="-34"/>
              </a:rPr>
            </a:br>
            <a:r>
              <a:rPr lang="th-TH" sz="5400" b="1" u="sng" dirty="0" smtClean="0">
                <a:latin typeface="Angsana New" pitchFamily="18" charset="-34"/>
                <a:cs typeface="Angsana New" pitchFamily="18" charset="-34"/>
              </a:rPr>
              <a:t>แผนผัง</a:t>
            </a:r>
            <a:r>
              <a:rPr lang="th-TH" sz="5400" b="1" u="sng" dirty="0" smtClean="0">
                <a:latin typeface="Angsana New" pitchFamily="18" charset="-34"/>
                <a:cs typeface="Angsana New" pitchFamily="18" charset="-34"/>
              </a:rPr>
              <a:t>โคลงสี่สุภาพ</a:t>
            </a:r>
            <a:br>
              <a:rPr lang="th-TH" sz="5400" b="1" u="sng" dirty="0" smtClean="0">
                <a:latin typeface="Angsana New" pitchFamily="18" charset="-34"/>
                <a:cs typeface="Angsana New" pitchFamily="18" charset="-34"/>
              </a:rPr>
            </a:br>
            <a:r>
              <a:rPr lang="th-TH" sz="4400" b="1" dirty="0" smtClean="0">
                <a:solidFill>
                  <a:schemeClr val="accent4">
                    <a:lumMod val="60000"/>
                    <a:lumOff val="40000"/>
                  </a:schemeClr>
                </a:solidFill>
                <a:latin typeface="Angsana New" pitchFamily="18" charset="-34"/>
                <a:cs typeface="Angsana New" pitchFamily="18" charset="-34"/>
              </a:rPr>
              <a:t>คณะ </a:t>
            </a: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๑ </a:t>
            </a:r>
            <a:r>
              <a:rPr lang="th-TH" sz="4000" b="1" dirty="0">
                <a:latin typeface="Angsana New" pitchFamily="18" charset="-34"/>
                <a:cs typeface="Angsana New" pitchFamily="18" charset="-34"/>
              </a:rPr>
              <a:t>บท  มี ๔  บาท  ๓๐ - ๓๔  คำ</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วรรค</a:t>
            </a:r>
            <a:r>
              <a:rPr lang="th-TH" sz="4000" b="1" dirty="0">
                <a:latin typeface="Angsana New" pitchFamily="18" charset="-34"/>
                <a:cs typeface="Angsana New" pitchFamily="18" charset="-34"/>
              </a:rPr>
              <a:t>หน้า ๕  คำ </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วรรค</a:t>
            </a:r>
            <a:r>
              <a:rPr lang="th-TH" sz="4000" b="1" dirty="0">
                <a:latin typeface="Angsana New" pitchFamily="18" charset="-34"/>
                <a:cs typeface="Angsana New" pitchFamily="18" charset="-34"/>
              </a:rPr>
              <a:t>หลัง  :</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บาทที่ ๑ และ ๓ มี ๒ คำ (เพิ่ม</a:t>
            </a:r>
            <a:r>
              <a:rPr lang="th-TH" sz="4000" b="1" dirty="0">
                <a:solidFill>
                  <a:schemeClr val="accent4">
                    <a:lumMod val="60000"/>
                    <a:lumOff val="40000"/>
                  </a:schemeClr>
                </a:solidFill>
                <a:latin typeface="Angsana New" pitchFamily="18" charset="-34"/>
                <a:cs typeface="Angsana New" pitchFamily="18" charset="-34"/>
              </a:rPr>
              <a:t>คำสร้อย</a:t>
            </a:r>
            <a:r>
              <a:rPr lang="th-TH" sz="4000" b="1" dirty="0">
                <a:latin typeface="Angsana New" pitchFamily="18" charset="-34"/>
                <a:cs typeface="Angsana New" pitchFamily="18" charset="-34"/>
              </a:rPr>
              <a:t>ได้ บาทละ ๒  คำ)</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บาทที่ ๒  มี  ๒  คำ</a:t>
            </a:r>
            <a:br>
              <a:rPr lang="th-TH" sz="4000" b="1" dirty="0">
                <a:latin typeface="Angsana New" pitchFamily="18" charset="-34"/>
                <a:cs typeface="Angsana New" pitchFamily="18" charset="-34"/>
              </a:rPr>
            </a:br>
            <a:r>
              <a:rPr lang="th-TH" sz="4000" b="1" dirty="0">
                <a:latin typeface="Angsana New" pitchFamily="18" charset="-34"/>
                <a:cs typeface="Angsana New" pitchFamily="18" charset="-34"/>
              </a:rPr>
              <a:t>	บาทที่ ๔  มี   ๔  คำ </a:t>
            </a:r>
            <a:r>
              <a:rPr lang="th-TH" sz="5400" b="1" dirty="0">
                <a:latin typeface="Angsana New" pitchFamily="18" charset="-34"/>
                <a:cs typeface="Angsana New" pitchFamily="18" charset="-34"/>
              </a:rPr>
              <a:t/>
            </a:r>
            <a:br>
              <a:rPr lang="th-TH" sz="5400" b="1" dirty="0">
                <a:latin typeface="Angsana New" pitchFamily="18" charset="-34"/>
                <a:cs typeface="Angsana New" pitchFamily="18" charset="-34"/>
              </a:rPr>
            </a:br>
            <a:r>
              <a:rPr lang="th-TH" sz="4800" b="1" u="sng" dirty="0" smtClean="0">
                <a:latin typeface="Angsana New" pitchFamily="18" charset="-34"/>
                <a:cs typeface="Angsana New" pitchFamily="18" charset="-34"/>
              </a:rPr>
              <a:t/>
            </a:r>
            <a:br>
              <a:rPr lang="th-TH" sz="4800" b="1" u="sng" dirty="0" smtClean="0">
                <a:latin typeface="Angsana New" pitchFamily="18" charset="-34"/>
                <a:cs typeface="Angsana New" pitchFamily="18" charset="-34"/>
              </a:rPr>
            </a:br>
            <a:r>
              <a:rPr lang="th-TH" sz="4800" b="1" u="sng" dirty="0">
                <a:latin typeface="Angsana New" pitchFamily="18" charset="-34"/>
                <a:cs typeface="Angsana New" pitchFamily="18" charset="-34"/>
              </a:rPr>
              <a:t/>
            </a:r>
            <a:br>
              <a:rPr lang="th-TH" sz="4800" b="1" u="sng" dirty="0">
                <a:latin typeface="Angsana New" pitchFamily="18" charset="-34"/>
                <a:cs typeface="Angsana New" pitchFamily="18" charset="-34"/>
              </a:rPr>
            </a:b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pic>
        <p:nvPicPr>
          <p:cNvPr id="3" name="รูปภาพ 2"/>
          <p:cNvPicPr>
            <a:picLocks noChangeAspect="1"/>
          </p:cNvPicPr>
          <p:nvPr/>
        </p:nvPicPr>
        <p:blipFill>
          <a:blip r:embed="rId2"/>
          <a:stretch>
            <a:fillRect/>
          </a:stretch>
        </p:blipFill>
        <p:spPr>
          <a:xfrm>
            <a:off x="6588949" y="1475313"/>
            <a:ext cx="5282209" cy="2593345"/>
          </a:xfrm>
          <a:prstGeom prst="rect">
            <a:avLst/>
          </a:prstGeom>
          <a:ln>
            <a:noFill/>
          </a:ln>
          <a:effectLst>
            <a:softEdge rad="112500"/>
          </a:effectLst>
        </p:spPr>
      </p:pic>
    </p:spTree>
    <p:extLst>
      <p:ext uri="{BB962C8B-B14F-4D97-AF65-F5344CB8AC3E}">
        <p14:creationId xmlns:p14="http://schemas.microsoft.com/office/powerpoint/2010/main" val="398978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49250" y="2748624"/>
            <a:ext cx="11493499" cy="4876800"/>
          </a:xfrm>
        </p:spPr>
        <p:txBody>
          <a:bodyPr>
            <a:normAutofit fontScale="90000"/>
          </a:bodyPr>
          <a:lstStyle/>
          <a:p>
            <a:r>
              <a:rPr lang="th-TH" sz="5400" b="1" u="sng" dirty="0" smtClean="0">
                <a:solidFill>
                  <a:srgbClr val="FF0000"/>
                </a:solidFill>
                <a:latin typeface="TH Niramit AS" panose="02000506000000020004" pitchFamily="2" charset="-34"/>
                <a:cs typeface="TH Niramit AS" panose="02000506000000020004" pitchFamily="2" charset="-34"/>
              </a:rPr>
              <a:t>คำ</a:t>
            </a:r>
            <a:r>
              <a:rPr lang="th-TH" sz="5400" b="1" u="sng" dirty="0" smtClean="0">
                <a:solidFill>
                  <a:srgbClr val="FF0000"/>
                </a:solidFill>
                <a:latin typeface="TH Niramit AS" panose="02000506000000020004" pitchFamily="2" charset="-34"/>
                <a:cs typeface="TH Niramit AS" panose="02000506000000020004" pitchFamily="2" charset="-34"/>
              </a:rPr>
              <a:t>สร้อย</a:t>
            </a:r>
            <a:r>
              <a:rPr lang="th-TH" sz="5400" b="1" dirty="0" smtClean="0">
                <a:latin typeface="TH Niramit AS" panose="02000506000000020004" pitchFamily="2" charset="-34"/>
                <a:cs typeface="TH Niramit AS" panose="02000506000000020004" pitchFamily="2" charset="-34"/>
              </a:rPr>
              <a:t/>
            </a:r>
            <a:br>
              <a:rPr lang="th-TH" sz="5400" b="1" dirty="0" smtClean="0">
                <a:latin typeface="TH Niramit AS" panose="02000506000000020004" pitchFamily="2" charset="-34"/>
                <a:cs typeface="TH Niramit AS" panose="02000506000000020004" pitchFamily="2" charset="-34"/>
              </a:rPr>
            </a:br>
            <a:r>
              <a:rPr lang="th-TH" sz="5400" b="1" dirty="0">
                <a:latin typeface="TH Niramit AS" panose="02000506000000020004" pitchFamily="2" charset="-34"/>
                <a:cs typeface="TH Niramit AS" panose="02000506000000020004" pitchFamily="2" charset="-34"/>
              </a:rPr>
              <a:t>		</a:t>
            </a:r>
            <a:r>
              <a:rPr lang="th-TH" sz="4400" b="1" dirty="0">
                <a:solidFill>
                  <a:srgbClr val="FF0000"/>
                </a:solidFill>
                <a:latin typeface="TH Niramit AS" panose="02000506000000020004" pitchFamily="2" charset="-34"/>
                <a:cs typeface="TH Niramit AS" panose="02000506000000020004" pitchFamily="2" charset="-34"/>
              </a:rPr>
              <a:t>คำสร้อย </a:t>
            </a:r>
            <a:r>
              <a:rPr lang="th-TH" sz="4400" b="1" dirty="0" smtClean="0">
                <a:latin typeface="TH Niramit AS" panose="02000506000000020004" pitchFamily="2" charset="-34"/>
                <a:cs typeface="TH Niramit AS" panose="02000506000000020004" pitchFamily="2" charset="-34"/>
              </a:rPr>
              <a:t>คือคำ</a:t>
            </a:r>
            <a:r>
              <a:rPr lang="th-TH" sz="4400" b="1" dirty="0">
                <a:latin typeface="TH Niramit AS" panose="02000506000000020004" pitchFamily="2" charset="-34"/>
                <a:cs typeface="TH Niramit AS" panose="02000506000000020004" pitchFamily="2" charset="-34"/>
              </a:rPr>
              <a:t>ที่เพิ่ม</a:t>
            </a:r>
            <a:r>
              <a:rPr lang="th-TH" sz="4400" b="1" dirty="0" smtClean="0">
                <a:latin typeface="TH Niramit AS" panose="02000506000000020004" pitchFamily="2" charset="-34"/>
                <a:cs typeface="TH Niramit AS" panose="02000506000000020004" pitchFamily="2" charset="-34"/>
              </a:rPr>
              <a:t>เข้ามาใช้</a:t>
            </a:r>
            <a:r>
              <a:rPr lang="th-TH" sz="4400" b="1" dirty="0">
                <a:latin typeface="TH Niramit AS" panose="02000506000000020004" pitchFamily="2" charset="-34"/>
                <a:cs typeface="TH Niramit AS" panose="02000506000000020004" pitchFamily="2" charset="-34"/>
              </a:rPr>
              <a:t>เมื่อคำที่ใช้ในแต่ละ</a:t>
            </a:r>
            <a:r>
              <a:rPr lang="th-TH" sz="4400" b="1" dirty="0" smtClean="0">
                <a:latin typeface="TH Niramit AS" panose="02000506000000020004" pitchFamily="2" charset="-34"/>
                <a:cs typeface="TH Niramit AS" panose="02000506000000020004" pitchFamily="2" charset="-34"/>
              </a:rPr>
              <a:t>บาทไม่</a:t>
            </a:r>
            <a:r>
              <a:rPr lang="th-TH" sz="4400" b="1" dirty="0">
                <a:latin typeface="TH Niramit AS" panose="02000506000000020004" pitchFamily="2" charset="-34"/>
                <a:cs typeface="TH Niramit AS" panose="02000506000000020004" pitchFamily="2" charset="-34"/>
              </a:rPr>
              <a:t>สามารถบรรยายให้จบความ</a:t>
            </a:r>
            <a:r>
              <a:rPr lang="th-TH" sz="4400" b="1" dirty="0" smtClean="0">
                <a:latin typeface="TH Niramit AS" panose="02000506000000020004" pitchFamily="2" charset="-34"/>
                <a:cs typeface="TH Niramit AS" panose="02000506000000020004" pitchFamily="2" charset="-34"/>
              </a:rPr>
              <a:t>ได้หรือ</a:t>
            </a:r>
            <a:r>
              <a:rPr lang="th-TH" sz="4400" b="1" dirty="0">
                <a:latin typeface="TH Niramit AS" panose="02000506000000020004" pitchFamily="2" charset="-34"/>
                <a:cs typeface="TH Niramit AS" panose="02000506000000020004" pitchFamily="2" charset="-34"/>
              </a:rPr>
              <a:t>เพื่อให้เสียงท้ายวรรคอ่านแล้ว</a:t>
            </a:r>
            <a:r>
              <a:rPr lang="th-TH" sz="4400" b="1" dirty="0" smtClean="0">
                <a:latin typeface="TH Niramit AS" panose="02000506000000020004" pitchFamily="2" charset="-34"/>
                <a:cs typeface="TH Niramit AS" panose="02000506000000020004" pitchFamily="2" charset="-34"/>
              </a:rPr>
              <a:t>ราบรื่นไม่</a:t>
            </a:r>
            <a:r>
              <a:rPr lang="th-TH" sz="4400" b="1" dirty="0">
                <a:latin typeface="TH Niramit AS" panose="02000506000000020004" pitchFamily="2" charset="-34"/>
                <a:cs typeface="TH Niramit AS" panose="02000506000000020004" pitchFamily="2" charset="-34"/>
              </a:rPr>
              <a:t>หยุดหรืออ่านแล้วชะงัก  คำสร้อยที่นิยมใช้กันเป็นแบบแผนมีทั้งหมด </a:t>
            </a:r>
            <a:r>
              <a:rPr lang="th-TH" sz="4400" b="1" dirty="0" smtClean="0">
                <a:latin typeface="TH Niramit AS" panose="02000506000000020004" pitchFamily="2" charset="-34"/>
                <a:cs typeface="TH Niramit AS" panose="02000506000000020004" pitchFamily="2" charset="-34"/>
              </a:rPr>
              <a:t>๑๘</a:t>
            </a:r>
            <a:r>
              <a:rPr lang="th-TH" sz="4400" b="1" dirty="0" smtClean="0">
                <a:latin typeface="TH Niramit AS" panose="02000506000000020004" pitchFamily="2" charset="-34"/>
                <a:cs typeface="TH Niramit AS" panose="02000506000000020004" pitchFamily="2" charset="-34"/>
              </a:rPr>
              <a:t> </a:t>
            </a:r>
            <a:r>
              <a:rPr lang="th-TH" sz="4400" b="1" dirty="0">
                <a:latin typeface="TH Niramit AS" panose="02000506000000020004" pitchFamily="2" charset="-34"/>
                <a:cs typeface="TH Niramit AS" panose="02000506000000020004" pitchFamily="2" charset="-34"/>
              </a:rPr>
              <a:t>คำ </a:t>
            </a:r>
            <a:r>
              <a:rPr lang="th-TH" sz="4400" b="1" u="sng" dirty="0" smtClean="0">
                <a:latin typeface="TH Niramit AS" panose="02000506000000020004" pitchFamily="2" charset="-34"/>
                <a:cs typeface="TH Niramit AS" panose="02000506000000020004" pitchFamily="2" charset="-34"/>
              </a:rPr>
              <a:t/>
            </a:r>
            <a:br>
              <a:rPr lang="th-TH" sz="4400" b="1" u="sng" dirty="0" smtClean="0">
                <a:latin typeface="TH Niramit AS" panose="02000506000000020004" pitchFamily="2" charset="-34"/>
                <a:cs typeface="TH Niramit AS" panose="02000506000000020004" pitchFamily="2" charset="-34"/>
              </a:rPr>
            </a:br>
            <a:r>
              <a:rPr lang="th-TH" sz="5400" b="1" dirty="0">
                <a:latin typeface="TH Niramit AS" panose="02000506000000020004" pitchFamily="2" charset="-34"/>
                <a:cs typeface="TH Niramit AS" panose="02000506000000020004" pitchFamily="2" charset="-34"/>
              </a:rPr>
              <a:t/>
            </a:r>
            <a:br>
              <a:rPr lang="th-TH" sz="5400" b="1" dirty="0">
                <a:latin typeface="TH Niramit AS" panose="02000506000000020004" pitchFamily="2" charset="-34"/>
                <a:cs typeface="TH Niramit AS" panose="02000506000000020004" pitchFamily="2" charset="-34"/>
              </a:rPr>
            </a:br>
            <a:r>
              <a:rPr lang="th-TH" sz="4800" b="1" u="sng" dirty="0" smtClean="0">
                <a:latin typeface="TH Niramit AS" panose="02000506000000020004" pitchFamily="2" charset="-34"/>
                <a:cs typeface="TH Niramit AS" panose="02000506000000020004" pitchFamily="2" charset="-34"/>
              </a:rPr>
              <a:t/>
            </a:r>
            <a:br>
              <a:rPr lang="th-TH" sz="4800" b="1" u="sng" dirty="0" smtClean="0">
                <a:latin typeface="TH Niramit AS" panose="02000506000000020004" pitchFamily="2" charset="-34"/>
                <a:cs typeface="TH Niramit AS" panose="02000506000000020004" pitchFamily="2" charset="-34"/>
              </a:rPr>
            </a:br>
            <a:r>
              <a:rPr lang="th-TH" sz="4800" b="1" u="sng" dirty="0">
                <a:latin typeface="TH Niramit AS" panose="02000506000000020004" pitchFamily="2" charset="-34"/>
                <a:cs typeface="TH Niramit AS" panose="02000506000000020004" pitchFamily="2" charset="-34"/>
              </a:rPr>
              <a:t/>
            </a:r>
            <a:br>
              <a:rPr lang="th-TH" sz="4800" b="1" u="sng" dirty="0">
                <a:latin typeface="TH Niramit AS" panose="02000506000000020004" pitchFamily="2" charset="-34"/>
                <a:cs typeface="TH Niramit AS" panose="02000506000000020004" pitchFamily="2" charset="-34"/>
              </a:rPr>
            </a:br>
            <a:endParaRPr lang="th-TH" sz="4800" b="1" u="sng" dirty="0" smtClean="0">
              <a:solidFill>
                <a:schemeClr val="accent4">
                  <a:lumMod val="60000"/>
                  <a:lumOff val="40000"/>
                </a:schemeClr>
              </a:solidFill>
              <a:latin typeface="TH Niramit AS" panose="02000506000000020004" pitchFamily="2" charset="-34"/>
              <a:cs typeface="TH Niramit AS" panose="02000506000000020004" pitchFamily="2"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105965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0" y="4112202"/>
            <a:ext cx="11935326" cy="4876800"/>
          </a:xfrm>
        </p:spPr>
        <p:txBody>
          <a:bodyPr>
            <a:noAutofit/>
          </a:bodyPr>
          <a:lstStyle/>
          <a:p>
            <a:r>
              <a:rPr lang="th-TH" sz="4000" b="1" dirty="0" smtClean="0">
                <a:latin typeface="Angsana New" pitchFamily="18" charset="-34"/>
                <a:cs typeface="Angsana New" pitchFamily="18" charset="-34"/>
              </a:rPr>
              <a:t>	</a:t>
            </a: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ยกตัวอย่างคำสร้อยที่กวีมักใช้ในการแต่งโคลง</a:t>
            </a:r>
            <a:r>
              <a:rPr lang="th-TH" sz="4000" b="1" dirty="0">
                <a:latin typeface="Angsana New" pitchFamily="18" charset="-34"/>
                <a:cs typeface="Angsana New" pitchFamily="18" charset="-34"/>
              </a:rPr>
              <a:t>บ่อยๆ  เช่น</a:t>
            </a:r>
            <a:br>
              <a:rPr lang="th-TH" sz="4000" b="1" dirty="0">
                <a:latin typeface="Angsana New" pitchFamily="18" charset="-34"/>
                <a:cs typeface="Angsana New" pitchFamily="18" charset="-34"/>
              </a:rPr>
            </a:br>
            <a:r>
              <a:rPr lang="th-TH" sz="4000" b="1" dirty="0" smtClean="0">
                <a:latin typeface="Angsana New" pitchFamily="18" charset="-34"/>
                <a:cs typeface="Angsana New" pitchFamily="18" charset="-34"/>
              </a:rPr>
              <a:t>	</a:t>
            </a:r>
            <a:r>
              <a:rPr lang="th-TH" sz="3600" b="1" dirty="0" smtClean="0">
                <a:solidFill>
                  <a:srgbClr val="FF0000"/>
                </a:solidFill>
                <a:latin typeface="Angsana New" pitchFamily="18" charset="-34"/>
                <a:cs typeface="Angsana New" pitchFamily="18" charset="-34"/>
              </a:rPr>
              <a:t>เทอญ</a:t>
            </a:r>
            <a:r>
              <a:rPr lang="th-TH" sz="3600" b="1" dirty="0">
                <a:solidFill>
                  <a:schemeClr val="accent4">
                    <a:lumMod val="60000"/>
                    <a:lumOff val="40000"/>
                  </a:schemeClr>
                </a:solidFill>
                <a:latin typeface="Angsana New" pitchFamily="18" charset="-34"/>
                <a:cs typeface="Angsana New" pitchFamily="18" charset="-34"/>
              </a:rPr>
              <a:t>	</a:t>
            </a: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มีความหมาย			เชิง</a:t>
            </a:r>
            <a:r>
              <a:rPr lang="th-TH" sz="3600" b="1" dirty="0">
                <a:latin typeface="Angsana New" pitchFamily="18" charset="-34"/>
                <a:cs typeface="Angsana New" pitchFamily="18" charset="-34"/>
              </a:rPr>
              <a:t>ขอให้มี หรือ ขอให้เป็น</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a:solidFill>
                  <a:srgbClr val="FF0000"/>
                </a:solidFill>
                <a:latin typeface="Angsana New" pitchFamily="18" charset="-34"/>
                <a:cs typeface="Angsana New" pitchFamily="18" charset="-34"/>
              </a:rPr>
              <a:t>นา</a:t>
            </a: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มีความหมาย		</a:t>
            </a: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ดังนั้น </a:t>
            </a:r>
            <a:r>
              <a:rPr lang="th-TH" sz="3600" b="1" dirty="0">
                <a:latin typeface="Angsana New" pitchFamily="18" charset="-34"/>
                <a:cs typeface="Angsana New" pitchFamily="18" charset="-34"/>
              </a:rPr>
              <a:t>เช่นนั้น</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a:solidFill>
                  <a:srgbClr val="FF0000"/>
                </a:solidFill>
                <a:latin typeface="Angsana New" pitchFamily="18" charset="-34"/>
                <a:cs typeface="Angsana New" pitchFamily="18" charset="-34"/>
              </a:rPr>
              <a:t>นอ</a:t>
            </a: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มีความหมาย			เช่นเดียวกับ</a:t>
            </a:r>
            <a:r>
              <a:rPr lang="th-TH" sz="3600" b="1" dirty="0">
                <a:latin typeface="Angsana New" pitchFamily="18" charset="-34"/>
                <a:cs typeface="Angsana New" pitchFamily="18" charset="-34"/>
              </a:rPr>
              <a:t>คำอุทานว่า หนอ หรือ นั่นเอง</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a:solidFill>
                  <a:srgbClr val="FF0000"/>
                </a:solidFill>
                <a:latin typeface="Angsana New" pitchFamily="18" charset="-34"/>
                <a:cs typeface="Angsana New" pitchFamily="18" charset="-34"/>
              </a:rPr>
              <a:t>รา</a:t>
            </a: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มี</a:t>
            </a:r>
            <a:r>
              <a:rPr lang="th-TH" sz="3600" b="1" dirty="0" smtClean="0">
                <a:latin typeface="Angsana New" pitchFamily="18" charset="-34"/>
                <a:cs typeface="Angsana New" pitchFamily="18" charset="-34"/>
              </a:rPr>
              <a:t>ความหมาย			เถอะ </a:t>
            </a:r>
            <a:r>
              <a:rPr lang="th-TH" sz="3600" b="1" dirty="0">
                <a:latin typeface="Angsana New" pitchFamily="18" charset="-34"/>
                <a:cs typeface="Angsana New" pitchFamily="18" charset="-34"/>
              </a:rPr>
              <a:t>เถิด</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a:solidFill>
                  <a:srgbClr val="FF0000"/>
                </a:solidFill>
                <a:latin typeface="Angsana New" pitchFamily="18" charset="-34"/>
                <a:cs typeface="Angsana New" pitchFamily="18" charset="-34"/>
              </a:rPr>
              <a:t>ฤๅ</a:t>
            </a:r>
            <a:r>
              <a:rPr lang="th-TH" sz="3600" b="1" dirty="0">
                <a:solidFill>
                  <a:schemeClr val="accent4">
                    <a:lumMod val="60000"/>
                    <a:lumOff val="40000"/>
                  </a:schemeClr>
                </a:solidFill>
                <a:latin typeface="Angsana New" pitchFamily="18" charset="-34"/>
                <a:cs typeface="Angsana New" pitchFamily="18" charset="-34"/>
              </a:rPr>
              <a:t>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มี</a:t>
            </a:r>
            <a:r>
              <a:rPr lang="th-TH" sz="3600" b="1" dirty="0" smtClean="0">
                <a:latin typeface="Angsana New" pitchFamily="18" charset="-34"/>
                <a:cs typeface="Angsana New" pitchFamily="18" charset="-34"/>
              </a:rPr>
              <a:t>ความหมาย			เชิง</a:t>
            </a:r>
            <a:r>
              <a:rPr lang="th-TH" sz="3600" b="1" dirty="0">
                <a:latin typeface="Angsana New" pitchFamily="18" charset="-34"/>
                <a:cs typeface="Angsana New" pitchFamily="18" charset="-34"/>
              </a:rPr>
              <a:t>ถาม เหมือนกับคำว่า หรือ</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a:solidFill>
                  <a:srgbClr val="FF0000"/>
                </a:solidFill>
                <a:latin typeface="Angsana New" pitchFamily="18" charset="-34"/>
                <a:cs typeface="Angsana New" pitchFamily="18" charset="-34"/>
              </a:rPr>
              <a:t>แล </a:t>
            </a: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มีความหมาย			อย่าง</a:t>
            </a:r>
            <a:r>
              <a:rPr lang="th-TH" sz="3600" b="1" dirty="0">
                <a:latin typeface="Angsana New" pitchFamily="18" charset="-34"/>
                <a:cs typeface="Angsana New" pitchFamily="18" charset="-34"/>
              </a:rPr>
              <a:t>นั้น เป็นเช่นนั้น</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a:solidFill>
                  <a:srgbClr val="FF0000"/>
                </a:solidFill>
                <a:latin typeface="Angsana New" pitchFamily="18" charset="-34"/>
                <a:cs typeface="Angsana New" pitchFamily="18" charset="-34"/>
              </a:rPr>
              <a:t>แฮ </a:t>
            </a: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มีความหมาย 		</a:t>
            </a:r>
            <a:r>
              <a:rPr lang="th-TH" sz="3600" b="1" dirty="0" smtClean="0">
                <a:latin typeface="Angsana New" pitchFamily="18" charset="-34"/>
                <a:cs typeface="Angsana New" pitchFamily="18" charset="-34"/>
              </a:rPr>
              <a:t>	เป็น</a:t>
            </a:r>
            <a:r>
              <a:rPr lang="th-TH" sz="3600" b="1" dirty="0">
                <a:latin typeface="Angsana New" pitchFamily="18" charset="-34"/>
                <a:cs typeface="Angsana New" pitchFamily="18" charset="-34"/>
              </a:rPr>
              <a:t>อย่างนั้น</a:t>
            </a:r>
            <a:r>
              <a:rPr lang="th-TH" sz="3600" b="1" dirty="0" smtClean="0">
                <a:latin typeface="Angsana New" pitchFamily="18" charset="-34"/>
                <a:cs typeface="Angsana New" pitchFamily="18" charset="-34"/>
              </a:rPr>
              <a:t>นั่นเอง</a:t>
            </a:r>
            <a:r>
              <a:rPr lang="th-TH" sz="4400" b="1" u="sng" dirty="0" smtClean="0">
                <a:latin typeface="Angsana New" pitchFamily="18" charset="-34"/>
                <a:cs typeface="Angsana New" pitchFamily="18" charset="-34"/>
              </a:rPr>
              <a:t/>
            </a:r>
            <a:br>
              <a:rPr lang="th-TH" sz="4400" b="1" u="sng" dirty="0" smtClean="0">
                <a:latin typeface="Angsana New" pitchFamily="18" charset="-34"/>
                <a:cs typeface="Angsana New" pitchFamily="18" charset="-34"/>
              </a:rPr>
            </a:br>
            <a:r>
              <a:rPr lang="th-TH" sz="6000" b="1" dirty="0">
                <a:latin typeface="Angsana New" pitchFamily="18" charset="-34"/>
                <a:cs typeface="Angsana New" pitchFamily="18" charset="-34"/>
              </a:rPr>
              <a:t/>
            </a:r>
            <a:br>
              <a:rPr lang="th-TH" sz="6000" b="1" dirty="0">
                <a:latin typeface="Angsana New" pitchFamily="18" charset="-34"/>
                <a:cs typeface="Angsana New" pitchFamily="18" charset="-34"/>
              </a:rPr>
            </a:br>
            <a:r>
              <a:rPr lang="th-TH" sz="4800" b="1" u="sng" dirty="0" smtClean="0">
                <a:latin typeface="Angsana New" pitchFamily="18" charset="-34"/>
                <a:cs typeface="Angsana New" pitchFamily="18" charset="-34"/>
              </a:rPr>
              <a:t/>
            </a:r>
            <a:br>
              <a:rPr lang="th-TH" sz="4800" b="1" u="sng" dirty="0" smtClean="0">
                <a:latin typeface="Angsana New" pitchFamily="18" charset="-34"/>
                <a:cs typeface="Angsana New" pitchFamily="18" charset="-34"/>
              </a:rPr>
            </a:br>
            <a:r>
              <a:rPr lang="th-TH" sz="4800" b="1" u="sng" dirty="0">
                <a:latin typeface="Angsana New" pitchFamily="18" charset="-34"/>
                <a:cs typeface="Angsana New" pitchFamily="18" charset="-34"/>
              </a:rPr>
              <a:t/>
            </a:r>
            <a:br>
              <a:rPr lang="th-TH" sz="4800" b="1" u="sng" dirty="0">
                <a:latin typeface="Angsana New" pitchFamily="18" charset="-34"/>
                <a:cs typeface="Angsana New" pitchFamily="18" charset="-34"/>
              </a:rPr>
            </a:b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spTree>
    <p:extLst>
      <p:ext uri="{BB962C8B-B14F-4D97-AF65-F5344CB8AC3E}">
        <p14:creationId xmlns:p14="http://schemas.microsoft.com/office/powerpoint/2010/main" val="38791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38621" y="1981200"/>
            <a:ext cx="11714758" cy="4876800"/>
          </a:xfrm>
        </p:spPr>
        <p:txBody>
          <a:bodyPr>
            <a:noAutofit/>
          </a:bodyPr>
          <a:lstStyle/>
          <a:p>
            <a:r>
              <a:rPr lang="th-TH" sz="4800" b="1" u="sng" dirty="0" smtClean="0">
                <a:solidFill>
                  <a:srgbClr val="FF0000"/>
                </a:solidFill>
                <a:latin typeface="Angsana New" pitchFamily="18" charset="-34"/>
                <a:cs typeface="Angsana New" pitchFamily="18" charset="-34"/>
              </a:rPr>
              <a:t>การ</a:t>
            </a:r>
            <a:r>
              <a:rPr lang="th-TH" sz="4800" b="1" u="sng" dirty="0" smtClean="0">
                <a:solidFill>
                  <a:srgbClr val="FF0000"/>
                </a:solidFill>
                <a:latin typeface="Angsana New" pitchFamily="18" charset="-34"/>
                <a:cs typeface="Angsana New" pitchFamily="18" charset="-34"/>
              </a:rPr>
              <a:t>ส่ง</a:t>
            </a:r>
            <a:r>
              <a:rPr lang="th-TH" sz="4800" b="1" u="sng" dirty="0" smtClean="0">
                <a:solidFill>
                  <a:srgbClr val="FF0000"/>
                </a:solidFill>
                <a:latin typeface="Angsana New" pitchFamily="18" charset="-34"/>
                <a:cs typeface="Angsana New" pitchFamily="18" charset="-34"/>
              </a:rPr>
              <a:t>สัมผัส</a:t>
            </a:r>
            <a:r>
              <a:rPr lang="th-TH" sz="6000" b="1" dirty="0">
                <a:solidFill>
                  <a:srgbClr val="FF0000"/>
                </a:solidFill>
                <a:latin typeface="Angsana New" pitchFamily="18" charset="-34"/>
                <a:cs typeface="Angsana New" pitchFamily="18" charset="-34"/>
              </a:rPr>
              <a:t/>
            </a:r>
            <a:br>
              <a:rPr lang="th-TH" sz="6000" b="1" dirty="0">
                <a:solidFill>
                  <a:srgbClr val="FF0000"/>
                </a:solidFill>
                <a:latin typeface="Angsana New" pitchFamily="18" charset="-34"/>
                <a:cs typeface="Angsana New" pitchFamily="18" charset="-34"/>
              </a:rPr>
            </a:br>
            <a:r>
              <a:rPr lang="th-TH" sz="3600" b="1" dirty="0" smtClean="0">
                <a:latin typeface="Angsana New" pitchFamily="18" charset="-34"/>
                <a:cs typeface="Angsana New" pitchFamily="18" charset="-34"/>
              </a:rPr>
              <a:t>-</a:t>
            </a:r>
            <a:r>
              <a:rPr lang="th-TH" sz="3600" b="1" dirty="0">
                <a:latin typeface="Angsana New" pitchFamily="18" charset="-34"/>
                <a:cs typeface="Angsana New" pitchFamily="18" charset="-34"/>
              </a:rPr>
              <a:t>	</a:t>
            </a:r>
            <a:r>
              <a:rPr lang="th-TH" sz="3600" b="1" dirty="0">
                <a:solidFill>
                  <a:schemeClr val="accent4">
                    <a:lumMod val="60000"/>
                    <a:lumOff val="40000"/>
                  </a:schemeClr>
                </a:solidFill>
                <a:latin typeface="Angsana New" pitchFamily="18" charset="-34"/>
                <a:cs typeface="Angsana New" pitchFamily="18" charset="-34"/>
              </a:rPr>
              <a:t>สัมผัสใน  </a:t>
            </a:r>
            <a:r>
              <a:rPr lang="th-TH" sz="3600" b="1" dirty="0">
                <a:latin typeface="Angsana New" pitchFamily="18" charset="-34"/>
                <a:cs typeface="Angsana New" pitchFamily="18" charset="-34"/>
              </a:rPr>
              <a:t>: ไม่บังคับสัมผัสใน  แต่ถ้ามีจะทำให้โคลงสละสลวยขึ้น</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a:solidFill>
                  <a:schemeClr val="accent4">
                    <a:lumMod val="60000"/>
                    <a:lumOff val="40000"/>
                  </a:schemeClr>
                </a:solidFill>
                <a:latin typeface="Angsana New" pitchFamily="18" charset="-34"/>
                <a:cs typeface="Angsana New" pitchFamily="18" charset="-34"/>
              </a:rPr>
              <a:t>สัมผัสนอก / สัมผัสระหว่างวรรค  </a:t>
            </a:r>
            <a:r>
              <a:rPr lang="th-TH" sz="3600" b="1" dirty="0">
                <a:latin typeface="Angsana New" pitchFamily="18" charset="-34"/>
                <a:cs typeface="Angsana New" pitchFamily="18" charset="-34"/>
              </a:rPr>
              <a:t>: </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คำ</a:t>
            </a:r>
            <a:r>
              <a:rPr lang="th-TH" sz="3600" b="1" dirty="0">
                <a:latin typeface="Angsana New" pitchFamily="18" charset="-34"/>
                <a:cs typeface="Angsana New" pitchFamily="18" charset="-34"/>
              </a:rPr>
              <a:t>สุดท้ายบาทที่ ๑  สัมผัสกับคำสุดท้ายในวรรคหน้าของบาทที่ ๒ และ ๓</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คำ</a:t>
            </a:r>
            <a:r>
              <a:rPr lang="th-TH" sz="3600" b="1" dirty="0">
                <a:latin typeface="Angsana New" pitchFamily="18" charset="-34"/>
                <a:cs typeface="Angsana New" pitchFamily="18" charset="-34"/>
              </a:rPr>
              <a:t>สุดท้ายบาทที่ ๓  สัมผัสกับคำสุดท้ายในวรรคหน้าของบาทที่ ๓ </a:t>
            </a:r>
            <a:br>
              <a:rPr lang="th-TH" sz="3600" b="1" dirty="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a:solidFill>
                  <a:schemeClr val="accent4">
                    <a:lumMod val="60000"/>
                    <a:lumOff val="40000"/>
                  </a:schemeClr>
                </a:solidFill>
                <a:latin typeface="Angsana New" pitchFamily="18" charset="-34"/>
                <a:cs typeface="Angsana New" pitchFamily="18" charset="-34"/>
              </a:rPr>
              <a:t>สัมผัสระหว่างบท  </a:t>
            </a:r>
            <a:r>
              <a:rPr lang="th-TH" sz="3600" b="1" dirty="0">
                <a:latin typeface="Angsana New" pitchFamily="18" charset="-34"/>
                <a:cs typeface="Angsana New" pitchFamily="18" charset="-34"/>
              </a:rPr>
              <a:t>ไม่บังคับ จะมีหรือไม่ก็ได้</a:t>
            </a: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3600" b="1" u="sng" dirty="0" smtClean="0">
                <a:latin typeface="Angsana New" pitchFamily="18" charset="-34"/>
                <a:cs typeface="Angsana New" pitchFamily="18" charset="-34"/>
              </a:rPr>
              <a:t/>
            </a:r>
            <a:br>
              <a:rPr lang="th-TH" sz="3600" b="1" u="sng" dirty="0" smtClean="0">
                <a:latin typeface="Angsana New" pitchFamily="18" charset="-34"/>
                <a:cs typeface="Angsana New" pitchFamily="18" charset="-34"/>
              </a:rPr>
            </a:br>
            <a:r>
              <a:rPr lang="th-TH" sz="4800" b="1" u="sng" dirty="0">
                <a:latin typeface="Angsana New" pitchFamily="18" charset="-34"/>
                <a:cs typeface="Angsana New" pitchFamily="18" charset="-34"/>
              </a:rPr>
              <a:t/>
            </a:r>
            <a:br>
              <a:rPr lang="th-TH" sz="4800" b="1" u="sng" dirty="0">
                <a:latin typeface="Angsana New" pitchFamily="18" charset="-34"/>
                <a:cs typeface="Angsana New" pitchFamily="18" charset="-34"/>
              </a:rPr>
            </a:b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pic>
        <p:nvPicPr>
          <p:cNvPr id="3" name="รูปภาพ 2"/>
          <p:cNvPicPr>
            <a:picLocks noChangeAspect="1"/>
          </p:cNvPicPr>
          <p:nvPr/>
        </p:nvPicPr>
        <p:blipFill>
          <a:blip r:embed="rId2"/>
          <a:stretch>
            <a:fillRect/>
          </a:stretch>
        </p:blipFill>
        <p:spPr>
          <a:xfrm>
            <a:off x="7483320" y="4331368"/>
            <a:ext cx="4516175" cy="2213811"/>
          </a:xfrm>
          <a:prstGeom prst="rect">
            <a:avLst/>
          </a:prstGeom>
        </p:spPr>
      </p:pic>
    </p:spTree>
    <p:extLst>
      <p:ext uri="{BB962C8B-B14F-4D97-AF65-F5344CB8AC3E}">
        <p14:creationId xmlns:p14="http://schemas.microsoft.com/office/powerpoint/2010/main" val="239483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49250" y="1417128"/>
            <a:ext cx="11714758" cy="4876800"/>
          </a:xfrm>
        </p:spPr>
        <p:txBody>
          <a:bodyPr>
            <a:normAutofit fontScale="90000"/>
          </a:bodyPr>
          <a:lstStyle/>
          <a:p>
            <a:r>
              <a:rPr lang="th-TH" sz="4800" b="1" u="sng" dirty="0" smtClean="0">
                <a:solidFill>
                  <a:srgbClr val="FF0000"/>
                </a:solidFill>
                <a:latin typeface="Angsana New" pitchFamily="18" charset="-34"/>
                <a:cs typeface="Angsana New" pitchFamily="18" charset="-34"/>
              </a:rPr>
              <a:t>คำ</a:t>
            </a:r>
            <a:r>
              <a:rPr lang="th-TH" sz="4800" b="1" u="sng" dirty="0" smtClean="0">
                <a:solidFill>
                  <a:srgbClr val="FF0000"/>
                </a:solidFill>
                <a:latin typeface="Angsana New" pitchFamily="18" charset="-34"/>
                <a:cs typeface="Angsana New" pitchFamily="18" charset="-34"/>
              </a:rPr>
              <a:t>เอกและคำโท</a:t>
            </a:r>
            <a:r>
              <a:rPr lang="th-TH" sz="5400" b="1" dirty="0" smtClean="0">
                <a:latin typeface="Angsana New" pitchFamily="18" charset="-34"/>
                <a:cs typeface="Angsana New" pitchFamily="18" charset="-34"/>
              </a:rPr>
              <a:t/>
            </a:r>
            <a:br>
              <a:rPr lang="th-TH" sz="5400" b="1" dirty="0" smtClean="0">
                <a:latin typeface="Angsana New" pitchFamily="18" charset="-34"/>
                <a:cs typeface="Angsana New" pitchFamily="18" charset="-34"/>
              </a:rPr>
            </a:br>
            <a:r>
              <a:rPr lang="th-TH" sz="4000" b="1" dirty="0">
                <a:latin typeface="Angsana New" pitchFamily="18" charset="-34"/>
                <a:cs typeface="Angsana New" pitchFamily="18" charset="-34"/>
              </a:rPr>
              <a:t>	</a:t>
            </a:r>
            <a:r>
              <a:rPr lang="th-TH" sz="4000" b="1" dirty="0" smtClean="0">
                <a:latin typeface="Angsana New" pitchFamily="18" charset="-34"/>
                <a:cs typeface="Angsana New" pitchFamily="18" charset="-34"/>
              </a:rPr>
              <a:t>- </a:t>
            </a:r>
            <a:r>
              <a:rPr lang="th-TH" sz="3600" b="1" dirty="0" smtClean="0">
                <a:solidFill>
                  <a:schemeClr val="accent4">
                    <a:lumMod val="60000"/>
                    <a:lumOff val="40000"/>
                  </a:schemeClr>
                </a:solidFill>
                <a:latin typeface="Angsana New" pitchFamily="18" charset="-34"/>
                <a:cs typeface="Angsana New" pitchFamily="18" charset="-34"/>
              </a:rPr>
              <a:t>คำเอก </a:t>
            </a:r>
            <a:r>
              <a:rPr lang="th-TH" sz="3600" b="1" dirty="0" smtClean="0">
                <a:latin typeface="Angsana New" pitchFamily="18" charset="-34"/>
                <a:cs typeface="Angsana New" pitchFamily="18" charset="-34"/>
              </a:rPr>
              <a:t>คือ  ตำแหน่งคำ</a:t>
            </a:r>
            <a:r>
              <a:rPr lang="th-TH" sz="3600" b="1" dirty="0">
                <a:latin typeface="Angsana New" pitchFamily="18" charset="-34"/>
                <a:cs typeface="Angsana New" pitchFamily="18" charset="-34"/>
              </a:rPr>
              <a:t>ที่มี</a:t>
            </a:r>
            <a:r>
              <a:rPr lang="th-TH" sz="3600" b="1" dirty="0">
                <a:solidFill>
                  <a:schemeClr val="accent4">
                    <a:lumMod val="60000"/>
                    <a:lumOff val="40000"/>
                  </a:schemeClr>
                </a:solidFill>
                <a:latin typeface="Angsana New" pitchFamily="18" charset="-34"/>
                <a:cs typeface="Angsana New" pitchFamily="18" charset="-34"/>
              </a:rPr>
              <a:t>รูปวรรณยุกต์เอก  </a:t>
            </a:r>
            <a:r>
              <a:rPr lang="th-TH" sz="3600" b="1" dirty="0">
                <a:latin typeface="Angsana New" pitchFamily="18" charset="-34"/>
                <a:cs typeface="Angsana New" pitchFamily="18" charset="-34"/>
              </a:rPr>
              <a:t>โคลง ๑ บท บังคับ คำเอก </a:t>
            </a:r>
            <a:r>
              <a:rPr lang="th-TH" sz="3600" b="1" dirty="0">
                <a:solidFill>
                  <a:schemeClr val="accent4">
                    <a:lumMod val="60000"/>
                    <a:lumOff val="40000"/>
                  </a:schemeClr>
                </a:solidFill>
                <a:latin typeface="Angsana New" pitchFamily="18" charset="-34"/>
                <a:cs typeface="Angsana New" pitchFamily="18" charset="-34"/>
              </a:rPr>
              <a:t>๗  </a:t>
            </a:r>
            <a:r>
              <a:rPr lang="th-TH" sz="3600" b="1" dirty="0" smtClean="0">
                <a:solidFill>
                  <a:schemeClr val="accent4">
                    <a:lumMod val="60000"/>
                    <a:lumOff val="40000"/>
                  </a:schemeClr>
                </a:solidFill>
                <a:latin typeface="Angsana New" pitchFamily="18" charset="-34"/>
                <a:cs typeface="Angsana New" pitchFamily="18" charset="-34"/>
              </a:rPr>
              <a:t>คำ</a:t>
            </a:r>
            <a:r>
              <a:rPr lang="th-TH" sz="3600" b="1" dirty="0" smtClean="0">
                <a:latin typeface="Angsana New" pitchFamily="18" charset="-34"/>
                <a:cs typeface="Angsana New" pitchFamily="18" charset="-34"/>
              </a:rPr>
              <a:t>	-  </a:t>
            </a:r>
            <a:r>
              <a:rPr lang="th-TH" sz="3600" b="1" dirty="0" smtClean="0">
                <a:solidFill>
                  <a:schemeClr val="accent4">
                    <a:lumMod val="60000"/>
                    <a:lumOff val="40000"/>
                  </a:schemeClr>
                </a:solidFill>
                <a:latin typeface="Angsana New" pitchFamily="18" charset="-34"/>
                <a:cs typeface="Angsana New" pitchFamily="18" charset="-34"/>
              </a:rPr>
              <a:t>คำโท  </a:t>
            </a:r>
            <a:r>
              <a:rPr lang="th-TH" sz="3600" b="1" dirty="0" smtClean="0">
                <a:latin typeface="Angsana New" pitchFamily="18" charset="-34"/>
                <a:cs typeface="Angsana New" pitchFamily="18" charset="-34"/>
              </a:rPr>
              <a:t>คือ  ตำแหน่งคำ</a:t>
            </a:r>
            <a:r>
              <a:rPr lang="th-TH" sz="3600" b="1" dirty="0">
                <a:latin typeface="Angsana New" pitchFamily="18" charset="-34"/>
                <a:cs typeface="Angsana New" pitchFamily="18" charset="-34"/>
              </a:rPr>
              <a:t>ที่มี</a:t>
            </a:r>
            <a:r>
              <a:rPr lang="th-TH" sz="3600" b="1" dirty="0">
                <a:solidFill>
                  <a:schemeClr val="accent4">
                    <a:lumMod val="60000"/>
                    <a:lumOff val="40000"/>
                  </a:schemeClr>
                </a:solidFill>
                <a:latin typeface="Angsana New" pitchFamily="18" charset="-34"/>
                <a:cs typeface="Angsana New" pitchFamily="18" charset="-34"/>
              </a:rPr>
              <a:t>รูปวรรณยุกต์โท    </a:t>
            </a:r>
            <a:r>
              <a:rPr lang="th-TH" sz="3600" b="1" dirty="0">
                <a:latin typeface="Angsana New" pitchFamily="18" charset="-34"/>
                <a:cs typeface="Angsana New" pitchFamily="18" charset="-34"/>
              </a:rPr>
              <a:t>โคลง ๑ บท บังคับ คำโท </a:t>
            </a:r>
            <a:r>
              <a:rPr lang="th-TH" sz="3600" b="1" dirty="0">
                <a:solidFill>
                  <a:schemeClr val="accent4">
                    <a:lumMod val="60000"/>
                    <a:lumOff val="40000"/>
                  </a:schemeClr>
                </a:solidFill>
                <a:latin typeface="Angsana New" pitchFamily="18" charset="-34"/>
                <a:cs typeface="Angsana New" pitchFamily="18" charset="-34"/>
              </a:rPr>
              <a:t>๔ คำ</a:t>
            </a:r>
            <a:r>
              <a:rPr lang="th-TH" sz="4000" b="1" dirty="0">
                <a:latin typeface="Angsana New" pitchFamily="18" charset="-34"/>
                <a:cs typeface="Angsana New" pitchFamily="18" charset="-34"/>
              </a:rPr>
              <a:t/>
            </a:r>
            <a:br>
              <a:rPr lang="th-TH" sz="4000" b="1" dirty="0">
                <a:latin typeface="Angsana New" pitchFamily="18" charset="-34"/>
                <a:cs typeface="Angsana New" pitchFamily="18" charset="-34"/>
              </a:rPr>
            </a:br>
            <a:r>
              <a:rPr lang="th-TH" sz="3600" b="1" u="sng" dirty="0" smtClean="0">
                <a:latin typeface="Angsana New" pitchFamily="18" charset="-34"/>
                <a:cs typeface="Angsana New" pitchFamily="18" charset="-34"/>
              </a:rPr>
              <a:t/>
            </a:r>
            <a:br>
              <a:rPr lang="th-TH" sz="3600" b="1" u="sng" dirty="0" smtClean="0">
                <a:latin typeface="Angsana New" pitchFamily="18" charset="-34"/>
                <a:cs typeface="Angsana New" pitchFamily="18" charset="-34"/>
              </a:rPr>
            </a:br>
            <a:r>
              <a:rPr lang="th-TH" sz="3600" b="1" dirty="0" smtClean="0">
                <a:latin typeface="Angsana New" pitchFamily="18" charset="-34"/>
                <a:cs typeface="Angsana New" pitchFamily="18" charset="-34"/>
              </a:rPr>
              <a:t>			คือ ตำแหน่งคำเอก  </a:t>
            </a:r>
            <a:br>
              <a:rPr lang="th-TH" sz="3600" b="1" dirty="0" smtClean="0">
                <a:latin typeface="Angsana New" pitchFamily="18" charset="-34"/>
                <a:cs typeface="Angsana New" pitchFamily="18" charset="-34"/>
              </a:rPr>
            </a:br>
            <a:r>
              <a:rPr lang="th-TH" sz="3600" b="1" dirty="0">
                <a:latin typeface="Angsana New" pitchFamily="18" charset="-34"/>
                <a:cs typeface="Angsana New" pitchFamily="18" charset="-34"/>
              </a:rPr>
              <a:t>	</a:t>
            </a:r>
            <a:r>
              <a:rPr lang="th-TH" sz="3600" b="1" dirty="0" smtClean="0">
                <a:latin typeface="Angsana New" pitchFamily="18" charset="-34"/>
                <a:cs typeface="Angsana New" pitchFamily="18" charset="-34"/>
              </a:rPr>
              <a:t>		</a:t>
            </a:r>
            <a:r>
              <a:rPr lang="th-TH" sz="3600" b="1" dirty="0" smtClean="0">
                <a:latin typeface="Angsana New" pitchFamily="18" charset="-34"/>
                <a:cs typeface="Angsana New" pitchFamily="18" charset="-34"/>
              </a:rPr>
              <a:t>(</a:t>
            </a:r>
            <a:r>
              <a:rPr lang="th-TH" sz="3600" b="1" dirty="0" smtClean="0">
                <a:latin typeface="Angsana New" pitchFamily="18" charset="-34"/>
                <a:cs typeface="Angsana New" pitchFamily="18" charset="-34"/>
              </a:rPr>
              <a:t>อนุโลมให้ใช้คำตายแทนได้)</a:t>
            </a:r>
            <a:br>
              <a:rPr lang="th-TH" sz="3600" b="1" dirty="0" smtClean="0">
                <a:latin typeface="Angsana New" pitchFamily="18" charset="-34"/>
                <a:cs typeface="Angsana New" pitchFamily="18" charset="-34"/>
              </a:rPr>
            </a:br>
            <a:r>
              <a:rPr lang="th-TH" sz="3600" b="1" dirty="0">
                <a:latin typeface="Angsana New" pitchFamily="18" charset="-34"/>
                <a:cs typeface="Angsana New" pitchFamily="18" charset="-34"/>
              </a:rPr>
              <a:t/>
            </a:r>
            <a:br>
              <a:rPr lang="th-TH" sz="3600" b="1" dirty="0">
                <a:latin typeface="Angsana New" pitchFamily="18" charset="-34"/>
                <a:cs typeface="Angsana New" pitchFamily="18" charset="-34"/>
              </a:rPr>
            </a:br>
            <a:r>
              <a:rPr lang="th-TH" sz="3600" b="1" dirty="0" smtClean="0">
                <a:latin typeface="Angsana New" pitchFamily="18" charset="-34"/>
                <a:cs typeface="Angsana New" pitchFamily="18" charset="-34"/>
              </a:rPr>
              <a:t>			คือ ตำแหน่งคำโท</a:t>
            </a:r>
            <a:r>
              <a:rPr lang="th-TH" sz="4800" b="1" u="sng" dirty="0">
                <a:latin typeface="Angsana New" pitchFamily="18" charset="-34"/>
                <a:cs typeface="Angsana New" pitchFamily="18" charset="-34"/>
              </a:rPr>
              <a:t/>
            </a:r>
            <a:br>
              <a:rPr lang="th-TH" sz="4800" b="1" u="sng" dirty="0">
                <a:latin typeface="Angsana New" pitchFamily="18" charset="-34"/>
                <a:cs typeface="Angsana New" pitchFamily="18" charset="-34"/>
              </a:rPr>
            </a:br>
            <a:endParaRPr lang="th-TH" sz="4800" b="1" u="sng" dirty="0" smtClean="0">
              <a:solidFill>
                <a:schemeClr val="accent4">
                  <a:lumMod val="60000"/>
                  <a:lumOff val="40000"/>
                </a:schemeClr>
              </a:solidFill>
              <a:latin typeface="Angsana New" pitchFamily="18" charset="-34"/>
              <a:cs typeface="Angsana New" pitchFamily="18" charset="-34"/>
            </a:endParaRPr>
          </a:p>
        </p:txBody>
      </p:sp>
      <p:sp>
        <p:nvSpPr>
          <p:cNvPr id="4" name="สี่เหลี่ยมผืนผ้า 3"/>
          <p:cNvSpPr/>
          <p:nvPr/>
        </p:nvSpPr>
        <p:spPr>
          <a:xfrm>
            <a:off x="0" y="0"/>
            <a:ext cx="12192000" cy="1181100"/>
          </a:xfrm>
          <a:prstGeom prst="rect">
            <a:avLst/>
          </a:prstGeom>
          <a:solidFill>
            <a:schemeClr val="accent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4000" b="1" dirty="0">
              <a:latin typeface="TH Niramit AS" panose="02000506000000020004" pitchFamily="2" charset="-34"/>
              <a:cs typeface="TH Niramit AS" panose="02000506000000020004" pitchFamily="2" charset="-34"/>
            </a:endParaRPr>
          </a:p>
        </p:txBody>
      </p:sp>
      <p:pic>
        <p:nvPicPr>
          <p:cNvPr id="3" name="รูปภาพ 2"/>
          <p:cNvPicPr>
            <a:picLocks noChangeAspect="1"/>
          </p:cNvPicPr>
          <p:nvPr/>
        </p:nvPicPr>
        <p:blipFill rotWithShape="1">
          <a:blip r:embed="rId2"/>
          <a:srcRect l="3668" r="24357"/>
          <a:stretch/>
        </p:blipFill>
        <p:spPr>
          <a:xfrm>
            <a:off x="6561220" y="2858826"/>
            <a:ext cx="5101390" cy="3474391"/>
          </a:xfrm>
          <a:prstGeom prst="rect">
            <a:avLst/>
          </a:prstGeom>
          <a:ln>
            <a:noFill/>
          </a:ln>
          <a:effectLst>
            <a:softEdge rad="112500"/>
          </a:effectLst>
        </p:spPr>
      </p:pic>
      <p:sp>
        <p:nvSpPr>
          <p:cNvPr id="7" name="วงรี 6"/>
          <p:cNvSpPr/>
          <p:nvPr/>
        </p:nvSpPr>
        <p:spPr>
          <a:xfrm>
            <a:off x="2072439" y="3630863"/>
            <a:ext cx="622300" cy="609600"/>
          </a:xfrm>
          <a:prstGeom prst="ellipse">
            <a:avLst/>
          </a:prstGeom>
          <a:solidFill>
            <a:srgbClr val="C00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วงรี 7"/>
          <p:cNvSpPr/>
          <p:nvPr/>
        </p:nvSpPr>
        <p:spPr>
          <a:xfrm>
            <a:off x="2135605" y="5028074"/>
            <a:ext cx="622300" cy="609600"/>
          </a:xfrm>
          <a:prstGeom prst="ellipse">
            <a:avLst/>
          </a:prstGeom>
          <a:solidFill>
            <a:srgbClr val="002060"/>
          </a:solidFill>
          <a:ln>
            <a:solidFill>
              <a:srgbClr val="00206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315917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circle(in)">
                                      <p:cBhvr>
                                        <p:cTn id="2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266</TotalTime>
  <Words>40</Words>
  <Application>Microsoft Office PowerPoint</Application>
  <PresentationFormat>Custom</PresentationFormat>
  <Paragraphs>21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Origin</vt:lpstr>
      <vt:lpstr>PowerPoint Presentation</vt:lpstr>
      <vt:lpstr>     โคลงสี่สุภาพ เป็นคำประพันธ์ที่กวีชอบแต่งและผ่านการพัฒนามายาวนานจนมีฉันทลักษณ์ที่ลงตัวและเป็นแบบฉบับ ที่ยึดถือและใช้เป็นมาตรฐานในปัจจุบัน  </vt:lpstr>
      <vt:lpstr>                แผนผังโคลงสี่สุภาพ     </vt:lpstr>
      <vt:lpstr>                              แผนผังโคลงสี่สุภาพ ฉันทลักษณ์ -  บังคับคำเอก ๗ คำ (สีแดง )   -  บังคับคำโท  ๔ คำ  (สีน้ำเงิน) -  สัมผัสนอก : สังเกตเส้นที่โยง -  สัมผัสใน  ไม่ได้บังคับ -  สัมผัสระหว่างบท  ไม่บังคับ   </vt:lpstr>
      <vt:lpstr>         แผนผังโคลงสี่สุภาพ คณะ  -  ๑ บท  มี ๔  บาท  ๓๐ - ๓๔  คำ -  วรรคหน้า ๕  คำ  -  วรรคหลัง  :  บาทที่ ๑ และ ๓ มี ๒ คำ (เพิ่มคำสร้อยได้ บาทละ ๒  คำ)  บาทที่ ๒  มี  ๒  คำ  บาทที่ ๔  มี   ๔  คำ    </vt:lpstr>
      <vt:lpstr>คำสร้อย   คำสร้อย คือคำที่เพิ่มเข้ามาใช้เมื่อคำที่ใช้ในแต่ละบาทไม่สามารถบรรยายให้จบความได้หรือเพื่อให้เสียงท้ายวรรคอ่านแล้วราบรื่นไม่หยุดหรืออ่านแล้วชะงัก  คำสร้อยที่นิยมใช้กันเป็นแบบแผนมีทั้งหมด ๑๘ คำ     </vt:lpstr>
      <vt:lpstr>  ยกตัวอย่างคำสร้อยที่กวีมักใช้ในการแต่งโคลงบ่อยๆ  เช่น  เทอญ   มีความหมาย   เชิงขอให้มี หรือ ขอให้เป็น  นา   มีความหมาย   ดังนั้น เช่นนั้น  นอ   มีความหมาย   เช่นเดียวกับคำอุทานว่า หนอ หรือ นั่นเอง  รา   มีความหมาย   เถอะ เถิด  ฤๅ  มีความหมาย   เชิงถาม เหมือนกับคำว่า หรือ  แล   มีความหมาย   อย่างนั้น เป็นเช่นนั้น  แฮ   มีความหมาย    เป็นอย่างนั้นนั่นเอง    </vt:lpstr>
      <vt:lpstr>การส่งสัมผัส - สัมผัสใน  : ไม่บังคับสัมผัสใน  แต่ถ้ามีจะทำให้โคลงสละสลวยขึ้น - สัมผัสนอก / สัมผัสระหว่างวรรค  :   คำสุดท้ายบาทที่ ๑  สัมผัสกับคำสุดท้ายในวรรคหน้าของบาทที่ ๒ และ ๓  คำสุดท้ายบาทที่ ๓  สัมผัสกับคำสุดท้ายในวรรคหน้าของบาทที่ ๓  - สัมผัสระหว่างบท  ไม่บังคับ จะมีหรือไม่ก็ได้   </vt:lpstr>
      <vt:lpstr>คำเอกและคำโท  - คำเอก คือ  ตำแหน่งคำที่มีรูปวรรณยุกต์เอก  โคลง ๑ บท บังคับ คำเอก ๗  คำ -  คำโท  คือ  ตำแหน่งคำที่มีรูปวรรณยุกต์โท    โคลง ๑ บท บังคับ คำโท ๔ คำ     คือ ตำแหน่งคำเอก      (อนุโลมให้ใช้คำตายแทนได้)     คือ ตำแหน่งคำโท </vt:lpstr>
      <vt:lpstr>            คำเอกโทษ  คำเอกโทษ  คือ  คำที่มีความหมายและกำกับด้วยรูปวรรณยุกต์โท แต่มีความจำเป็นที่ต้องแปลงให้เป็นคำที่มีรูปวรรณยุกต์เอก  แม้ว่าคำที่มีรูปวรรณยุกต์เอกที่ได้เปลี่ยนจากคำที่มีรูปวรรณยุกต์โทแล้วนั้น ได้คำที่มีไม่มีความหมายแต่ยังคงให้มีความหมายเหมือนคำที่มีรูปวรรณยุกต์โทกำกับอยู่เดิม  เช่นคำว่า    -  สิ้นเลือด    แปลงเป็น  ซิ่นเลือด         -  ภพหล้า  แปลงเป็น  ภพล่า -  หญ้า   แปลงเป็น   ย่า     -  เขี้ยว      แปลงเป็น  เคี่ยว  </vt:lpstr>
      <vt:lpstr>คำโทโทษ  คำโทโทษ  คือ คำที่มีความหมายและกำกับด้วยรูปวรรณยุกต์เอก            แต่มีความจำเป็นที่ต้องแปลงให้เป็นคำที่มีรูปวรรณยุกต์โท  แม้ว่าคำที่มีรูปวรรณยุกต์โทที่ได้เปลี่ยนจากคำที่มีรูปวรรณยุกต์เอกแล้วนั้น ได้คำที่มีไม่มีความหมายแต่ยังคงให้มีความหมายเหมือนคำที่มีรูปวรรณยุกต์เอก กำกับอยู่เดิม  เช่นคำว่า    -  เล่าเรื่อง    แปลงเป็น  เหล้าเรื่อง        -  ค่าจ้าง      แปลงเป็น  ข้าจ้าง -  เซ่น      แปลงเป็น   เส้น    -  เล่น     แปลงเป็น   เหล้น    </vt:lpstr>
      <vt:lpstr> ตัวอย่างโคลงสี่สุภาพที่ตรงตามฉันทลักษณ์        เสียงลือเสียงเล่าอ้าง  อันใด พี่เอย  เสียงย่อมยอยศใคร  ทั่วหล้า  สองเขือพี่หลับใหล  ลืมตื่น ฤาพี่  สองพี่คิดเองอ้า  อย่าได้ถามเผือ                      (ลิลิตพระลอ)  </vt:lpstr>
      <vt:lpstr>อธิบายฉันทลักษณ์    - คำเอก   ได้แก่  เล่า ย่อม ทั่ว พี่ ตื่น พี่ และอย่าง  รวม ๗ คำ - คำโท     ได้แก่  อ้าง หล้า  อ้าและได้   รวม ๔  คำ - คำสร้อย  ได้แก่  พี่เอย  และ  ฤาพี่     </vt:lpstr>
      <vt:lpstr>อธิบายฉันทลักษณ์    - สัมผัสนอก  คือ ใด – ใคร – ใหล  และ หล้า – อ้า - สัมผัสใน     บาทที่  ๑  คือ  ลือ –  เล่า, อ้าง             บาทที่ ๒  คือ  ย่อม – ยอ - ยศ   บาทที่ ๓  คือ  หลับ – ใหล                  บาทที่ ๔  คือ  เอง – อ้า     </vt:lpstr>
      <vt:lpstr>      ตัวอย่างโคลงสี่สุภาพที่มีสัมผัสระหว่างบท       บุเรงนองนามราชเจ้า  จอมรา มัญเฮย      พยุหแสนยา    ยิ่งแกล้ว      มอญม่านประมวลมา   สามสิบ หมื่นแฮ      ถึงอยุธเยศแล้ว    หยุดใกล้นครา        พระมหาจักรพรรดิเผ้า  ภูวดล สยามเฮย      วางค่ายรายรี้พล    เพียบหล้า      ดำริจักใคร่ยล    แรงศึก      ยกนิกรทัพกล้า    ออกตั้งกลางสมร      </vt:lpstr>
      <vt:lpstr>  ตัวอย่างโคลงสี่สุภาพที่มีสัมผัสระหว่างบท   พระมหาจักรพรรดิเผ้า  ภูวดล สยามเฮย  วางค่ายรายรี้พล    เพียบหล้า  ดำริจักใคร่ยล    แรงศึก  ยกนิกรทัพกล้า    ออกตั้งกลางสมร  บังอรอัคเรศผู้    พิศมัย ท่านนา  นามพระสุริโยทัย   ออกอ้าง  ทรงเครื่องยุทธพิไชย   เช่นอุปราชแฮ  เถลิงคชาธารคว้าง   ควบเข้าขบวนไคล      </vt:lpstr>
      <vt:lpstr>  ตัวอย่างโคลงสี่สุภาพที่มีเอกโทษ / โทโทษ  และใช้คำตายแทนคำเอก     พันท้ายตกประหม่าสิ้น  สติคิด    โดดจากเรือทูลอุทิศ    โทษร้อง    พันท้ายนรสิงห์ผิด    บทฆ่า เสียเทอญ    หัวกับโขนเรือต้อง    คู่เส้นทำศาล  •  เส้น  คือคำโทโทษ  มาจากคำว่า  เซ่น  เปลี่ยนเป็น  เส้น  เพื่อให้ได้คำตรงกับตำแหน่งที่บังคับคำโท  •   จาก โทษ  นร-  กับ  เป็นคำตาย  ที่ใช้แทนตำแหน่ง คำเอก       </vt:lpstr>
      <vt:lpstr>  ตัวอย่างโคลงสี่สุภาพที่มีเอกโทษ / โทโทษ  และใช้คำตายแทนคำเอก     กระจงกระจิดหน้า  เอ็นดู    เดินร่อยเรี่ยงามตรู   กระจ้อย    เหมือนกวางอย่างตาหู   ตีนกีบ    มีเคี่ยวขาวน้อยช้อย   แนบข้างเคียงสอง • เคี่ยว  คือคำเอกโทษ  มาจากคำว่า  เขี้ยว  เปลี่ยนเป็น เคี่ยว   เพื่อให้ได้คำตรงกับตำแหน่งที่บังคับคำเอก •    จิด  กระ-  กีบ  แนบ   เป็นคำตาย  ที่ใช้แทนตำแหน่งคำเอก        </vt:lpstr>
      <vt:lpstr>           ตัวอย่างโคลงสี่สุภาพที่ใช้คำตายแทนคำเอก      นาคีมีพิษเพี้ยง   สุริโย    เลื้อยบ่ทำเดโช    แช่มช้า    พิษน้อยหยิ่งโยโส   แมงป่อง    ชูแต่หางเองอ้า    อวดอ้างฤทธี         • คำว่า  พิษ  อวด   เป็นคำตาย  ที่ใช้แทนตำแหน่งคำเอก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งานนำเสนอ PowerPoint</dc:title>
  <dc:creator>DELL</dc:creator>
  <cp:lastModifiedBy>EP-ROOM1236</cp:lastModifiedBy>
  <cp:revision>64</cp:revision>
  <dcterms:created xsi:type="dcterms:W3CDTF">2016-11-09T15:16:12Z</dcterms:created>
  <dcterms:modified xsi:type="dcterms:W3CDTF">2019-11-07T02:28:07Z</dcterms:modified>
</cp:coreProperties>
</file>