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DF9"/>
    <a:srgbClr val="FB0563"/>
    <a:srgbClr val="F8F44A"/>
    <a:srgbClr val="F5F010"/>
    <a:srgbClr val="19C5E7"/>
    <a:srgbClr val="EE12B4"/>
    <a:srgbClr val="E61ABF"/>
    <a:srgbClr val="00FF00"/>
    <a:srgbClr val="FF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245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72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3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12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65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19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47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59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82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8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6223-F025-4705-A5D8-5F130346D6BB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45BE-907C-4270-BC3A-CF05B44B5C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64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scontent.fbkk22-2.fna.fbcdn.net/v/t1.15752-9/64312497_198707814360844_2357405603430662144_n.jpg?_nc_cat=107&amp;_nc_eui2=AeFOAwK-G2DBkTrx4UICPF4W9B3WtXpLJ6NYLS1_2hJbG-qCxNbdAnj0MYtDC6VXysXWDtZ50adasAt8Nal-Ysyk8Y3dzwJvhexXeqqbjphlhg&amp;_nc_ohc=5_6_y7nQoMAAX-jo926&amp;_nc_ht=scontent.fbkk22-2.fna&amp;oh=39464b967f0e81fe2bedd1da5726b232&amp;oe=5EDAAC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686"/>
            <a:ext cx="12192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303" y="2475348"/>
            <a:ext cx="5628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การพูดโน้มน้าวใจ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1535" y="3844825"/>
            <a:ext cx="3355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ชั้นมัธยมศึกษาปีที่ </a:t>
            </a:r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๓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7EDF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ตัวอย่าง</a:t>
            </a:r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 การพูดโน้มน้าว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07EDF9"/>
          </a:solidFill>
          <a:ln w="38100">
            <a:solidFill>
              <a:srgbClr val="07EDF9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07EDF9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</a:t>
            </a:r>
          </a:p>
          <a:p>
            <a:pPr marL="0" indent="0" algn="thaiDi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th-TH" sz="4000" dirty="0" smtClean="0"/>
              <a:t>	</a:t>
            </a:r>
            <a:r>
              <a:rPr lang="th-TH" sz="12800" dirty="0" smtClean="0"/>
              <a:t>ครูเป็นผู้มีภาระหน้าที่อันสำคัญที่สุด คือ จะต้องช่วยพัฒนาคนให้เป็นคนที่มีประสิทธิภาพ ซึ่งเป็นงานที่ยากลำบากต้องเหน็ดเหนื่อยและประสบกับปัญหาอุปสรรคมากมายในการทำหน้าที่นี้ แต่ครูจงรับรู้ว่าทุกคนภูมิใจในการทำหน้าที่สร้างอนาคตของชาติ  เพื่อให้ไปช่วยพัฒนาประเทศให้เจริญก้าวหน้าต่อไป ซึ่งถ้าไม่มีครูเป็นผู้สร้างสิ่งเหล่านี้ ก็จะเกิดขึ้นมาไม่ได้ ขอชื่นชมและยกย่องให้ครูเป็นปู</a:t>
            </a:r>
            <a:r>
              <a:rPr lang="th-TH" sz="12800" dirty="0" err="1" smtClean="0"/>
              <a:t>ชนีย</a:t>
            </a:r>
            <a:r>
              <a:rPr lang="th-TH" sz="12800" dirty="0" smtClean="0"/>
              <a:t>บุคคลทีสำคัญของชาติตลอดไป	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	</a:t>
            </a:r>
            <a:r>
              <a:rPr lang="th-TH" sz="4000" dirty="0" smtClean="0"/>
              <a:t>	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239" t="41875" b="40625"/>
          <a:stretch/>
        </p:blipFill>
        <p:spPr>
          <a:xfrm>
            <a:off x="5989320" y="5247323"/>
            <a:ext cx="1066800" cy="975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293" t="60000" r="805" b="23750"/>
          <a:stretch/>
        </p:blipFill>
        <p:spPr>
          <a:xfrm>
            <a:off x="7056120" y="5187315"/>
            <a:ext cx="1008821" cy="1035368"/>
          </a:xfrm>
          <a:prstGeom prst="rect">
            <a:avLst/>
          </a:prstGeom>
        </p:spPr>
      </p:pic>
      <p:pic>
        <p:nvPicPr>
          <p:cNvPr id="5122" name="Picture 2" descr="ผลการค้นหารูปภาพสำหรับ คร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78142"/>
            <a:ext cx="2931795" cy="29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scontent.fbkk22-2.fna.fbcdn.net/v/t1.15752-9/64312497_198707814360844_2357405603430662144_n.jpg?_nc_cat=107&amp;_nc_eui2=AeFOAwK-G2DBkTrx4UICPF4W9B3WtXpLJ6NYLS1_2hJbG-qCxNbdAnj0MYtDC6VXysXWDtZ50adasAt8Nal-Ysyk8Y3dzwJvhexXeqqbjphlhg&amp;_nc_ohc=5_6_y7nQoMAAX-jo926&amp;_nc_ht=scontent.fbkk22-2.fna&amp;oh=39464b967f0e81fe2bedd1da5726b232&amp;oe=5EDAAC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686"/>
            <a:ext cx="12192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64334" y="2475348"/>
            <a:ext cx="36744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การโฆษณา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1535" y="3844825"/>
            <a:ext cx="3355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ชั้นมัธยมศึกษาปีที่ </a:t>
            </a:r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๓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42160"/>
            <a:ext cx="9509760" cy="3459479"/>
          </a:xfrm>
          <a:solidFill>
            <a:srgbClr val="00FF00"/>
          </a:solidFill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endParaRPr lang="th-TH" sz="4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805190"/>
            <a:ext cx="9616440" cy="92333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/>
              <a:t>การโฆษณา</a:t>
            </a:r>
            <a:endParaRPr lang="th-TH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2179320"/>
            <a:ext cx="9509760" cy="3459479"/>
          </a:xfrm>
          <a:prstGeom prst="rect">
            <a:avLst/>
          </a:prstGeom>
          <a:ln w="38100" cap="flat" cmpd="sng" algn="ctr">
            <a:solidFill>
              <a:srgbClr val="00FF00"/>
            </a:solidFill>
            <a:prstDash val="sysDash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/>
              <a:t>	</a:t>
            </a:r>
            <a:r>
              <a:rPr lang="th-TH" dirty="0" smtClean="0"/>
              <a:t>คือ</a:t>
            </a:r>
            <a:r>
              <a:rPr lang="th-TH" b="1" dirty="0" smtClean="0"/>
              <a:t> </a:t>
            </a:r>
            <a:r>
              <a:rPr lang="th-TH" dirty="0" smtClean="0"/>
              <a:t>การโฆษณาขายสินค้าและบริการ เป็นการชักจูงใจให้ลูกค้าคล้อยตามหรือพึงพอใจในคุณสมบัติที่พิเศษหรือโดดเด่นของสินค้านั้น ซึ่งส่วนใหญ่จะบอกคุณสมบัติที่เกินจริง ดังนั้นในการฟังหรือการดูโฆษณาควรไตร่ตรองให้รอบคอบก่อน </a:t>
            </a:r>
            <a:endParaRPr lang="th-TH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707" t="42083" b="40209"/>
          <a:stretch/>
        </p:blipFill>
        <p:spPr>
          <a:xfrm>
            <a:off x="1851378" y="2398957"/>
            <a:ext cx="729086" cy="705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410" t="29792" b="52916"/>
          <a:stretch/>
        </p:blipFill>
        <p:spPr>
          <a:xfrm>
            <a:off x="10988041" y="238200"/>
            <a:ext cx="1508760" cy="152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8404" t="12083" r="1171" b="69375"/>
          <a:stretch/>
        </p:blipFill>
        <p:spPr>
          <a:xfrm>
            <a:off x="0" y="0"/>
            <a:ext cx="1356361" cy="1356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90410" t="58750" b="22084"/>
          <a:stretch/>
        </p:blipFill>
        <p:spPr>
          <a:xfrm>
            <a:off x="135376" y="5105400"/>
            <a:ext cx="1085607" cy="14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12B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หลักการและวิธีการดูโฆษณา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EE12B4"/>
          </a:solidFill>
          <a:ln w="38100">
            <a:solidFill>
              <a:srgbClr val="EE12B4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EE12B4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r>
              <a:rPr lang="th-TH" sz="4000" dirty="0" smtClean="0"/>
              <a:t>ฟังหรือดูด้วยความตั้งใจ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r>
              <a:rPr lang="th-TH" sz="4000" dirty="0" smtClean="0"/>
              <a:t>เก็บรายละเอียดเกี่ยวกับตัวสินค้าเปรียบเทียบกับสินค้าแบบเดียวกันว่ามีคุณสมบัติแตกต่างกันอย่างไร  ราคาเท่ากันหรือไม่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	</a:t>
            </a:r>
            <a:r>
              <a:rPr lang="th-TH" sz="4000" dirty="0" smtClean="0"/>
              <a:t>	พิจารณาข้อมูลของสินค้าว่ามีเหตุสมควรเชื่อถือได้หรือไม่ควรใช้วิจารณญาณในการตัดสินใจเพื่อที่จะไม่ได้เป็นเหยื่อของการโฆษณา</a:t>
            </a:r>
            <a:endParaRPr lang="th-TH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664264" y="2157197"/>
            <a:ext cx="699346" cy="643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695590" y="2989787"/>
            <a:ext cx="629637" cy="579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727483" y="4194470"/>
            <a:ext cx="636127" cy="585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9707" t="39375" b="42292"/>
          <a:stretch/>
        </p:blipFill>
        <p:spPr>
          <a:xfrm>
            <a:off x="10131213" y="4998357"/>
            <a:ext cx="1222587" cy="1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468881"/>
            <a:ext cx="10515600" cy="18735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11500" b="1" dirty="0" smtClean="0"/>
              <a:t>จบแล้วค่ะ</a:t>
            </a:r>
            <a:endParaRPr lang="th-TH" sz="1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941" t="38542" b="46250"/>
          <a:stretch/>
        </p:blipFill>
        <p:spPr>
          <a:xfrm>
            <a:off x="4663439" y="198696"/>
            <a:ext cx="2545081" cy="216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887" t="53125" b="29375"/>
          <a:stretch/>
        </p:blipFill>
        <p:spPr>
          <a:xfrm>
            <a:off x="-502444" y="4449130"/>
            <a:ext cx="2589848" cy="229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9356" t="41875" b="41458"/>
          <a:stretch/>
        </p:blipFill>
        <p:spPr>
          <a:xfrm>
            <a:off x="7498081" y="4751240"/>
            <a:ext cx="1918334" cy="168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293" t="57709" r="1040" b="24166"/>
          <a:stretch/>
        </p:blipFill>
        <p:spPr>
          <a:xfrm rot="2158463">
            <a:off x="9384106" y="4690800"/>
            <a:ext cx="1539241" cy="18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96611"/>
            <a:ext cx="4251960" cy="1325563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00FF00"/>
                </a:solidFill>
                <a:cs typeface="+mn-cs"/>
              </a:rPr>
              <a:t>“</a:t>
            </a:r>
            <a:r>
              <a:rPr lang="th-TH" sz="5400" b="1" dirty="0" err="1" smtClean="0">
                <a:solidFill>
                  <a:srgbClr val="00FF00"/>
                </a:solidFill>
                <a:cs typeface="+mn-cs"/>
              </a:rPr>
              <a:t>มีสทีน</a:t>
            </a:r>
            <a:r>
              <a:rPr lang="th-TH" sz="5400" b="1" dirty="0" smtClean="0">
                <a:solidFill>
                  <a:srgbClr val="00FF00"/>
                </a:solidFill>
                <a:cs typeface="+mn-cs"/>
              </a:rPr>
              <a:t> มาแล้วค่ะ”</a:t>
            </a:r>
            <a:endParaRPr lang="th-TH" sz="5400" b="1" dirty="0">
              <a:solidFill>
                <a:srgbClr val="00FF00"/>
              </a:solidFill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59580" y="1400556"/>
            <a:ext cx="6339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0000"/>
                </a:solidFill>
                <a:cs typeface="+mn-cs"/>
              </a:rPr>
              <a:t>“ฮานามิ ข้าวเกรียบรวยเพื่อน”</a:t>
            </a:r>
            <a:endParaRPr lang="th-TH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44140" y="2123455"/>
            <a:ext cx="6339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rgbClr val="CC00CC"/>
                </a:solidFill>
                <a:cs typeface="+mn-cs"/>
              </a:rPr>
              <a:t>“คิดจะพัก คิดถึง คิด</a:t>
            </a:r>
            <a:r>
              <a:rPr lang="th-TH" sz="6000" b="1" dirty="0" err="1" smtClean="0">
                <a:solidFill>
                  <a:srgbClr val="CC00CC"/>
                </a:solidFill>
                <a:cs typeface="+mn-cs"/>
              </a:rPr>
              <a:t>แคท</a:t>
            </a:r>
            <a:r>
              <a:rPr lang="th-TH" sz="6000" b="1" dirty="0" smtClean="0">
                <a:solidFill>
                  <a:srgbClr val="CC00CC"/>
                </a:solidFill>
                <a:cs typeface="+mn-cs"/>
              </a:rPr>
              <a:t>”</a:t>
            </a:r>
            <a:endParaRPr lang="th-TH" sz="6000" b="1" dirty="0">
              <a:solidFill>
                <a:srgbClr val="CC00CC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5840" y="2887517"/>
            <a:ext cx="1075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9900"/>
                </a:solidFill>
                <a:cs typeface="+mn-cs"/>
              </a:rPr>
              <a:t>“</a:t>
            </a:r>
            <a:r>
              <a:rPr lang="th-TH" sz="3200" b="1" dirty="0" err="1" smtClean="0">
                <a:solidFill>
                  <a:srgbClr val="FF9900"/>
                </a:solidFill>
                <a:cs typeface="+mn-cs"/>
              </a:rPr>
              <a:t>แลค</a:t>
            </a:r>
            <a:r>
              <a:rPr lang="th-TH" sz="3200" b="1" dirty="0" smtClean="0">
                <a:solidFill>
                  <a:srgbClr val="FF9900"/>
                </a:solidFill>
                <a:cs typeface="+mn-cs"/>
              </a:rPr>
              <a:t>ตาซอย ๕ บาท ๑๒๕ มิลลิลิตร ปริมาณคับกล่อง เต็มที่ ดื่มได้ดื่มดี ดื่มแลกตาซอย ”</a:t>
            </a:r>
            <a:endParaRPr lang="th-TH" sz="3200" b="1" dirty="0">
              <a:solidFill>
                <a:srgbClr val="FF99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5440" y="3925223"/>
            <a:ext cx="8397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sz="6600" b="1" i="0" dirty="0" smtClean="0">
                <a:solidFill>
                  <a:srgbClr val="002060"/>
                </a:solidFill>
                <a:effectLst/>
                <a:latin typeface="inherit"/>
              </a:rPr>
              <a:t>"คุณค่า ที่คุณ คู่ควร"</a:t>
            </a:r>
            <a:endParaRPr lang="th-TH" sz="6600" b="1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9122" t="43125" b="40833"/>
          <a:stretch/>
        </p:blipFill>
        <p:spPr>
          <a:xfrm>
            <a:off x="9814561" y="120395"/>
            <a:ext cx="2133600" cy="1768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7482" t="47851" b="36107"/>
          <a:stretch/>
        </p:blipFill>
        <p:spPr>
          <a:xfrm>
            <a:off x="8983980" y="4415260"/>
            <a:ext cx="2925127" cy="210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9473" t="17291" b="64375"/>
          <a:stretch/>
        </p:blipFill>
        <p:spPr>
          <a:xfrm>
            <a:off x="100011" y="120395"/>
            <a:ext cx="2033589" cy="1991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7950" t="42083" b="40000"/>
          <a:stretch/>
        </p:blipFill>
        <p:spPr>
          <a:xfrm>
            <a:off x="5850721" y="365760"/>
            <a:ext cx="1670219" cy="1396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9122" t="59128" b="23030"/>
          <a:stretch/>
        </p:blipFill>
        <p:spPr>
          <a:xfrm>
            <a:off x="244792" y="3810467"/>
            <a:ext cx="2741296" cy="2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42160"/>
            <a:ext cx="9509760" cy="3459479"/>
          </a:xfrm>
          <a:solidFill>
            <a:srgbClr val="00FF00"/>
          </a:solidFill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endParaRPr lang="th-TH" sz="4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805190"/>
            <a:ext cx="9616440" cy="92333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/>
              <a:t>การพูดโน้มน้าว</a:t>
            </a:r>
            <a:endParaRPr lang="th-TH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2179320"/>
            <a:ext cx="9509760" cy="3459479"/>
          </a:xfrm>
          <a:prstGeom prst="rect">
            <a:avLst/>
          </a:prstGeom>
          <a:ln w="38100" cap="flat" cmpd="sng" algn="ctr">
            <a:solidFill>
              <a:srgbClr val="00FF00"/>
            </a:solidFill>
            <a:prstDash val="sysDash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smtClean="0"/>
              <a:t>	</a:t>
            </a:r>
            <a:r>
              <a:rPr lang="th-TH" smtClean="0"/>
              <a:t>คือ</a:t>
            </a:r>
            <a:r>
              <a:rPr lang="th-TH" b="1" smtClean="0"/>
              <a:t> </a:t>
            </a:r>
            <a:r>
              <a:rPr lang="th-TH" smtClean="0"/>
              <a:t>การพูดเกลี้ยกล่อม ชักจูงให้ผู้ฟังเกิดความไว้วางใจ เชื่อถือ ศรัทธา หรือประทับใจในคำพูดของผู้พูด และมีความคิดเห็นคล้อยตามหรือปฏิบัติตาม เช่น การพูดโฆษณา การพูดหาเสียง การพูดเชิญชวนให้ปฏิบัติตาม  เป็นต้น    </a:t>
            </a:r>
            <a:endParaRPr lang="th-TH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707" t="42083" b="40209"/>
          <a:stretch/>
        </p:blipFill>
        <p:spPr>
          <a:xfrm>
            <a:off x="9279731" y="4316279"/>
            <a:ext cx="1296353" cy="1253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410" t="29792" b="52916"/>
          <a:stretch/>
        </p:blipFill>
        <p:spPr>
          <a:xfrm>
            <a:off x="10988041" y="238200"/>
            <a:ext cx="1508760" cy="152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8404" t="12083" r="1171" b="69375"/>
          <a:stretch/>
        </p:blipFill>
        <p:spPr>
          <a:xfrm>
            <a:off x="0" y="0"/>
            <a:ext cx="1356361" cy="1356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90410" t="58750" b="22084"/>
          <a:stretch/>
        </p:blipFill>
        <p:spPr>
          <a:xfrm>
            <a:off x="135376" y="5105400"/>
            <a:ext cx="1085607" cy="14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8" name="Picture 6" descr="ผลการค้นหารูปภาพสำหรับ การพูดหาเสียงประธานนักเรียน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ผลการค้นหารูปภาพสำหรับ การพูดโฆษณา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4639"/>
          <a:stretch/>
        </p:blipFill>
        <p:spPr bwMode="auto">
          <a:xfrm>
            <a:off x="4572000" y="-60325"/>
            <a:ext cx="762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ผลการค้นหารูปภาพสำหรับ การพูดเชิญชวนให้คนสวมหมวกกันน็อค&quot;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05125"/>
            <a:ext cx="7620000" cy="4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จุดมุ่งหมายของการพูดโน้มน้าวใจ  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FFC000"/>
          </a:solidFill>
          <a:ln w="381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๑. ให้ผู้ฟังเชื่อถือและปฏิบัติตาม ควรเป็นไปด้วยความสมัครใจหรือความยินยอม ไม่ใช่การบังคับ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ผู้ฟังเกิดตระหนักถึงความเป็นจริง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เกิดความเชื่อและปฏิบัติตามด้วยความเต็มใจ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ถูกต้อง ดีงาม ไม่เป็นไปในทางที่เสื่อมเสีย</a:t>
            </a:r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410" t="58750" b="22084"/>
          <a:stretch/>
        </p:blipFill>
        <p:spPr>
          <a:xfrm>
            <a:off x="9083041" y="3364590"/>
            <a:ext cx="2087879" cy="2705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293" t="59890" r="844" b="22708"/>
          <a:stretch/>
        </p:blipFill>
        <p:spPr>
          <a:xfrm>
            <a:off x="1828798" y="3234248"/>
            <a:ext cx="960121" cy="1059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293" t="59890" r="844" b="22708"/>
          <a:stretch/>
        </p:blipFill>
        <p:spPr>
          <a:xfrm>
            <a:off x="1828798" y="4204336"/>
            <a:ext cx="960121" cy="1059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0293" t="59890" r="844" b="22708"/>
          <a:stretch/>
        </p:blipFill>
        <p:spPr>
          <a:xfrm>
            <a:off x="1828799" y="5197496"/>
            <a:ext cx="960121" cy="10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12B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จุดมุ่งหมายของการพูดโน้มน้าวใจ (ต่อ)  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EE12B4"/>
          </a:solidFill>
          <a:ln w="38100">
            <a:solidFill>
              <a:srgbClr val="EE12B4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EE12B4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๒. ให้ผู้ฟังเลิกปฏิบัติในสิ่งใดสิ่งหนึ่ง ผู้พูดต้องชักจูงใจเปลี่ยนแปลงความเชื่อหรือทัศนคติในเรื่องนั้น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ทางที่ดีอันจะเป็นประโยชน์ต่อตนเองและสังคม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เลิกประพฤติปฏิบัติพฤติกรรมนั้น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ไม่ก่อให้เกิดผลเสียต่อตนเองและผู้อื่น</a:t>
            </a:r>
            <a:endParaRPr lang="th-TH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691640" y="3278107"/>
            <a:ext cx="1005840" cy="92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691640" y="4083169"/>
            <a:ext cx="1005840" cy="92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0644" t="22500" b="61667"/>
          <a:stretch/>
        </p:blipFill>
        <p:spPr>
          <a:xfrm>
            <a:off x="1691640" y="5063369"/>
            <a:ext cx="1005840" cy="92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9707" t="39375" b="42292"/>
          <a:stretch/>
        </p:blipFill>
        <p:spPr>
          <a:xfrm>
            <a:off x="9066572" y="3733799"/>
            <a:ext cx="2485348" cy="24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9C5E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จุดมุ่งหมายของการพูดโน้มน้าวใจ (ต่อ)  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19C5E7"/>
          </a:solidFill>
          <a:ln w="38100">
            <a:solidFill>
              <a:srgbClr val="19C5E7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19C5E7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๓</a:t>
            </a:r>
            <a:r>
              <a:rPr lang="th-TH" sz="4000" dirty="0" smtClean="0"/>
              <a:t>. ให้ผู้ฟังปฏิบัติสิ่งนั้นต่อไปเพราะเป็นสิ่งที่ดีอยู่แล้ว 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	</a:t>
            </a:r>
            <a:r>
              <a:rPr lang="th-TH" sz="4000" dirty="0" smtClean="0"/>
              <a:t>	ไม่กล่าวเยินยอเกินจริง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473" t="60625" b="22708"/>
          <a:stretch/>
        </p:blipFill>
        <p:spPr>
          <a:xfrm>
            <a:off x="1082041" y="3183255"/>
            <a:ext cx="1613534" cy="1436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9590" t="61667" b="22083"/>
          <a:stretch/>
        </p:blipFill>
        <p:spPr>
          <a:xfrm>
            <a:off x="8952366" y="2159555"/>
            <a:ext cx="2332854" cy="204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9590" t="58542" b="21250"/>
          <a:stretch/>
        </p:blipFill>
        <p:spPr>
          <a:xfrm>
            <a:off x="5875020" y="3795466"/>
            <a:ext cx="2223906" cy="24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8F44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หลักการพูดโน้มน้าว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F8F44A"/>
          </a:solidFill>
          <a:ln w="38100">
            <a:solidFill>
              <a:srgbClr val="F8F44A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F8F44A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12800" dirty="0" smtClean="0"/>
          </a:p>
          <a:p>
            <a:pPr marL="742950" indent="-742950" algn="thaiDist">
              <a:buFont typeface="Arial" panose="020B0604020202020204" pitchFamily="34" charset="0"/>
              <a:buAutoNum type="thaiNumPeriod"/>
            </a:pPr>
            <a:r>
              <a:rPr lang="th-TH" sz="12800" dirty="0" smtClean="0"/>
              <a:t>กำหนดจุดมุ่งหมายในการพูดให้ชัดเจน</a:t>
            </a:r>
          </a:p>
          <a:p>
            <a:pPr marL="742950" indent="-742950" algn="thaiDist">
              <a:buFont typeface="Arial" panose="020B0604020202020204" pitchFamily="34" charset="0"/>
              <a:buAutoNum type="thaiNumPeriod"/>
            </a:pPr>
            <a:endParaRPr lang="th-TH" sz="12800" dirty="0" smtClean="0"/>
          </a:p>
          <a:p>
            <a:pPr marL="742950" indent="-742950" algn="thaiDist">
              <a:buAutoNum type="thaiNumPeriod" startAt="2"/>
            </a:pPr>
            <a:r>
              <a:rPr lang="th-TH" sz="12800" dirty="0" smtClean="0"/>
              <a:t>จัดลำดับเนื้อหาที่จะพูด</a:t>
            </a:r>
          </a:p>
          <a:p>
            <a:pPr marL="742950" indent="-742950" algn="thaiDist">
              <a:buAutoNum type="thaiNumPeriod" startAt="2"/>
            </a:pPr>
            <a:endParaRPr lang="th-TH" sz="12800" dirty="0" smtClean="0"/>
          </a:p>
          <a:p>
            <a:pPr marL="457200" lvl="1" indent="0" algn="thaiDist">
              <a:buNone/>
            </a:pPr>
            <a:r>
              <a:rPr lang="th-TH" sz="12800" dirty="0" smtClean="0"/>
              <a:t>		</a:t>
            </a:r>
            <a:r>
              <a:rPr lang="th-TH" sz="12800" b="1" dirty="0" smtClean="0"/>
              <a:t>บทนำ</a:t>
            </a:r>
            <a:r>
              <a:rPr lang="th-TH" sz="12800" dirty="0" smtClean="0"/>
              <a:t>		ต้องเรียกร้องและดึงดูดความสนใจ</a:t>
            </a:r>
          </a:p>
          <a:p>
            <a:pPr marL="457200" lvl="1" indent="0" algn="thaiDist">
              <a:buNone/>
            </a:pPr>
            <a:endParaRPr lang="th-TH" sz="12800" dirty="0" smtClean="0"/>
          </a:p>
          <a:p>
            <a:pPr marL="457200" lvl="1" indent="0" algn="thaiDist">
              <a:buNone/>
            </a:pPr>
            <a:r>
              <a:rPr lang="th-TH" sz="12800" dirty="0" smtClean="0"/>
              <a:t>		</a:t>
            </a:r>
            <a:r>
              <a:rPr lang="th-TH" sz="12800" b="1" dirty="0" smtClean="0"/>
              <a:t>เนื้อเรื่อง</a:t>
            </a:r>
            <a:r>
              <a:rPr lang="th-TH" sz="12800" dirty="0" smtClean="0"/>
              <a:t>	ต้องเป็นเรื่องใกล้ตัวหรือมีประโยชน์ต่อผู้ฟัง</a:t>
            </a:r>
          </a:p>
          <a:p>
            <a:pPr marL="457200" lvl="1" indent="0" algn="thaiDist">
              <a:buNone/>
            </a:pPr>
            <a:endParaRPr lang="th-TH" sz="12800" dirty="0" smtClean="0"/>
          </a:p>
          <a:p>
            <a:pPr marL="457200" lvl="1" indent="0" algn="thaiDist">
              <a:buNone/>
            </a:pPr>
            <a:r>
              <a:rPr lang="th-TH" sz="12800" dirty="0" smtClean="0"/>
              <a:t>		</a:t>
            </a:r>
            <a:r>
              <a:rPr lang="th-TH" sz="12800" b="1" dirty="0" smtClean="0"/>
              <a:t>บทสรุป</a:t>
            </a:r>
            <a:r>
              <a:rPr lang="th-TH" sz="12800" dirty="0" smtClean="0"/>
              <a:t>	ต้องประทับใจ  เป็นการย้ำให้ผู้ฟังเชื่อถือ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	</a:t>
            </a:r>
            <a:r>
              <a:rPr lang="th-TH" sz="4000" dirty="0" smtClean="0"/>
              <a:t>	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endParaRPr lang="th-TH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130" t="19792" b="67708"/>
          <a:stretch/>
        </p:blipFill>
        <p:spPr>
          <a:xfrm>
            <a:off x="8204358" y="2153604"/>
            <a:ext cx="3149442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8067" t="60000" r="1157" b="28125"/>
          <a:stretch/>
        </p:blipFill>
        <p:spPr>
          <a:xfrm>
            <a:off x="9883139" y="5354003"/>
            <a:ext cx="1402081" cy="86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9239" t="37291" b="50418"/>
          <a:stretch/>
        </p:blipFill>
        <p:spPr>
          <a:xfrm>
            <a:off x="1097279" y="5285423"/>
            <a:ext cx="1400175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B056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cs typeface="+mn-cs"/>
              </a:rPr>
              <a:t>หลักการพูดโน้มน้าว (ต่อ)  </a:t>
            </a:r>
            <a:endParaRPr lang="th-TH" sz="5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4040"/>
            <a:ext cx="10515600" cy="4378643"/>
          </a:xfrm>
          <a:solidFill>
            <a:srgbClr val="FB0563"/>
          </a:solidFill>
          <a:ln w="38100">
            <a:solidFill>
              <a:srgbClr val="FB0563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2636"/>
            <a:ext cx="10713720" cy="4343400"/>
          </a:xfrm>
          <a:prstGeom prst="rect">
            <a:avLst/>
          </a:prstGeom>
          <a:ln w="38100" cap="flat" cmpd="sng" algn="ctr">
            <a:solidFill>
              <a:srgbClr val="FB0563"/>
            </a:solidFill>
            <a:prstDash val="sys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๓</a:t>
            </a:r>
            <a:r>
              <a:rPr lang="th-TH" sz="14400" dirty="0" smtClean="0"/>
              <a:t>. วิธีการพูด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พูดอย่างคล่องแคล่ว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กระตือรือร้นในเรื่องที่จะพูด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</a:t>
            </a:r>
            <a:r>
              <a:rPr lang="th-TH" sz="14400" dirty="0" smtClean="0"/>
              <a:t>  แนะนำข้อมูลเกี่ยวกับตัวผู้พูด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ชี้ให้เห็นผลดี ผลเสีย ของการไม่ปฏิบัติตาม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หากมีหลักฐานอ้างอิงจะช่วยเพิ่มความน่าเชื่อถือ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ใช้ถ้อยคำสุภาพ สร้างสรรค์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14400" dirty="0"/>
              <a:t>	</a:t>
            </a:r>
            <a:r>
              <a:rPr lang="en-US" sz="14400" dirty="0" smtClean="0"/>
              <a:t>-  </a:t>
            </a:r>
            <a:r>
              <a:rPr lang="th-TH" sz="14400" dirty="0" smtClean="0"/>
              <a:t>ใช้ภาษาเข้าใจง่าย มีน้ำเสียงที่เหมาะสม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/>
              <a:t>	</a:t>
            </a:r>
            <a:r>
              <a:rPr lang="th-TH" sz="4000" dirty="0" smtClean="0"/>
              <a:t>	</a:t>
            </a:r>
            <a:endParaRPr lang="th-TH" sz="800" dirty="0" smtClean="0"/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/>
              <a:t>		</a:t>
            </a:r>
            <a:endParaRPr lang="th-TH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9590" t="58542" b="21250"/>
          <a:stretch/>
        </p:blipFill>
        <p:spPr>
          <a:xfrm>
            <a:off x="9072998" y="2233734"/>
            <a:ext cx="2212222" cy="24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196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inherit</vt:lpstr>
      <vt:lpstr>Tahoma</vt:lpstr>
      <vt:lpstr>Office Theme</vt:lpstr>
      <vt:lpstr>PowerPoint Presentation</vt:lpstr>
      <vt:lpstr>“มีสทีน มาแล้วค่ะ”</vt:lpstr>
      <vt:lpstr>PowerPoint Presentation</vt:lpstr>
      <vt:lpstr>PowerPoint Presentation</vt:lpstr>
      <vt:lpstr>จุดมุ่งหมายของการพูดโน้มน้าวใจ  </vt:lpstr>
      <vt:lpstr>จุดมุ่งหมายของการพูดโน้มน้าวใจ (ต่อ)  </vt:lpstr>
      <vt:lpstr>จุดมุ่งหมายของการพูดโน้มน้าวใจ (ต่อ)  </vt:lpstr>
      <vt:lpstr>หลักการพูดโน้มน้าว</vt:lpstr>
      <vt:lpstr>หลักการพูดโน้มน้าว (ต่อ)  </vt:lpstr>
      <vt:lpstr>ตัวอย่าง การพูดโน้มน้าว</vt:lpstr>
      <vt:lpstr>PowerPoint Presentation</vt:lpstr>
      <vt:lpstr>PowerPoint Presentation</vt:lpstr>
      <vt:lpstr>หลักการและวิธีการดูโฆษณา</vt:lpstr>
      <vt:lpstr>จบแล้วค่ะ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25</cp:revision>
  <dcterms:created xsi:type="dcterms:W3CDTF">2020-01-21T13:46:58Z</dcterms:created>
  <dcterms:modified xsi:type="dcterms:W3CDTF">2020-01-22T02:02:23Z</dcterms:modified>
</cp:coreProperties>
</file>