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300" r:id="rId2"/>
    <p:sldId id="260" r:id="rId3"/>
    <p:sldId id="257" r:id="rId4"/>
    <p:sldId id="324" r:id="rId5"/>
    <p:sldId id="325" r:id="rId6"/>
    <p:sldId id="311" r:id="rId7"/>
    <p:sldId id="319" r:id="rId8"/>
    <p:sldId id="320" r:id="rId9"/>
    <p:sldId id="321" r:id="rId10"/>
    <p:sldId id="322" r:id="rId11"/>
    <p:sldId id="326" r:id="rId12"/>
    <p:sldId id="323" r:id="rId13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TH Sarabun New" panose="020B0500040200020003" pitchFamily="34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4343"/>
    <a:srgbClr val="37CBFF"/>
    <a:srgbClr val="FFFF3F"/>
    <a:srgbClr val="8DCCF7"/>
    <a:srgbClr val="205AFC"/>
    <a:srgbClr val="FF99CC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85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21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41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09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3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0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2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378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0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7D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B88F-0916-4954-ADF7-52572AC741FB}" type="datetimeFigureOut">
              <a:rPr lang="th-TH" smtClean="0"/>
              <a:t>02/09/62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3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rgbClr val="FF7D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93081" y="2096852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ชั้นมัธยมศึกษาปีที่ ๓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ระดับภาษา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" y="4077072"/>
            <a:ext cx="677020" cy="6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025">
            <a:off x="292380" y="1567596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84">
            <a:off x="4527500" y="1626679"/>
            <a:ext cx="4498273" cy="11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77BAE270-3A4F-412D-B3D6-EB75EFA16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18873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261648"/>
            <a:ext cx="7200800" cy="4779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ตัวอย่าง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/>
            </a:endParaRPr>
          </a:p>
          <a:p>
            <a:pPr marL="571500" indent="-571500">
              <a:buFontTx/>
              <a:buChar char="-"/>
            </a:pPr>
            <a:r>
              <a:rPr lang="th-TH" sz="4000" b="1" dirty="0" smtClean="0">
                <a:solidFill>
                  <a:srgbClr val="1F497D"/>
                </a:solidFill>
                <a:cs typeface="Angsana New"/>
              </a:rPr>
              <a:t>เจ้าหน้าที่ตำรวจประกาศจะใช้มาตรการเด็ดขาดในการประกอบปราบปราม</a:t>
            </a:r>
            <a:r>
              <a:rPr lang="th-TH" sz="4000" b="1" dirty="0" err="1" smtClean="0">
                <a:solidFill>
                  <a:srgbClr val="1F497D"/>
                </a:solidFill>
                <a:cs typeface="Angsana New"/>
              </a:rPr>
              <a:t>ยาเสพติด</a:t>
            </a:r>
            <a:endParaRPr lang="th-TH" sz="4000" b="1" dirty="0" smtClean="0">
              <a:solidFill>
                <a:srgbClr val="1F497D"/>
              </a:solidFill>
              <a:cs typeface="Angsana New"/>
            </a:endParaRPr>
          </a:p>
          <a:p>
            <a:pPr marL="571500" indent="-571500">
              <a:buFontTx/>
              <a:buChar char="-"/>
            </a:pPr>
            <a:r>
              <a:rPr lang="th-TH" sz="4000" b="1" dirty="0" smtClean="0">
                <a:solidFill>
                  <a:srgbClr val="1F497D"/>
                </a:solidFill>
                <a:cs typeface="Angsana New"/>
              </a:rPr>
              <a:t>การดื่มสุรามีโทษต่อร่างกาย</a:t>
            </a:r>
          </a:p>
          <a:p>
            <a:pPr marL="571500" indent="-571500">
              <a:buFontTx/>
              <a:buChar char="-"/>
            </a:pPr>
            <a:r>
              <a:rPr lang="th-TH" sz="4000" b="1" dirty="0" smtClean="0">
                <a:solidFill>
                  <a:srgbClr val="1F497D"/>
                </a:solidFill>
                <a:cs typeface="Angsana New"/>
              </a:rPr>
              <a:t>การเสพของมึนเมาจะเป็นอันตรายต่อร่างกาย</a:t>
            </a:r>
            <a:endParaRPr lang="th-TH" sz="4000" b="1" dirty="0" smtClean="0">
              <a:solidFill>
                <a:srgbClr val="00B050"/>
              </a:solidFill>
              <a:cs typeface="Angsana New"/>
            </a:endParaRPr>
          </a:p>
          <a:p>
            <a:endParaRPr lang="th-TH" sz="36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31" y="5487454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31" y="5487454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8665" r="43086" b="18234"/>
          <a:stretch/>
        </p:blipFill>
        <p:spPr bwMode="auto">
          <a:xfrm>
            <a:off x="1265688" y="548680"/>
            <a:ext cx="690591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11500" b="1" dirty="0" smtClean="0">
                <a:cs typeface="+mj-cs"/>
              </a:rPr>
              <a:t>จบ...</a:t>
            </a:r>
            <a:endParaRPr lang="th-TH" sz="115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8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27715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75" y="963918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26557" y="2132857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การใช้ภาษาให้เหมาะสมกับบุคคลและกาลเทศะ เกี่ยวข้องกับระดับภาษา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ซึ่งภาษาแบ่งออกเป็น ๓ ระดับ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87" y="4149080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8" y="5499645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755576" y="1043121"/>
            <a:ext cx="8064896" cy="5338207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9592" y="1227948"/>
            <a:ext cx="7776864" cy="49685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๑.ไม่เป็นทางการ คือ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ภาษาที่ใช้พูดกันในชีวิตประจำวันระหว่างผู้คนที่คุ้นเคยหรือใกล้ชิดเป็นการส่วนตัว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ไม่ต้องระมัดระวังความสุภาพหรือความเป็นแบบแผนมากนักภาษาไม่เป็นทางการนอกจากจะใช้ในการพูดจาแล้ว ยังใช้</a:t>
            </a:r>
            <a:r>
              <a:rPr lang="th-TH" sz="3600" b="1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ในนว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นิยาย เรื่องสั้น ละคร นิทาน ภาษาโฆษณา ภาหนังสือพิมพ์ บันเทิงคดี จดหมายส่วนตัว บันทึกส่วนตัว 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55" y="332656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5" y="300557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124744"/>
            <a:ext cx="756084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ตัวอย่าง </a:t>
            </a:r>
          </a:p>
          <a:p>
            <a:endParaRPr lang="th-TH" sz="3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"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ฉันตายโดยปราศจากคนที่รักฉัน แต่ฉันก็ยังอิ่มใจที่ยังมีคนที่ฉัน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รัก“</a:t>
            </a:r>
          </a:p>
          <a:p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"ความรักของเธอ เกิดที่นั่น และก็ตายที่นั่น แต่ของอีกคนหนึ่ง ยังรุ่งโรจน์อยู่ในร่างที่กำลังจะแตกดับ"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/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ข้างหลังภาพ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ศรีบูรพา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7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 à¸²à¸©à¸²à¸«à¸à¸±à¸à¸ªà¸·à¸­à¸à¸´à¸¡à¸à¹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5" y="332656"/>
            <a:ext cx="3528392" cy="32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 à¸²à¸©à¸²à¸«à¸à¸±à¸à¸ªà¸·à¸­à¸à¸´à¸¡à¸à¹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60">
            <a:off x="4435090" y="840165"/>
            <a:ext cx="4367336" cy="31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à¸ à¸²à¸©à¸²à¸«à¸à¸±à¸à¸ªà¸·à¸­à¸à¸´à¸¡à¸à¹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061">
            <a:off x="865762" y="3088460"/>
            <a:ext cx="2939069" cy="33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à¸à¸¥à¸à¸²à¸£à¸à¹à¸à¸«à¸²à¸£à¸¹à¸à¸ à¸²à¸à¸ªà¸³à¸«à¸£à¸±à¸ à¸ à¸²à¸©à¸²à¸«à¸à¸±à¸à¸ªà¸·à¸­à¸à¸´à¸¡à¸à¹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38" y="2680502"/>
            <a:ext cx="3109097" cy="37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261648"/>
            <a:ext cx="7200800" cy="4779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ตัวอย่าง</a:t>
            </a:r>
            <a:r>
              <a:rPr lang="en-US" sz="36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endParaRPr lang="th-TH" sz="3600" b="1" dirty="0" smtClean="0">
              <a:solidFill>
                <a:srgbClr val="FF0000"/>
              </a:solidFill>
              <a:cs typeface="+mj-cs"/>
            </a:endParaRPr>
          </a:p>
          <a:p>
            <a:pPr algn="thaiDist"/>
            <a:r>
              <a:rPr lang="th-TH" sz="4000" b="1" dirty="0" smtClean="0">
                <a:solidFill>
                  <a:schemeClr val="tx2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ในยุคที่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ข้าวของแพง 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คนส่วนใหญ่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ชักหน้าไม่ถึงหลัง</a:t>
            </a:r>
            <a:r>
              <a:rPr lang="th-TH" sz="36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ต้อง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ปากกัดตีนถีบ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หาเงินเลี้ยงครอบครัวจับกังพวกนี้หลังเลิกงานจะจับกลุ่มนั่ง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ก๊งเหล้า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กันทุกวัน</a:t>
            </a:r>
          </a:p>
          <a:p>
            <a:pPr algn="thaiDist"/>
            <a:endParaRPr lang="th-TH" sz="36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31" y="5487454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236879"/>
            <a:ext cx="7200800" cy="4779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th-TH" sz="3600" dirty="0" smtClean="0">
              <a:solidFill>
                <a:srgbClr val="FF0000"/>
              </a:solidFill>
              <a:cs typeface="Angsana New"/>
            </a:endParaRPr>
          </a:p>
          <a:p>
            <a:pPr algn="thaiDist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๒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.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กึ่งทางการ คือ ภาษาที่ใช้สนทนาระหว่างบุคคลทั่วไป </a:t>
            </a:r>
            <a:r>
              <a:rPr lang="th-TH" sz="3600" b="1" dirty="0" smtClean="0">
                <a:solidFill>
                  <a:prstClr val="black"/>
                </a:solidFill>
                <a:cs typeface="Angsana New"/>
              </a:rPr>
              <a:t>ที่รู้จักกันแต่ไม่คุ้นเคย หรือสนิทสนมกันมากนัก อาจจะมีฐานะหรือตำแหน่ง หรือ อาจจะอายุต่างกัน ที่ต้องรักษามารยาทในการสนทนา เช่น การประชุมกลุ่มย่อย การบรรยายในห้องเรียน การเขียนข่าว หรือบทความต่าง ๆ </a:t>
            </a:r>
            <a:endParaRPr lang="th-TH" sz="3600" b="1" dirty="0">
              <a:solidFill>
                <a:prstClr val="black"/>
              </a:solidFill>
              <a:cs typeface="Angsana New"/>
            </a:endParaRPr>
          </a:p>
          <a:p>
            <a:pPr algn="thaiDist"/>
            <a:endParaRPr lang="th-TH" sz="3600" dirty="0" smtClean="0">
              <a:solidFill>
                <a:prstClr val="black"/>
              </a:solidFill>
              <a:cs typeface="Angsana New"/>
            </a:endParaRPr>
          </a:p>
          <a:p>
            <a:pPr algn="thaiDist"/>
            <a:endParaRPr lang="th-TH" sz="36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3" y="78004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35" y="88065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42966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261648"/>
            <a:ext cx="7200800" cy="4779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FF0000"/>
                </a:solidFill>
                <a:cs typeface="Angsana New"/>
              </a:rPr>
              <a:t>ตัวอย่าง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th-TH" sz="4000" b="1" dirty="0" smtClean="0">
              <a:solidFill>
                <a:srgbClr val="FF0000"/>
              </a:solidFill>
              <a:cs typeface="Angsana New"/>
            </a:endParaRPr>
          </a:p>
          <a:p>
            <a:pPr marL="571500" indent="-571500">
              <a:buFontTx/>
              <a:buChar char="-"/>
            </a:pPr>
            <a:r>
              <a:rPr lang="th-TH" sz="4000" b="1" dirty="0" smtClean="0">
                <a:solidFill>
                  <a:srgbClr val="1F497D"/>
                </a:solidFill>
                <a:cs typeface="Angsana New"/>
              </a:rPr>
              <a:t>ตำรวจจับฆาตกรวางระเบิดรถยนต์เพื่อฆ่า</a:t>
            </a:r>
            <a:r>
              <a:rPr lang="th-TH" sz="4000" b="1" u="sng" dirty="0" smtClean="0">
                <a:solidFill>
                  <a:srgbClr val="FF0000"/>
                </a:solidFill>
                <a:cs typeface="Angsana New"/>
              </a:rPr>
              <a:t>แฟนสาว</a:t>
            </a:r>
          </a:p>
          <a:p>
            <a:pPr marL="571500" indent="-571500">
              <a:buFontTx/>
              <a:buChar char="-"/>
            </a:pPr>
            <a:r>
              <a:rPr lang="th-TH" sz="4000" b="1" dirty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srgbClr val="00B050"/>
                </a:solidFill>
                <a:cs typeface="Angsana New"/>
              </a:rPr>
              <a:t>หลัง</a:t>
            </a:r>
            <a:r>
              <a:rPr lang="th-TH" sz="4000" b="1" u="sng" dirty="0" smtClean="0">
                <a:solidFill>
                  <a:srgbClr val="FF0000"/>
                </a:solidFill>
                <a:cs typeface="Angsana New"/>
              </a:rPr>
              <a:t>เลิกงาน</a:t>
            </a:r>
            <a:r>
              <a:rPr lang="th-TH" sz="4000" b="1" dirty="0" smtClean="0">
                <a:solidFill>
                  <a:srgbClr val="00B050"/>
                </a:solidFill>
                <a:cs typeface="Angsana New"/>
              </a:rPr>
              <a:t>คนงานกลุ่มนี้จะนั่งดื่มเหล้าเป็นประจำ</a:t>
            </a:r>
          </a:p>
          <a:p>
            <a:endParaRPr lang="th-TH" sz="36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92" y="4952908"/>
            <a:ext cx="948877" cy="96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261648"/>
            <a:ext cx="7200800" cy="4779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๓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.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ภาษาทางการ คือ ภาที่ใช้ในพิธีการหรืองานที่เป็นทางการ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เช่น </a:t>
            </a:r>
            <a:r>
              <a:rPr lang="th-TH" sz="3600" b="1" dirty="0" smtClean="0">
                <a:solidFill>
                  <a:schemeClr val="tx1"/>
                </a:solidFill>
                <a:cs typeface="Angsana New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cs typeface="Angsana New"/>
              </a:rPr>
              <a:t>กล่าวรายงาน การบวงสรวงสดุดีวีรบุรุษ กล่าว</a:t>
            </a:r>
            <a:r>
              <a:rPr lang="th-TH" sz="3600" b="1" dirty="0" smtClean="0">
                <a:solidFill>
                  <a:schemeClr val="tx1"/>
                </a:solidFill>
                <a:cs typeface="Angsana New"/>
              </a:rPr>
              <a:t>ต้อนรับ</a:t>
            </a:r>
            <a:r>
              <a:rPr lang="th-TH" sz="3600" b="1" dirty="0" smtClean="0">
                <a:solidFill>
                  <a:schemeClr val="tx1"/>
                </a:solidFill>
                <a:cs typeface="Angsana New"/>
              </a:rPr>
              <a:t>บุคคลสำคัญ ประกาศแต่งตั้งตำแหน่งแก่บุคคลสำคัญ หรือใช้อภิปรายในที่ประชุมที่เป็นทางการ เช่น การอภิปราย การบรรยาย แถลงการณ์ หนังสือราชการณ์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31" y="5487454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250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Angsana New</vt:lpstr>
      <vt:lpstr>Cordia New</vt:lpstr>
      <vt:lpstr>TH Sarabun New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SDSSRU</cp:lastModifiedBy>
  <cp:revision>66</cp:revision>
  <dcterms:created xsi:type="dcterms:W3CDTF">2018-02-12T09:39:13Z</dcterms:created>
  <dcterms:modified xsi:type="dcterms:W3CDTF">2019-09-02T03:57:27Z</dcterms:modified>
</cp:coreProperties>
</file>