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38"/>
  </p:notesMasterIdLst>
  <p:sldIdLst>
    <p:sldId id="26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6" r:id="rId13"/>
    <p:sldId id="287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13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280" r:id="rId32"/>
    <p:sldId id="281" r:id="rId33"/>
    <p:sldId id="282" r:id="rId34"/>
    <p:sldId id="283" r:id="rId35"/>
    <p:sldId id="332" r:id="rId36"/>
    <p:sldId id="331" r:id="rId37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TH Sarabun New" panose="020B0604020202020204" charset="-34"/>
      <p:regular r:id="rId47"/>
      <p:bold r:id="rId48"/>
      <p:italic r:id="rId49"/>
      <p:boldItalic r:id="rId50"/>
    </p:embeddedFont>
    <p:embeddedFont>
      <p:font typeface="TH SarabunPSK" panose="020B0500040200020003" pitchFamily="34" charset="-3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5AEE"/>
    <a:srgbClr val="FF2DF5"/>
    <a:srgbClr val="FFCC66"/>
    <a:srgbClr val="4AA3F4"/>
    <a:srgbClr val="BF0782"/>
    <a:srgbClr val="FFFFCC"/>
    <a:srgbClr val="FFE1FF"/>
    <a:srgbClr val="CCCCFF"/>
    <a:srgbClr val="E2F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3997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D253-DBF8-4547-8A42-1D98391B6BDA}" type="datetimeFigureOut">
              <a:rPr lang="th-TH" smtClean="0"/>
              <a:t>25/04/63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8CA7-9AEC-45B1-82BF-05FDBB0481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5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8CA7-9AEC-45B1-82BF-05FDBB0481B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41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5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CDD1-09FF-46EA-8551-16E4C353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8AC2-7EF6-41EA-AE4C-281E22C2648F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1465-E996-4686-97BD-D4364B3D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9AC41-47D8-406A-A1A1-48297FC3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C137A-C7CD-45C7-85C7-999FE255610E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794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65B3B-BAFE-457F-BF4F-F44075B1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287C-E2C1-4DD8-B0AB-26289E1E6C20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81F05-CBC7-4DAE-90B3-6553037C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6C013-6344-41F2-A299-B712BD26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D29B8-895F-4DFC-8B81-05FAF389278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682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F60C-DF14-45B8-ABC8-FB069EBD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4BB8-A43D-4DC6-BFC5-73D645F96C72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5E46-68A5-4C63-AB1B-FE6AC5AD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6411C-F6E5-4F81-9E8F-287654B7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622F-12FD-484F-B879-6A674C951A3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145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ED2CE0-C163-48F2-9A3E-623CB13E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495-AB33-49AA-8E10-7E345E6F092E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68D200-8831-406B-AE49-DEBABBE4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B9352-1977-424E-8B85-F1B68A22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2873-8A78-4138-B5B0-53565E8BE043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4251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1EB4BC-9D32-44C9-BECF-EAF9C497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57A7-384A-4BC6-A0CD-BBC9AF1B3B26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ED15D8-AA20-436A-8085-58A2092A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95F5F8-79D1-40F5-8088-6C01B99A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2FB1F-E9B3-42B8-BF09-16104C9DBB7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581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91B5A3-3186-4507-84D0-EB91493A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3E97-E19C-4768-828A-CDF6E98E7538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5B0861-DE9E-455F-98A5-148E0E49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7227B1-9BA1-4F7D-B815-86FCAD0A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62CA-DC67-4638-B855-CDB1E3573A8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961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A86341-61D8-408A-8A8E-86058BD8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0157-9282-4AF9-9CF4-7639D07EA2FA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3F431B-6C48-45B1-9981-4C97E83B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317BE8-B496-4A29-A0C4-A93AEC32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A1BE-C37A-4929-BCCB-DEB77A61F40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0847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4CC20B-68C6-42D4-B2EC-AC7DB004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0D30-0B81-4567-90E0-463DC042F818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788FC-43B0-48F3-95A2-54A2D9CE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83F7A-D566-4764-8053-0D3F58F6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DF2C6-AA4A-43BE-9329-6F3AD18829B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254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0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C8F89F-88DD-4EA4-AAAC-6C196109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4CFF-2107-4BAC-A3E2-AE10C07BB32D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CD1F1-4941-4C96-8894-357A5384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336BFD-135D-4F07-AC07-117DBB77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C62B-E809-4B21-B0BF-4BEE825DE79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630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A8858-01FD-4DBF-B9E1-0E9CD744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727F-1532-4310-9C7B-68A62B6A9927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5C59-DD31-48B0-BFB8-CCC8D2BE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DE4FC-994D-49C9-8AFE-DACBEF95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2D13-9CF9-4930-ABDF-0F31673AA9C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274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4AC4-0B19-4D23-AA0D-D93A3596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2EE-9F6D-4852-92B1-E9ED4B5D4A4E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CD09-C4E9-4CE6-84FC-85882B48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278BB-EB27-48F4-B102-3333DB13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D571-18B7-4E5C-A8AF-1FEA58A6001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0126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6577-3273-485F-8906-7A207F3514B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046C-2A89-44BA-BF7F-BFE61B39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DE85B8E-DD7B-413F-9563-850BBFE90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421FAC1D-40F4-43F4-8BC7-21D3ED6E5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6653E-5142-42FD-AA26-088F636A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245E86-DC13-4D27-AE97-9FD73E7E5589}" type="datetimeFigureOut">
              <a:rPr lang="th-TH"/>
              <a:pPr>
                <a:defRPr/>
              </a:pPr>
              <a:t>25/04/63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1D02-838E-4680-993E-69112932C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9442-FCA3-4B0A-ACA0-FA5DE72F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4ED5BE9-53BC-4BF2-8A47-4BAA537CA60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13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ngsana New" panose="02020603050405020304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ngsana New" panose="02020603050405020304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ngsana New" panose="02020603050405020304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ngsana New" panose="02020603050405020304" pitchFamily="18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70B3DCC-83DA-4AC0-B471-AEDB1B788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720015D-CF94-407C-B436-FB2E513E3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1819" r="15091" b="12636"/>
          <a:stretch/>
        </p:blipFill>
        <p:spPr>
          <a:xfrm flipH="1">
            <a:off x="343293" y="1120897"/>
            <a:ext cx="2502353" cy="151629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D9D4676-E978-4114-A8EA-2B3A1D2D3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29" y1="80250" x2="56514" y2="90125"/>
                        <a14:foregroundMark x1="51946" y1="96625" x2="85618" y2="8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25" y="1261809"/>
            <a:ext cx="1186643" cy="160628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44FAEF5-A6D6-401B-BC29-064978FA41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" b="99478" l="27843" r="99608">
                        <a14:foregroundMark x1="51765" y1="7050" x2="51569" y2="24804"/>
                        <a14:foregroundMark x1="51569" y1="7050" x2="51765" y2="4178"/>
                        <a14:foregroundMark x1="50000" y1="27415" x2="48235" y2="35509"/>
                        <a14:foregroundMark x1="51373" y1="20104" x2="50588" y2="20888"/>
                        <a14:foregroundMark x1="32745" y1="94778" x2="74314" y2="96345"/>
                        <a14:foregroundMark x1="76078" y1="75196" x2="94118" y2="95039"/>
                        <a14:foregroundMark x1="82745" y1="78590" x2="94314" y2="80418"/>
                        <a14:foregroundMark x1="81765" y1="36554" x2="83137" y2="49608"/>
                        <a14:foregroundMark x1="86667" y1="49869" x2="90588" y2="49347"/>
                        <a14:foregroundMark x1="90588" y1="50914" x2="91961" y2="49869"/>
                        <a14:foregroundMark x1="57647" y1="56136" x2="64118" y2="63446"/>
                        <a14:foregroundMark x1="76471" y1="56397" x2="89804" y2="54569"/>
                        <a14:backgroundMark x1="69412" y1="30809" x2="70588" y2="41514"/>
                        <a14:backgroundMark x1="60588" y1="37076" x2="80588" y2="21149"/>
                        <a14:backgroundMark x1="66275" y1="40731" x2="68039" y2="58747"/>
                        <a14:backgroundMark x1="54510" y1="24021" x2="60196" y2="42037"/>
                        <a14:backgroundMark x1="60392" y1="48042" x2="66471" y2="60574"/>
                        <a14:backgroundMark x1="64706" y1="54830" x2="68431" y2="65796"/>
                        <a14:backgroundMark x1="66667" y1="72585" x2="67255" y2="65535"/>
                        <a14:backgroundMark x1="71176" y1="73107" x2="70196" y2="62924"/>
                        <a14:backgroundMark x1="82745" y1="71540" x2="80588" y2="65013"/>
                        <a14:backgroundMark x1="89020" y1="71802" x2="90980" y2="62924"/>
                        <a14:backgroundMark x1="35490" y1="37337" x2="30392" y2="57180"/>
                        <a14:backgroundMark x1="34314" y1="71018" x2="35490" y2="72324"/>
                        <a14:backgroundMark x1="20784" y1="91906" x2="29804" y2="8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5"/>
          <a:stretch/>
        </p:blipFill>
        <p:spPr>
          <a:xfrm>
            <a:off x="6791325" y="2943706"/>
            <a:ext cx="2352675" cy="246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31793" y="2509495"/>
            <a:ext cx="4194984" cy="12490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ภาษาในวรรณคดี</a:t>
            </a:r>
          </a:p>
        </p:txBody>
      </p:sp>
      <p:pic>
        <p:nvPicPr>
          <p:cNvPr id="8" name="รูปภาพ 6">
            <a:extLst>
              <a:ext uri="{FF2B5EF4-FFF2-40B4-BE49-F238E27FC236}">
                <a16:creationId xmlns:a16="http://schemas.microsoft.com/office/drawing/2014/main" id="{DAA50038-9403-4D5E-AADB-D7701571E0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127" b="88889" l="0" r="100000">
                        <a14:foregroundMark x1="91000" y1="29683" x2="89500" y2="62857"/>
                        <a14:foregroundMark x1="38667" y1="38095" x2="38833" y2="46825"/>
                        <a14:foregroundMark x1="38667" y1="37460" x2="39000" y2="38889"/>
                        <a14:foregroundMark x1="20833" y1="50159" x2="21167" y2="52222"/>
                        <a14:foregroundMark x1="25167" y1="87778" x2="26167" y2="88095"/>
                        <a14:backgroundMark x1="3000" y1="38413" x2="19500" y2="38413"/>
                        <a14:backgroundMark x1="5167" y1="43492" x2="15667" y2="50476"/>
                        <a14:backgroundMark x1="18500" y1="43333" x2="28833" y2="38413"/>
                        <a14:backgroundMark x1="25000" y1="42222" x2="24167" y2="52063"/>
                        <a14:backgroundMark x1="31667" y1="37778" x2="33000" y2="52381"/>
                        <a14:backgroundMark x1="4333" y1="44921" x2="4667" y2="53333"/>
                        <a14:backgroundMark x1="43333" y1="37619" x2="48667" y2="50317"/>
                        <a14:backgroundMark x1="52833" y1="43175" x2="47000" y2="58254"/>
                        <a14:backgroundMark x1="76000" y1="45397" x2="82833" y2="61429"/>
                        <a14:backgroundMark x1="95667" y1="40000" x2="97833" y2="62222"/>
                        <a14:backgroundMark x1="95667" y1="57302" x2="96000" y2="71746"/>
                        <a14:backgroundMark x1="85500" y1="36349" x2="74667" y2="55397"/>
                        <a14:backgroundMark x1="76667" y1="60952" x2="79667" y2="72540"/>
                        <a14:backgroundMark x1="86667" y1="33810" x2="88167" y2="32857"/>
                        <a14:backgroundMark x1="93333" y1="33175" x2="94000" y2="40159"/>
                        <a14:backgroundMark x1="91167" y1="36349" x2="91000" y2="35238"/>
                        <a14:backgroundMark x1="88000" y1="50317" x2="85833" y2="59365"/>
                        <a14:backgroundMark x1="94333" y1="47460" x2="91500" y2="51746"/>
                        <a14:backgroundMark x1="91500" y1="48254" x2="91167" y2="47778"/>
                        <a14:backgroundMark x1="85833" y1="60635" x2="87000" y2="63492"/>
                        <a14:backgroundMark x1="83000" y1="71111" x2="83500" y2="79524"/>
                        <a14:backgroundMark x1="89500" y1="79206" x2="96833" y2="87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34" b="11083"/>
          <a:stretch/>
        </p:blipFill>
        <p:spPr>
          <a:xfrm>
            <a:off x="0" y="3558778"/>
            <a:ext cx="4842165" cy="22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12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0880" y="685881"/>
            <a:ext cx="8313160" cy="3780907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th-TH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 				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๏เดือน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สิบเอ็ดเสร็จธุระพระวสา 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รับกฐินภิญโญโมทนา                         ชุลีลาลงเรือเหลืออาลัย 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ออกจากวัดทัศนาดูอาวาส                   เมื่อตรุษสารทพระวสาได้อาศัย 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สามฤดูอยู่ดีไม่มีภัย                      	มาจำไกลอารามเมื่อยามเย็น </a:t>
            </a: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			         (นิราศภูเขาทอง: สุนทรภู่)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1500023" cy="285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0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à¸à¸¥à¸à¸²à¸£à¸à¹à¸à¸«à¸²à¸£à¸¹à¸à¸ à¸²à¸à¸ªà¸³à¸«à¸£à¸±à¸ à¸à¹à¸­à¸à¸à¹à¸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102"/>
            <a:ext cx="9144000" cy="70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1846" y="2057400"/>
            <a:ext cx="8229600" cy="1752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800" dirty="0"/>
              <a:t>	</a:t>
            </a:r>
            <a:r>
              <a:rPr lang="th-TH" b="1" dirty="0">
                <a:cs typeface="+mj-cs"/>
              </a:rPr>
              <a:t>     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 หมายถึง รสของความไพเราะในการใช้ถ้อยคำให้เกิดความงดงามและเกิดอารมณ์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95674" y="603913"/>
            <a:ext cx="4643571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0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รสวรรณคดีไทย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82" y="3578195"/>
            <a:ext cx="1642517" cy="312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à¸à¸¥à¸à¸²à¸£à¸à¹à¸à¸«à¸²à¸£à¸¹à¸à¸ à¸²à¸à¸ªà¸³à¸«à¸£à¸±à¸ à¸à¹à¸­à¸à¸à¹à¸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102"/>
            <a:ext cx="9144000" cy="70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เมฆ 3"/>
          <p:cNvSpPr/>
          <p:nvPr/>
        </p:nvSpPr>
        <p:spPr>
          <a:xfrm>
            <a:off x="2867241" y="2514600"/>
            <a:ext cx="3500438" cy="1357312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เมฆ 3"/>
          <p:cNvSpPr/>
          <p:nvPr/>
        </p:nvSpPr>
        <p:spPr>
          <a:xfrm>
            <a:off x="3152775" y="2652713"/>
            <a:ext cx="3500438" cy="135731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รสวรรณคดี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แบ่งออกได้ ๔ รส</a:t>
            </a:r>
          </a:p>
        </p:txBody>
      </p:sp>
      <p:sp>
        <p:nvSpPr>
          <p:cNvPr id="13" name="เมฆ 5"/>
          <p:cNvSpPr/>
          <p:nvPr/>
        </p:nvSpPr>
        <p:spPr>
          <a:xfrm rot="21284873">
            <a:off x="-97625" y="930868"/>
            <a:ext cx="3500438" cy="1357312"/>
          </a:xfrm>
          <a:prstGeom prst="cloud">
            <a:avLst/>
          </a:prstGeom>
          <a:solidFill>
            <a:srgbClr val="FF2DF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  </a:t>
            </a:r>
            <a:r>
              <a:rPr lang="th-TH" sz="4000" b="1" dirty="0" err="1">
                <a:solidFill>
                  <a:schemeClr val="bg1"/>
                </a:solidFill>
                <a:cs typeface="+mj-cs"/>
              </a:rPr>
              <a:t>เสาวรสจนี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4" name="เมฆ 5"/>
          <p:cNvSpPr/>
          <p:nvPr/>
        </p:nvSpPr>
        <p:spPr>
          <a:xfrm rot="21143278">
            <a:off x="173068" y="1000482"/>
            <a:ext cx="3500438" cy="1357312"/>
          </a:xfrm>
          <a:prstGeom prst="cloud">
            <a:avLst/>
          </a:prstGeom>
          <a:ln>
            <a:solidFill>
              <a:srgbClr val="FF2DF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     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เสาวรสจนี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8" name="เมฆ 5"/>
          <p:cNvSpPr/>
          <p:nvPr/>
        </p:nvSpPr>
        <p:spPr>
          <a:xfrm rot="230810">
            <a:off x="5252442" y="282020"/>
            <a:ext cx="3500438" cy="1357312"/>
          </a:xfrm>
          <a:prstGeom prst="cloud">
            <a:avLst/>
          </a:prstGeom>
          <a:solidFill>
            <a:srgbClr val="FF2DF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  </a:t>
            </a:r>
            <a:r>
              <a:rPr lang="th-TH" sz="4000" b="1" dirty="0" err="1">
                <a:solidFill>
                  <a:schemeClr val="bg1"/>
                </a:solidFill>
                <a:cs typeface="+mj-cs"/>
              </a:rPr>
              <a:t>เสาวรสจนี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5" name="เมฆ 5"/>
          <p:cNvSpPr/>
          <p:nvPr/>
        </p:nvSpPr>
        <p:spPr>
          <a:xfrm rot="400472">
            <a:off x="5053417" y="494211"/>
            <a:ext cx="3705300" cy="1357312"/>
          </a:xfrm>
          <a:prstGeom prst="cloud">
            <a:avLst/>
          </a:prstGeom>
          <a:ln>
            <a:solidFill>
              <a:srgbClr val="FF2DF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นารีปราโมทย์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9" name="เมฆ 5"/>
          <p:cNvSpPr/>
          <p:nvPr/>
        </p:nvSpPr>
        <p:spPr>
          <a:xfrm>
            <a:off x="192769" y="4259477"/>
            <a:ext cx="3500438" cy="1357312"/>
          </a:xfrm>
          <a:prstGeom prst="cloud">
            <a:avLst/>
          </a:prstGeom>
          <a:solidFill>
            <a:srgbClr val="FF2DF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  </a:t>
            </a:r>
            <a:r>
              <a:rPr lang="th-TH" sz="4000" b="1" dirty="0" err="1">
                <a:solidFill>
                  <a:schemeClr val="bg1"/>
                </a:solidFill>
                <a:cs typeface="+mj-cs"/>
              </a:rPr>
              <a:t>เสาวรสจนี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6" name="เมฆ 5"/>
          <p:cNvSpPr/>
          <p:nvPr/>
        </p:nvSpPr>
        <p:spPr>
          <a:xfrm>
            <a:off x="351880" y="4391664"/>
            <a:ext cx="3500438" cy="1357312"/>
          </a:xfrm>
          <a:prstGeom prst="cloud">
            <a:avLst/>
          </a:prstGeom>
          <a:ln>
            <a:solidFill>
              <a:srgbClr val="FF2DF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พิโรธวาทัง</a:t>
            </a:r>
          </a:p>
        </p:txBody>
      </p:sp>
      <p:sp>
        <p:nvSpPr>
          <p:cNvPr id="20" name="เมฆ 5"/>
          <p:cNvSpPr/>
          <p:nvPr/>
        </p:nvSpPr>
        <p:spPr>
          <a:xfrm rot="21276614">
            <a:off x="4967211" y="4340300"/>
            <a:ext cx="3530402" cy="1533551"/>
          </a:xfrm>
          <a:prstGeom prst="cloud">
            <a:avLst/>
          </a:prstGeom>
          <a:solidFill>
            <a:srgbClr val="FF2DF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  </a:t>
            </a:r>
            <a:r>
              <a:rPr lang="th-TH" sz="4000" b="1" dirty="0" err="1">
                <a:solidFill>
                  <a:schemeClr val="bg1"/>
                </a:solidFill>
                <a:cs typeface="+mj-cs"/>
              </a:rPr>
              <a:t>เสาวรสจนี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7" name="เมฆ 5"/>
          <p:cNvSpPr/>
          <p:nvPr/>
        </p:nvSpPr>
        <p:spPr>
          <a:xfrm rot="21199664">
            <a:off x="5136370" y="4498523"/>
            <a:ext cx="3800635" cy="1499889"/>
          </a:xfrm>
          <a:prstGeom prst="cloud">
            <a:avLst/>
          </a:prstGeom>
          <a:ln>
            <a:solidFill>
              <a:srgbClr val="FF2DF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สัล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ลา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ปังค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พิสัย</a:t>
            </a:r>
          </a:p>
        </p:txBody>
      </p:sp>
      <p:pic>
        <p:nvPicPr>
          <p:cNvPr id="12290" name="Picture 2" descr="à¸à¸¥à¸à¸²à¸£à¸à¹à¸à¸«à¸²à¸£à¸¹à¸à¸ à¸²à¸à¸ªà¸³à¸«à¸£à¸±à¸ à¹à¸à¹à¸£à¸¡à¹à¸­à¸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7506">
            <a:off x="5446058" y="1724494"/>
            <a:ext cx="1267704" cy="9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¹à¸à¹à¸£à¸¡à¹à¸­à¸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1918">
            <a:off x="5665070" y="3601016"/>
            <a:ext cx="1267704" cy="9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¹à¸à¹à¸£à¸¡à¹à¸­à¸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946">
            <a:off x="2610116" y="1805880"/>
            <a:ext cx="1267704" cy="9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à¹à¸à¹à¸£à¸¡à¹à¸­à¸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1918">
            <a:off x="2904398" y="3678606"/>
            <a:ext cx="1267704" cy="9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8EF19A-792F-4244-BD8E-467C6D893E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3883" y="4625003"/>
            <a:ext cx="1223206" cy="213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à¸à¸¥à¸à¸²à¸£à¸à¹à¸à¸«à¸²à¸£à¸¹à¸à¸ à¸²à¸à¸ªà¸³à¸«à¸£à¸±à¸ à¸£à¸¹à¸à¸ à¸²à¸ à¸à¸±à¸à¸¡à¸·à¸­ à¸à¸²à¸£à¹à¸à¸¹à¸ 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3"/>
          <a:stretch/>
        </p:blipFill>
        <p:spPr bwMode="auto">
          <a:xfrm rot="21353150">
            <a:off x="3627525" y="2077863"/>
            <a:ext cx="2057632" cy="583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3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เมฆ 4"/>
          <p:cNvSpPr/>
          <p:nvPr/>
        </p:nvSpPr>
        <p:spPr>
          <a:xfrm>
            <a:off x="1676400" y="413102"/>
            <a:ext cx="3929063" cy="1357312"/>
          </a:xfrm>
          <a:prstGeom prst="cloud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</a:t>
            </a:r>
            <a:r>
              <a:rPr lang="th-T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เสาวรสจนี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มนมุมสี่เหลี่ยมด้านทแยงมุม 5"/>
          <p:cNvSpPr/>
          <p:nvPr/>
        </p:nvSpPr>
        <p:spPr>
          <a:xfrm>
            <a:off x="838200" y="2999142"/>
            <a:ext cx="6314613" cy="3230563"/>
          </a:xfrm>
          <a:prstGeom prst="round2DiagRect">
            <a:avLst>
              <a:gd name="adj1" fmla="val 16667"/>
              <a:gd name="adj2" fmla="val 84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tx1"/>
                </a:solidFill>
                <a:cs typeface="+mj-cs"/>
              </a:rPr>
              <a:t>เป็นลักษณะของรสวรรณคดีแต่ละประเภทเป็นรสความไพเราะเกี่ยวกับ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การชม ความงาม อาจเป็นความงามของตัวละคร สถานที่ หรือธรรมชาติ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Picture 7" descr="à¸à¸¥à¸à¸²à¸£à¸à¹à¸à¸«à¸²à¸£à¸¹à¸à¸ à¸²à¸à¸ªà¸³à¸«à¸£à¸±à¸ à¸£à¸¹à¸à¸ à¸²à¸ à¸à¸±à¸à¸¡à¸·à¸­ à¸à¸²à¸£à¹à¸à¸¹à¸ 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3"/>
          <a:stretch/>
        </p:blipFill>
        <p:spPr bwMode="auto">
          <a:xfrm>
            <a:off x="2310021" y="2132420"/>
            <a:ext cx="3370970" cy="85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2E3E6-A645-42AB-B804-9775F896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8" y="516933"/>
            <a:ext cx="1946491" cy="40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3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มุมมน 4"/>
          <p:cNvSpPr/>
          <p:nvPr/>
        </p:nvSpPr>
        <p:spPr>
          <a:xfrm>
            <a:off x="2893218" y="560388"/>
            <a:ext cx="3357563" cy="571500"/>
          </a:xfrm>
          <a:prstGeom prst="roundRect">
            <a:avLst/>
          </a:prstGeom>
          <a:solidFill>
            <a:srgbClr val="FF2DF5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ตัวอย่าง เสา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รสจนี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ตัวยึดเนื้อหา 6"/>
          <p:cNvSpPr txBox="1">
            <a:spLocks/>
          </p:cNvSpPr>
          <p:nvPr/>
        </p:nvSpPr>
        <p:spPr>
          <a:xfrm>
            <a:off x="364300" y="1981200"/>
            <a:ext cx="8415398" cy="3939800"/>
          </a:xfrm>
          <a:prstGeom prst="round2DiagRect">
            <a:avLst/>
          </a:prstGeom>
          <a:solidFill>
            <a:srgbClr val="FFFF00">
              <a:alpha val="72000"/>
            </a:srgbClr>
          </a:solidFill>
          <a:ln w="28575" cap="flat" cmpd="sng" algn="ctr">
            <a:solidFill>
              <a:schemeClr val="lt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h-TH" i="1" dirty="0"/>
              <a:t>	</a:t>
            </a: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บทกษัตริย์ทัศนานางเงือกน้อย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       </a:t>
            </a: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ดูแช่มช้อยโฉมลาทั้งเผ้าผม</a:t>
            </a:r>
          </a:p>
          <a:p>
            <a:pPr>
              <a:buFont typeface="Arial" pitchFamily="34" charset="0"/>
              <a:buNone/>
              <a:defRPr/>
            </a:pP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ประไพพักตร์ลักษณ์ล้ำล้วนขำคม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  </a:t>
            </a: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ทั้งเนื้อนมนวลเปลปงออกเต่งทรวง</a:t>
            </a:r>
          </a:p>
          <a:p>
            <a:pPr>
              <a:buFont typeface="Arial" pitchFamily="34" charset="0"/>
              <a:buNone/>
              <a:defRPr/>
            </a:pP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ขนงเนตรเกศกรอ่อนสะอาด           ดังสุ</a:t>
            </a:r>
            <a:r>
              <a:rPr lang="th-TH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รางค์</a:t>
            </a: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นางนาฏในวังหลวงพระเพลินพิศคิดหมายเสียดายดวง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       </a:t>
            </a:r>
            <a:r>
              <a:rPr lang="th-TH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แล้วหนักหน่วงนึกที่จะหนีไป</a:t>
            </a:r>
          </a:p>
          <a:p>
            <a:pPr algn="r">
              <a:buFont typeface="Arial" pitchFamily="34" charset="0"/>
              <a:buNone/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 (สุนทรภู่)</a:t>
            </a:r>
            <a:b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4414"/>
            <a:ext cx="1550017" cy="219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0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เมฆ 4"/>
          <p:cNvSpPr/>
          <p:nvPr/>
        </p:nvSpPr>
        <p:spPr>
          <a:xfrm>
            <a:off x="1676400" y="413101"/>
            <a:ext cx="4191000" cy="1502773"/>
          </a:xfrm>
          <a:prstGeom prst="cloud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นารีปราโมทย์</a:t>
            </a:r>
          </a:p>
        </p:txBody>
      </p:sp>
      <p:sp>
        <p:nvSpPr>
          <p:cNvPr id="7" name="มนมุมสี่เหลี่ยมด้านทแยงมุม 5"/>
          <p:cNvSpPr/>
          <p:nvPr/>
        </p:nvSpPr>
        <p:spPr>
          <a:xfrm>
            <a:off x="838200" y="2999142"/>
            <a:ext cx="6314613" cy="3230563"/>
          </a:xfrm>
          <a:prstGeom prst="round2DiagRect">
            <a:avLst>
              <a:gd name="adj1" fmla="val 16667"/>
              <a:gd name="adj2" fmla="val 84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คือบทกล่าวข้อความแสดงความรัก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เกี้ยวพาราสี และในโอ้โลมปฏิโลม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ก่อนจะถึงบทสังวาสนั้นด้วย</a:t>
            </a:r>
          </a:p>
        </p:txBody>
      </p:sp>
      <p:pic>
        <p:nvPicPr>
          <p:cNvPr id="8" name="Picture 7" descr="à¸à¸¥à¸à¸²à¸£à¸à¹à¸à¸«à¸²à¸£à¸¹à¸à¸ à¸²à¸à¸ªà¸³à¸«à¸£à¸±à¸ à¸£à¸¹à¸à¸ à¸²à¸ à¸à¸±à¸à¸¡à¸·à¸­ à¸à¸²à¸£à¹à¸à¸¹à¸ 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3"/>
          <a:stretch/>
        </p:blipFill>
        <p:spPr bwMode="auto">
          <a:xfrm>
            <a:off x="2310021" y="2132420"/>
            <a:ext cx="3370970" cy="85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2E3E6-A645-42AB-B804-9775F896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8" y="516933"/>
            <a:ext cx="1946491" cy="40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7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มุมมน 4"/>
          <p:cNvSpPr/>
          <p:nvPr/>
        </p:nvSpPr>
        <p:spPr>
          <a:xfrm>
            <a:off x="2893218" y="560388"/>
            <a:ext cx="3357563" cy="571500"/>
          </a:xfrm>
          <a:prstGeom prst="roundRect">
            <a:avLst/>
          </a:prstGeom>
          <a:solidFill>
            <a:srgbClr val="FF2DF5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ตัวอย่าง นารีปราโมทย์</a:t>
            </a:r>
          </a:p>
        </p:txBody>
      </p:sp>
      <p:sp>
        <p:nvSpPr>
          <p:cNvPr id="6" name="ตัวยึดเนื้อหา 6"/>
          <p:cNvSpPr txBox="1">
            <a:spLocks/>
          </p:cNvSpPr>
          <p:nvPr/>
        </p:nvSpPr>
        <p:spPr>
          <a:xfrm>
            <a:off x="432179" y="1729807"/>
            <a:ext cx="8415398" cy="3939800"/>
          </a:xfrm>
          <a:prstGeom prst="round2DiagRect">
            <a:avLst/>
          </a:prstGeom>
          <a:solidFill>
            <a:srgbClr val="FFFF00">
              <a:alpha val="72000"/>
            </a:srgbClr>
          </a:solidFill>
          <a:ln w="28575" cap="flat" cmpd="sng" algn="ctr">
            <a:solidFill>
              <a:schemeClr val="lt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th-TH" i="1" dirty="0"/>
              <a:t>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ถึงม้วยดินสิ้นฟ้ามหาสมุทร		ไม่สิ้นสุดความรักสมัครสมาน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แม้นเกิดในใต้ฟ้าสุธาธาร       		ขอพบพานพิศวาสไม่คลาดคลา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แม้นเนื้อเย็นเป็นห้วงมหรรณพ        		พี่ขอพบศรีสวัสดิ์เป็นมัจฉา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แม้นเป็นบัวตัวพี่เป็นภุมรา             	 	เชยผกาโกสุมปทุมทอง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เจ้าเป็นถ้ำไพขอให้พี่                  	 	เป็นราชสีห์สมสู่เป็นคู่ครอง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จะติดตามทรามสงวนนวลละออง    		เป็นคู่ครองพิศวาสทุกชาติไป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		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		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(สุนทรภู่)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1593980" cy="225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3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เมฆ 4"/>
          <p:cNvSpPr/>
          <p:nvPr/>
        </p:nvSpPr>
        <p:spPr>
          <a:xfrm>
            <a:off x="1676400" y="413101"/>
            <a:ext cx="4191000" cy="1502773"/>
          </a:xfrm>
          <a:prstGeom prst="cloud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พิโรธวาทัง</a:t>
            </a:r>
          </a:p>
        </p:txBody>
      </p:sp>
      <p:sp>
        <p:nvSpPr>
          <p:cNvPr id="7" name="มนมุมสี่เหลี่ยมด้านทแยงมุม 5"/>
          <p:cNvSpPr/>
          <p:nvPr/>
        </p:nvSpPr>
        <p:spPr>
          <a:xfrm>
            <a:off x="838200" y="2999142"/>
            <a:ext cx="6314613" cy="3230563"/>
          </a:xfrm>
          <a:prstGeom prst="round2DiagRect">
            <a:avLst>
              <a:gd name="adj1" fmla="val 16667"/>
              <a:gd name="adj2" fmla="val 84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คือการ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กล่าวข้อความแสดงอารมณ์โกรธ      ตัดพ้อ ประชดประชัน 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กระทบกระเทียบเปรียบเปรย เสียดสี และด่าว่าอย่างรุนแรง</a:t>
            </a:r>
          </a:p>
        </p:txBody>
      </p:sp>
      <p:pic>
        <p:nvPicPr>
          <p:cNvPr id="8" name="Picture 7" descr="à¸à¸¥à¸à¸²à¸£à¸à¹à¸à¸«à¸²à¸£à¸¹à¸à¸ à¸²à¸à¸ªà¸³à¸«à¸£à¸±à¸ à¸£à¸¹à¸à¸ à¸²à¸ à¸à¸±à¸à¸¡à¸·à¸­ à¸à¸²à¸£à¹à¸à¸¹à¸ 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3"/>
          <a:stretch/>
        </p:blipFill>
        <p:spPr bwMode="auto">
          <a:xfrm>
            <a:off x="2310021" y="2132420"/>
            <a:ext cx="3370970" cy="85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2E3E6-A645-42AB-B804-9775F896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8" y="516933"/>
            <a:ext cx="1946491" cy="40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8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มุมมน 4"/>
          <p:cNvSpPr/>
          <p:nvPr/>
        </p:nvSpPr>
        <p:spPr>
          <a:xfrm>
            <a:off x="2893218" y="560388"/>
            <a:ext cx="3357563" cy="571500"/>
          </a:xfrm>
          <a:prstGeom prst="roundRect">
            <a:avLst/>
          </a:prstGeom>
          <a:solidFill>
            <a:srgbClr val="FF2DF5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cs typeface="+mj-cs"/>
              </a:rPr>
              <a:t>ตัวอย่าง พิโรธวาทัง</a:t>
            </a:r>
          </a:p>
        </p:txBody>
      </p:sp>
      <p:sp>
        <p:nvSpPr>
          <p:cNvPr id="6" name="ตัวยึดเนื้อหา 6"/>
          <p:cNvSpPr txBox="1">
            <a:spLocks/>
          </p:cNvSpPr>
          <p:nvPr/>
        </p:nvSpPr>
        <p:spPr>
          <a:xfrm>
            <a:off x="432179" y="1729807"/>
            <a:ext cx="8415398" cy="3299393"/>
          </a:xfrm>
          <a:prstGeom prst="round2DiagRect">
            <a:avLst/>
          </a:prstGeom>
          <a:solidFill>
            <a:srgbClr val="FFFF00">
              <a:alpha val="72000"/>
            </a:srgbClr>
          </a:solidFill>
          <a:ln w="28575" cap="flat" cmpd="sng" algn="ctr">
            <a:solidFill>
              <a:schemeClr val="lt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th-TH" i="1" dirty="0"/>
              <a:t>	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เมื่อรักกันไม่ได้ก็ไม่รัก    	ไม่เห็นจักเกรงการสถานไหน</a:t>
            </a:r>
          </a:p>
          <a:p>
            <a:pPr>
              <a:buNone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ไม่รักเราเราจักไม่รักใคร 	 เอ๊ะน้ำตาเราไหล</a:t>
            </a:r>
            <a:r>
              <a:rPr lang="th-T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ทำไมฤๅ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							(สุจิตต์ วงษ์เทศ)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48177"/>
            <a:ext cx="1828800" cy="259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2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เมฆ 4"/>
          <p:cNvSpPr/>
          <p:nvPr/>
        </p:nvSpPr>
        <p:spPr>
          <a:xfrm>
            <a:off x="1676400" y="413101"/>
            <a:ext cx="4191000" cy="1502773"/>
          </a:xfrm>
          <a:prstGeom prst="cloud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       </a:t>
            </a:r>
            <a:r>
              <a:rPr lang="th-T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สัสลปังค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พิสัย</a:t>
            </a:r>
          </a:p>
        </p:txBody>
      </p:sp>
      <p:sp>
        <p:nvSpPr>
          <p:cNvPr id="7" name="มนมุมสี่เหลี่ยมด้านทแยงมุม 5"/>
          <p:cNvSpPr/>
          <p:nvPr/>
        </p:nvSpPr>
        <p:spPr>
          <a:xfrm>
            <a:off x="838200" y="2999143"/>
            <a:ext cx="6314613" cy="2258658"/>
          </a:xfrm>
          <a:prstGeom prst="round2DiagRect">
            <a:avLst>
              <a:gd name="adj1" fmla="val 16667"/>
              <a:gd name="adj2" fmla="val 84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tx1"/>
                </a:solidFill>
                <a:cs typeface="+mj-cs"/>
              </a:rPr>
              <a:t>คือการกล่าวข้อความ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แสดงอารมณ์โศกเศร้า อาลัยรัก คร่ำครวญหานางอันเป็นที่รัก</a:t>
            </a:r>
          </a:p>
        </p:txBody>
      </p:sp>
      <p:pic>
        <p:nvPicPr>
          <p:cNvPr id="8" name="Picture 7" descr="à¸à¸¥à¸à¸²à¸£à¸à¹à¸à¸«à¸²à¸£à¸¹à¸à¸ à¸²à¸à¸ªà¸³à¸«à¸£à¸±à¸ à¸£à¸¹à¸à¸ à¸²à¸ à¸à¸±à¸à¸¡à¸·à¸­ à¸à¸²à¸£à¹à¸à¸¹à¸ 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3"/>
          <a:stretch/>
        </p:blipFill>
        <p:spPr bwMode="auto">
          <a:xfrm>
            <a:off x="2310021" y="2132420"/>
            <a:ext cx="3370970" cy="85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2E3E6-A645-42AB-B804-9775F896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61" y="2550384"/>
            <a:ext cx="1946491" cy="40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7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35960" y="605051"/>
            <a:ext cx="8763000" cy="289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-1162175" y="609600"/>
            <a:ext cx="111450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“นางผีเสื้อเหลือโกรธโลดทะลึ่ง	โตดังหนึ่งยุ</a:t>
            </a:r>
            <a:r>
              <a:rPr lang="th-TH" sz="3600" b="1" dirty="0" err="1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คุนธร์</a:t>
            </a: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ขุน</a:t>
            </a:r>
            <a:r>
              <a:rPr lang="th-TH" sz="3600" b="1" dirty="0" err="1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ไสล</a:t>
            </a:r>
            <a:endParaRPr lang="en-US" sz="2400" b="1" dirty="0">
              <a:solidFill>
                <a:srgbClr val="265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ลุยทะเลโครมครามออกตามไป		สมุทรไทแทบจะล่มถล่มทลาย</a:t>
            </a:r>
            <a:endParaRPr lang="en-US" sz="2400" b="1" dirty="0">
              <a:solidFill>
                <a:srgbClr val="265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เหล่าละเมาะเกาะขวางหนทางยักษ์	ภูเขาหักหินทรายทรุดสลาย</a:t>
            </a:r>
            <a:endParaRPr lang="en-US" sz="2400" b="1" dirty="0">
              <a:solidFill>
                <a:srgbClr val="265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เสียง</a:t>
            </a:r>
            <a:r>
              <a:rPr lang="th-TH" sz="3600" b="1" dirty="0" err="1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ครึ้ก</a:t>
            </a: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ครื้น</a:t>
            </a:r>
            <a:r>
              <a:rPr lang="th-TH" sz="3600" b="1" dirty="0" err="1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คลื่อน</a:t>
            </a:r>
            <a:r>
              <a:rPr lang="th-TH" sz="36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คลุ้มขึ้นกลุ้มกาย	ผีเสื้อร้ายรีบรุดไม่หยุดยืน”</a:t>
            </a:r>
            <a:endParaRPr lang="en-US" sz="2400" b="1" dirty="0">
              <a:solidFill>
                <a:srgbClr val="265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009" y="3579901"/>
            <a:ext cx="36728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(พระอภัยมณี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: </a:t>
            </a:r>
            <a:r>
              <a:rPr lang="th-TH" sz="2800" b="1" dirty="0" err="1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สุนร</a:t>
            </a: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ภู่)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EF19A-792F-4244-BD8E-467C6D893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3345724"/>
            <a:ext cx="1905000" cy="332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5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73" cy="72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มุมมน 4"/>
          <p:cNvSpPr/>
          <p:nvPr/>
        </p:nvSpPr>
        <p:spPr>
          <a:xfrm>
            <a:off x="2893218" y="560388"/>
            <a:ext cx="3357563" cy="571500"/>
          </a:xfrm>
          <a:prstGeom prst="roundRect">
            <a:avLst/>
          </a:prstGeom>
          <a:solidFill>
            <a:srgbClr val="FF2DF5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cs typeface="+mj-cs"/>
              </a:rPr>
              <a:t>ตัวอย่าง </a:t>
            </a:r>
            <a:r>
              <a:rPr lang="th-TH" sz="3600" b="1" dirty="0" err="1">
                <a:solidFill>
                  <a:schemeClr val="bg1"/>
                </a:solidFill>
                <a:cs typeface="+mj-cs"/>
              </a:rPr>
              <a:t>สัสลปังค</a:t>
            </a:r>
            <a:r>
              <a:rPr lang="th-TH" sz="3600" b="1" dirty="0">
                <a:solidFill>
                  <a:schemeClr val="bg1"/>
                </a:solidFill>
                <a:cs typeface="+mj-cs"/>
              </a:rPr>
              <a:t>พิสัย</a:t>
            </a:r>
          </a:p>
        </p:txBody>
      </p:sp>
      <p:sp>
        <p:nvSpPr>
          <p:cNvPr id="6" name="ตัวยึดเนื้อหา 6"/>
          <p:cNvSpPr txBox="1">
            <a:spLocks/>
          </p:cNvSpPr>
          <p:nvPr/>
        </p:nvSpPr>
        <p:spPr>
          <a:xfrm>
            <a:off x="432179" y="1729807"/>
            <a:ext cx="8415398" cy="3527993"/>
          </a:xfrm>
          <a:prstGeom prst="round2DiagRect">
            <a:avLst/>
          </a:prstGeom>
          <a:solidFill>
            <a:srgbClr val="FFFF00">
              <a:alpha val="72000"/>
            </a:srgbClr>
          </a:solidFill>
          <a:ln w="28575" cap="flat" cmpd="sng" algn="ctr">
            <a:solidFill>
              <a:schemeClr val="lt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th-TH" i="1" dirty="0"/>
              <a:t>	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ลำดวนเอ๋ยจะด่วนไปก่อนแล้ว 	ทั้งเกดแก้วพิกุลยี่สุ่นสี</a:t>
            </a:r>
          </a:p>
          <a:p>
            <a:pPr>
              <a:buNone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จะโรยร้างห่างกลิ่นมาลี 		จำปีเอ๋ยกี่ปีจะมาพบ</a:t>
            </a:r>
          </a:p>
          <a:p>
            <a:pPr>
              <a:buNone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(พระบาทสมเด็จพระพุทธเลิศหล้านภาลัย)</a:t>
            </a:r>
          </a:p>
          <a:p>
            <a:pPr>
              <a:buNone/>
              <a:defRPr/>
            </a:pP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93803"/>
            <a:ext cx="1828800" cy="259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9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EF19A-792F-4244-BD8E-467C6D893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794" y="4190999"/>
            <a:ext cx="1223206" cy="213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235960" y="605051"/>
            <a:ext cx="8763000" cy="289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-1162175" y="609600"/>
            <a:ext cx="111450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“นางผีเสื้อเหลือโกรธโลดทะลึ่ง	โตดังหนึ่งยุ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คุนธร์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ขุน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ไสล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ลุยทะเลโครมครามออกตามไป		สมุทรไทแทบจะล่มถล่มทลาย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เหล่าละเมาะเกาะขวางหนทางยักษ์	ภูเขาหักหินทรายทรุดสลาย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เสียง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ครึ้ก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ครื้น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คลื่อน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คลุ้มขึ้นกลุ้มกาย	ผีเสื้อร้ายรีบรุดไม่หยุดยืน”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009" y="3579901"/>
            <a:ext cx="36728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algn="thaiDist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(พระอภัยมณี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: </a:t>
            </a:r>
            <a:r>
              <a:rPr lang="th-TH" sz="2800" b="1" dirty="0" err="1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สุนร</a:t>
            </a: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+mj-cs"/>
              </a:rPr>
              <a:t>ภู่)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6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2920327"/>
            <a:ext cx="8229600" cy="2209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4800" dirty="0"/>
              <a:t>	</a:t>
            </a:r>
            <a:r>
              <a:rPr lang="th-TH" b="1" dirty="0">
                <a:cs typeface="+mj-cs"/>
              </a:rPr>
              <a:t>     </a:t>
            </a:r>
            <a:r>
              <a:rPr lang="th-TH" sz="4400" b="1" dirty="0">
                <a:cs typeface="+mj-cs"/>
              </a:rPr>
              <a:t> 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หมายถึง คำ หรือ กลุ่มคำ ที่สร้างขึ้นจากกลวิธีในการใช้คำ เพื่อให้ปรากฏภาพที่เด่นชัดและลึกซึ้งขึ้นในใจทำให้ผู้อ่านและผู้ฟังเกิด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จินต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ภาพคล้อยตาม การสร้างภาพพจน์เป็น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สิลป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ทางภาษาขั้นสูงของการแต่งคำประพันธ์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806074"/>
            <a:ext cx="4643571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โวหารภาพพจน์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1524000" cy="290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3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2117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			</a:t>
            </a:r>
            <a:br>
              <a:rPr lang="th-TH" b="1" dirty="0">
                <a:ln/>
                <a:solidFill>
                  <a:schemeClr val="accent3"/>
                </a:solidFill>
              </a:rPr>
            </a:br>
            <a:r>
              <a:rPr lang="th-TH" b="1" dirty="0">
                <a:ln/>
                <a:solidFill>
                  <a:schemeClr val="accent3"/>
                </a:solidFill>
              </a:rPr>
              <a:t> 				</a:t>
            </a:r>
            <a:br>
              <a:rPr lang="th-TH" b="1" dirty="0">
                <a:ln/>
              </a:rPr>
            </a:br>
            <a:r>
              <a:rPr lang="th-TH" b="1" dirty="0">
                <a:ln/>
              </a:rPr>
              <a:t>	</a:t>
            </a:r>
            <a:r>
              <a:rPr lang="th-TH" b="1" dirty="0">
                <a:ln/>
                <a:solidFill>
                  <a:srgbClr val="FF0000"/>
                </a:solidFill>
              </a:rPr>
              <a:t>การเปรียบสิ่งหนึ่งเหมือนอีกสิ่งหนึ่ง </a:t>
            </a:r>
            <a:r>
              <a:rPr lang="th-TH" sz="4000" b="1" dirty="0">
                <a:ln/>
              </a:rPr>
              <a:t>โดยใช้คำเชื่อมเหล่านี้ "เหมือน ราว ราวกับเปรียบ ดุจ ประดุจ ดัง ดั่ง เฉก เช่น เพียง เพี้ยง ประหนึ่ง ถนัด กล เล่ห์ ปิ้มว่า ปาน ครุวนา ปูน พ่าง ละม้าย แม้น" </a:t>
            </a:r>
            <a:br>
              <a:rPr lang="th-TH" sz="4000" b="1" dirty="0">
                <a:ln/>
              </a:rPr>
            </a:br>
            <a:br>
              <a:rPr lang="th-TH" sz="4000" b="1" dirty="0">
                <a:ln/>
              </a:rPr>
            </a:br>
            <a:r>
              <a:rPr lang="th-TH" sz="4000" b="1" dirty="0">
                <a:ln/>
              </a:rPr>
              <a:t>	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ทนต์แดงดั่งแสงทับทิม เพริศพริ้มเพรารับกับขนง </a:t>
            </a:r>
            <a:br>
              <a:rPr lang="th-TH" sz="4000" b="1" dirty="0">
                <a:ln/>
              </a:rPr>
            </a:br>
            <a:r>
              <a:rPr lang="th-TH" sz="4000" b="1" dirty="0">
                <a:ln/>
              </a:rPr>
              <a:t>							</a:t>
            </a:r>
            <a:r>
              <a:rPr lang="th-TH" sz="3600" b="1" dirty="0">
                <a:ln/>
              </a:rPr>
              <a:t>(อิเหนา) </a:t>
            </a:r>
            <a:br>
              <a:rPr lang="th-TH" sz="36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2638151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8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อุปมา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309676" y="216862"/>
            <a:ext cx="1171848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99" y="2971800"/>
            <a:ext cx="1286149" cy="237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6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93" y="685800"/>
            <a:ext cx="8229600" cy="52117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			</a:t>
            </a:r>
            <a:br>
              <a:rPr lang="th-TH" b="1" dirty="0">
                <a:ln/>
                <a:solidFill>
                  <a:schemeClr val="accent3"/>
                </a:solidFill>
              </a:rPr>
            </a:br>
            <a:r>
              <a:rPr lang="th-TH" b="1" dirty="0">
                <a:ln/>
                <a:solidFill>
                  <a:schemeClr val="accent3"/>
                </a:solidFill>
              </a:rPr>
              <a:t> 				</a:t>
            </a:r>
            <a:br>
              <a:rPr lang="th-TH" b="1" dirty="0">
                <a:ln/>
              </a:rPr>
            </a:br>
            <a:r>
              <a:rPr lang="th-TH" b="1" dirty="0">
                <a:ln/>
              </a:rPr>
              <a:t>	การเปรียบสิ่งหนึ่งเป็นอีกสิ่งหนึ่ง มักใช้คำว่า "คือ" และ "เป็น" เช่น ครูคือเรือจ้าง ทหารเป็นรั้วของชาติ </a:t>
            </a:r>
            <a:br>
              <a:rPr lang="th-TH" b="1" dirty="0">
                <a:ln/>
              </a:rPr>
            </a:br>
            <a:br>
              <a:rPr lang="th-TH" b="1" dirty="0">
                <a:ln/>
                <a:solidFill>
                  <a:srgbClr val="FF0000"/>
                </a:solidFill>
              </a:rPr>
            </a:br>
            <a:r>
              <a:rPr lang="th-TH" b="1" dirty="0">
                <a:ln/>
                <a:solidFill>
                  <a:srgbClr val="FF0000"/>
                </a:solidFill>
              </a:rPr>
              <a:t>  </a:t>
            </a:r>
            <a: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ถึงห้วยโป่งเห็นธารละหานไหล คงคาใสปลาว่ายคล้าย</a:t>
            </a:r>
            <a:b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คล้ายเห็น มีกรวดแก้วแพรวพรายรายกระเด็น บ้าง</a:t>
            </a:r>
            <a:b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แลเห็นเป็นสีบุษราคัม </a:t>
            </a:r>
            <a:b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FF0000"/>
                </a:solidFill>
              </a:rPr>
              <a:t>					</a:t>
            </a:r>
            <a:r>
              <a:rPr lang="th-TH" sz="4000" b="1" dirty="0">
                <a:ln/>
              </a:rPr>
              <a:t>(นิราศเมืองแกลง) </a:t>
            </a:r>
            <a:r>
              <a:rPr lang="th-TH" sz="3100" b="1" dirty="0">
                <a:ln/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อุปลักษณ์ 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60811" y="220965"/>
            <a:ext cx="1171848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1362349" cy="251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8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10" y="1256823"/>
            <a:ext cx="8229600" cy="52117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sz="4000" b="1" dirty="0">
                <a:ln/>
              </a:rPr>
              <a:t>คือการสมมุติสิ่งต่าง ๆ ให้มีกิริยาอาการ ความรู้สึกเหมือนมนุษย์ เช่น ดวงตะวัน แย้มยิ้ม, สายลมโลมไล้เอาอกเอาใจพฤกษาลดามาลย์</a:t>
            </a:r>
            <a:br>
              <a:rPr lang="th-TH" sz="4000" b="1" dirty="0">
                <a:ln/>
              </a:rPr>
            </a:br>
            <a:br>
              <a:rPr lang="th-TH" sz="4000" b="1" dirty="0">
                <a:ln/>
              </a:rPr>
            </a:br>
            <a:r>
              <a:rPr lang="th-TH" sz="4000" b="1" dirty="0">
                <a:ln/>
              </a:rPr>
              <a:t>	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สัตภัณฑ์บรรพตทั้งหลาย         อ่อนเอียงเพียงปลาย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ประนอมประนมชมชัย                                                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h-TH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(บทพากย์โขนเรื่องรามเกียรติ์ ตอน ช้างเอราวัณ) </a:t>
            </a:r>
            <a:b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1" dirty="0">
                <a:ln/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บุคคลวัต 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3949" y="226325"/>
            <a:ext cx="1160610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1362349" cy="251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1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057"/>
            <a:ext cx="8229600" cy="52117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sz="4000" b="1" dirty="0">
                <a:ln/>
              </a:rPr>
              <a:t>คือการเปรียบเทียบโดยการกล่าวข้อความที่เกินจริง เช่น ร้อนตับแตก, คอแห้งเป็นผง, รักคุณเท่าฟ้า, มารอตั้ง</a:t>
            </a:r>
            <a:r>
              <a:rPr lang="th-TH" sz="4000" b="1" dirty="0" err="1">
                <a:ln/>
              </a:rPr>
              <a:t>โกฎิ</a:t>
            </a:r>
            <a:r>
              <a:rPr lang="th-TH" sz="4000" b="1" dirty="0">
                <a:ln/>
              </a:rPr>
              <a:t>ปีแล้ว</a:t>
            </a:r>
            <a:br>
              <a:rPr lang="th-TH" sz="800" b="1" dirty="0">
                <a:ln/>
              </a:rPr>
            </a:br>
            <a:br>
              <a:rPr lang="th-TH" sz="4000" b="1" dirty="0">
                <a:ln/>
              </a:rPr>
            </a:br>
            <a:r>
              <a:rPr lang="th-TH" sz="4000" b="1" dirty="0">
                <a:ln/>
              </a:rPr>
              <a:t>	                   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ตราบขุนคิริขัน ขาดสลาย ลงแม่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รักบ่หายตราบหาย หกฟ้า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สุ</a:t>
            </a:r>
            <a:r>
              <a:rPr lang="th-TH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ริยจันทร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ขจาย จากโลก ไปฤา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ไฟแล่นล้างสี่หล้า ห่อนล้างอาลัย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</a:t>
            </a:r>
            <a:r>
              <a:rPr lang="th-TH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(นิราศนรินทร์) </a:t>
            </a:r>
            <a:br>
              <a:rPr lang="th-TH" b="1" dirty="0">
                <a:ln/>
                <a:solidFill>
                  <a:srgbClr val="FF0000"/>
                </a:solidFill>
              </a:rPr>
            </a:br>
            <a:r>
              <a:rPr lang="th-TH" sz="3100" b="1" dirty="0">
                <a:ln/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อติพจน์ 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3949" y="226325"/>
            <a:ext cx="1160610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8B64B-6D12-4C22-9142-41572CFE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514600"/>
            <a:ext cx="154289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9" y="3429000"/>
            <a:ext cx="982942" cy="23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2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543560" y="-35560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948"/>
            <a:ext cx="8229600" cy="52117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sz="4000" b="1" dirty="0">
                <a:ln/>
              </a:rPr>
              <a:t>คือการใช้คำหรือวลีที่บ่งลักษณะหรือคุณสมบัติของสิ่งใดสิ่งหนึ่งมาแสดงความหมายแทนสิ่งนั้นทั้งหมด เช่น ใช้ เวที แทน การแสดง</a:t>
            </a:r>
            <a:br>
              <a:rPr lang="th-TH" sz="800" b="1" dirty="0">
                <a:ln/>
              </a:rPr>
            </a:br>
            <a:br>
              <a:rPr lang="th-TH" sz="4000" b="1" dirty="0">
                <a:ln/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...ว่านครรามิ</a:t>
            </a:r>
            <a:r>
              <a:rPr lang="th-TH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นทร์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ผลัดแผ่นดินเปลี่ยนราช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เยียววิวาทชิงฉัตร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(ลิลิตตะเลงพ่าย) </a:t>
            </a:r>
            <a:br>
              <a:rPr lang="th-TH" sz="4000" b="1" dirty="0">
                <a:ln/>
                <a:solidFill>
                  <a:srgbClr val="FF0000"/>
                </a:solidFill>
              </a:rPr>
            </a:br>
            <a:r>
              <a:rPr lang="th-TH" sz="3100" b="1" dirty="0">
                <a:ln/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นามนัย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3949" y="226325"/>
            <a:ext cx="1160610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11095"/>
            <a:ext cx="1110756" cy="262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9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519"/>
            <a:ext cx="8229600" cy="5211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sz="4000" b="1" dirty="0">
                <a:ln/>
              </a:rPr>
              <a:t>คือการใช้สิ่งหนึ่งแทนอีกสิ่งหนึ่งที่มีคุณสมบัติหรือลักษณะภาวะบางประการร่วมกันเป็นการสร้าง</a:t>
            </a:r>
            <a:r>
              <a:rPr lang="th-TH" sz="4000" b="1" dirty="0" err="1">
                <a:ln/>
              </a:rPr>
              <a:t>จินต</a:t>
            </a:r>
            <a:r>
              <a:rPr lang="th-TH" sz="4000" b="1" dirty="0">
                <a:ln/>
              </a:rPr>
              <a:t>ภาพซึ่ง</a:t>
            </a:r>
            <a:r>
              <a:rPr lang="th-TH" sz="4000" b="1" dirty="0" err="1">
                <a:ln/>
              </a:rPr>
              <a:t>ใชัรูป</a:t>
            </a:r>
            <a:r>
              <a:rPr lang="th-TH" sz="4000" b="1" dirty="0">
                <a:ln/>
              </a:rPr>
              <a:t>ธรรมชักนำไปสู่ความหมายอีกชั้นหนึ่ง ส่วนใหญ่มักจะเป็นที่เข้าใจในสังคม เช่น ใช้ ดอกไม้ แทน ผู้หญิง</a:t>
            </a:r>
            <a:br>
              <a:rPr lang="th-TH" sz="4000" b="1" dirty="0">
                <a:ln/>
              </a:rPr>
            </a:br>
            <a:r>
              <a:rPr lang="th-TH" sz="4000" b="1" dirty="0">
                <a:ln/>
              </a:rPr>
              <a:t>        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จามจุรี </a:t>
            </a:r>
            <a:r>
              <a:rPr lang="th-TH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แทน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จุฬาลงกรณ์มหาวิทยาลัย </a:t>
            </a:r>
            <a:b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รุ้ง </a:t>
            </a:r>
            <a:r>
              <a:rPr lang="th-TH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แทน</a:t>
            </a:r>
            <a:r>
              <a:rPr lang="th-TH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ความหวัง พลัง กำลังใจ </a:t>
            </a:r>
            <a:r>
              <a:rPr lang="th-TH" sz="31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สัญลักษณ์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3949" y="226325"/>
            <a:ext cx="1160610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77225"/>
            <a:ext cx="853554" cy="201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2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10" y="1233516"/>
            <a:ext cx="8229600" cy="5211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sz="4000" b="1" dirty="0">
                <a:ln/>
              </a:rPr>
              <a:t>คือการเปรียบเทียบโดยใช้คำเลียนแบบให้เห็นท่าทาง แสง สี ได้ยินเสียงอย่างใดอย่างหนึ่งหรือ หลายอย่างรวมกันก็ได้ มักจะพบในความเป็นธรรมชาติ หรือเครื่องดนตรี       </a:t>
            </a:r>
            <a:br>
              <a:rPr lang="th-TH" sz="4000" b="1" dirty="0">
                <a:ln/>
              </a:rPr>
            </a:br>
            <a:r>
              <a:rPr lang="th-TH" sz="4000" b="1" dirty="0">
                <a:ln/>
                <a:solidFill>
                  <a:srgbClr val="FF0000"/>
                </a:solidFill>
              </a:rPr>
              <a:t>เสียงโหม่ง หม่อง ฆ้องตีเคล้าปี่พาทย์ เสียงเตรง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เตร่ง</a:t>
            </a:r>
            <a:r>
              <a:rPr lang="th-TH" sz="4000" b="1" dirty="0">
                <a:ln/>
                <a:solidFill>
                  <a:srgbClr val="FF0000"/>
                </a:solidFill>
              </a:rPr>
              <a:t> ระนาดชัดจังหวะ เสียงตะโพน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เท่ง</a:t>
            </a:r>
            <a:r>
              <a:rPr lang="th-TH" sz="4000" b="1" dirty="0">
                <a:ln/>
                <a:solidFill>
                  <a:srgbClr val="FF0000"/>
                </a:solidFill>
              </a:rPr>
              <a:t>ติง ติง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เท่งป๊ะ</a:t>
            </a:r>
            <a:r>
              <a:rPr lang="th-TH" sz="4000" b="1" dirty="0">
                <a:ln/>
                <a:solidFill>
                  <a:srgbClr val="FF0000"/>
                </a:solidFill>
              </a:rPr>
              <a:t> เสียงกลองแขก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โจ๊ะ</a:t>
            </a:r>
            <a:r>
              <a:rPr lang="th-TH" sz="4000" b="1" dirty="0">
                <a:ln/>
                <a:solidFill>
                  <a:srgbClr val="FF0000"/>
                </a:solidFill>
              </a:rPr>
              <a:t> จ๊ะ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โจ๊ะ</a:t>
            </a:r>
            <a:r>
              <a:rPr lang="th-TH" sz="4000" b="1" dirty="0">
                <a:ln/>
                <a:solidFill>
                  <a:srgbClr val="FF0000"/>
                </a:solidFill>
              </a:rPr>
              <a:t> 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โจ๊ะ</a:t>
            </a:r>
            <a:r>
              <a:rPr lang="th-TH" sz="4000" b="1" dirty="0">
                <a:ln/>
                <a:solidFill>
                  <a:srgbClr val="FF0000"/>
                </a:solidFill>
              </a:rPr>
              <a:t> </a:t>
            </a:r>
            <a:br>
              <a:rPr lang="th-TH" sz="4000" b="1" dirty="0">
                <a:ln/>
                <a:solidFill>
                  <a:srgbClr val="FF0000"/>
                </a:solidFill>
              </a:rPr>
            </a:br>
            <a:r>
              <a:rPr lang="th-TH" sz="4000" b="1" dirty="0">
                <a:ln/>
                <a:solidFill>
                  <a:srgbClr val="FF0000"/>
                </a:solidFill>
              </a:rPr>
              <a:t>               ( มโหรีชีวิต : แก้วตา ชัยกิตติ</a:t>
            </a:r>
            <a:r>
              <a:rPr lang="th-TH" sz="4000" b="1" dirty="0" err="1">
                <a:ln/>
                <a:solidFill>
                  <a:srgbClr val="FF0000"/>
                </a:solidFill>
              </a:rPr>
              <a:t>ภรณ์</a:t>
            </a:r>
            <a:r>
              <a:rPr lang="th-TH" sz="4000" b="1" dirty="0">
                <a:ln/>
                <a:solidFill>
                  <a:srgbClr val="FF0000"/>
                </a:solidFill>
              </a:rPr>
              <a:t> ) </a:t>
            </a:r>
            <a:r>
              <a:rPr lang="th-TH" sz="3100" b="1" dirty="0">
                <a:ln/>
              </a:rPr>
              <a:t> 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010" y="220965"/>
            <a:ext cx="303039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2410" y="11723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สัท</a:t>
            </a:r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พจน์</a:t>
            </a:r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 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3949" y="226325"/>
            <a:ext cx="1160610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43400"/>
            <a:ext cx="701154" cy="16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3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659" y="1719084"/>
            <a:ext cx="8229600" cy="2438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 ร้อยแก้ว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บทละครพูด ร่ายยาว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๒ ร้อยกรอง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กลอนสุภาพ โคลงสี่สุภาพ กาพย์ยานี ๑๑ กลอนนิราศ กลอนดอกสร้อย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  <a:p>
            <a:pPr marL="0" indent="0" algn="thaiDist">
              <a:buNone/>
            </a:pPr>
            <a:endParaRPr lang="th-TH" sz="5100" b="1" dirty="0">
              <a:latin typeface="TH SarabunPSK" pitchFamily="34" charset="-34"/>
              <a:cs typeface="+mj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95674" y="342900"/>
            <a:ext cx="4643571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000" b="1" dirty="0">
                <a:solidFill>
                  <a:srgbClr val="265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ภาษาในวรรณคดี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1691640" cy="322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5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6C23CF3-2C89-4AA6-B421-572F9F30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08062"/>
          </a:xfrm>
        </p:spPr>
        <p:txBody>
          <a:bodyPr/>
          <a:lstStyle/>
          <a:p>
            <a:pPr eaLnBrk="1" hangingPunct="1"/>
            <a:r>
              <a:rPr lang="th-TH" alt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</a:rPr>
              <a:t>แบบฝึกหัดทบทวน  เรื่อง โวหารภาพพจน์</a:t>
            </a:r>
            <a:endParaRPr lang="th-TH" altLang="th-TH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7AF7024-B489-47F7-84DA-95434137FD77}"/>
              </a:ext>
            </a:extLst>
          </p:cNvPr>
          <p:cNvSpPr/>
          <p:nvPr/>
        </p:nvSpPr>
        <p:spPr>
          <a:xfrm>
            <a:off x="1285875" y="2420938"/>
            <a:ext cx="708025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48CB031B-AE1D-406D-93B2-7BFC1F8C365B}"/>
              </a:ext>
            </a:extLst>
          </p:cNvPr>
          <p:cNvSpPr/>
          <p:nvPr/>
        </p:nvSpPr>
        <p:spPr>
          <a:xfrm>
            <a:off x="1308100" y="5157788"/>
            <a:ext cx="708025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9-6187-4145-BC07-7FE3B5CC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1588"/>
            <a:ext cx="8218488" cy="511175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๑. ข้อใดมีโวหารภาพพจน์เช่นเดียวกับ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en-US" alt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“</a:t>
            </a:r>
            <a:r>
              <a:rPr lang="th-TH" alt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หางนกยูงระย้าเรี่ยคลอเคลียน้ำ</a:t>
            </a:r>
            <a:r>
              <a:rPr lang="en-US" alt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”</a:t>
            </a:r>
            <a:br>
              <a:rPr lang="th-TH" alt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ก้อยกุ้งปรุงประทิ่นวางถึงลิ้นดิ้นแดโดย</a:t>
            </a:r>
            <a:b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๒. เมื่อลมพัดใบไม้สะบัดโบกมือเรียกใคร</a:t>
            </a:r>
            <a:b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</a:b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 	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๓. สุดเอยสุดสวาท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โฉมประหลาดล้ำเทพอัปสร</a:t>
            </a:r>
            <a:b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๔. เหลือบเห็นสตรีวิไลลักษณ์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พิศพักตร์ผ่องเพียงแขไข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</a:t>
            </a:r>
            <a:endParaRPr lang="en-US" altLang="th-TH" b="1" dirty="0">
              <a:solidFill>
                <a:srgbClr val="050567"/>
              </a:solidFill>
              <a:latin typeface="TH SarabunPSK" panose="020B0500040200020003" pitchFamily="34" charset="-3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๒.</a:t>
            </a:r>
            <a:r>
              <a:rPr lang="en-US" altLang="th-TH" b="1" dirty="0">
                <a:solidFill>
                  <a:srgbClr val="004200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“</a:t>
            </a:r>
            <a: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สายธาราดั่งนาฬิกาแก้ว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</a:t>
            </a:r>
            <a:r>
              <a:rPr lang="th-TH" altLang="th-TH" b="1" u="sng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แว่วแว่วจ๊อกจ๊อกเซาะซอกหิน</a:t>
            </a:r>
            <a:r>
              <a:rPr lang="en-US" altLang="th-TH" b="1" dirty="0">
                <a:solidFill>
                  <a:srgbClr val="004200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” </a:t>
            </a:r>
            <a: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ข้อความที่</a:t>
            </a:r>
            <a:b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     ขีดเส้นใต้ใช้ภาพพจน์ชนิดใด</a:t>
            </a:r>
            <a:br>
              <a:rPr lang="th-TH" altLang="th-TH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</a:t>
            </a:r>
            <a:r>
              <a:rPr lang="th-TH" altLang="th-TH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สัท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พจน์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                         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๒. สัญลักษณ์</a:t>
            </a:r>
            <a:b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</a:b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  	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๓. บุคลวัต</a:t>
            </a:r>
            <a: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  <a:t>  	</a:t>
            </a:r>
            <a:r>
              <a:rPr lang="th-TH" altLang="th-TH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	๔. อุปมา</a:t>
            </a:r>
            <a:br>
              <a:rPr lang="en-US" altLang="th-TH" b="1" dirty="0">
                <a:solidFill>
                  <a:srgbClr val="050567"/>
                </a:solidFill>
                <a:latin typeface="TH SarabunPSK" panose="020B0500040200020003" pitchFamily="34" charset="-34"/>
                <a:cs typeface="Times New Roman" panose="02020603050405020304" pitchFamily="18" charset="0"/>
              </a:rPr>
            </a:br>
            <a:endParaRPr lang="th-TH" altLang="th-TH" b="1" dirty="0">
              <a:solidFill>
                <a:srgbClr val="050567"/>
              </a:solidFill>
              <a:latin typeface="TH SarabunPSK" panose="020B0500040200020003" pitchFamily="34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8918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6AFC2D12-F7BC-4B92-A807-BE992AFDF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481138"/>
            <a:ext cx="2133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id="{1AAECA29-20A8-4011-B23A-2751B4821B48}"/>
              </a:ext>
            </a:extLst>
          </p:cNvPr>
          <p:cNvSpPr/>
          <p:nvPr/>
        </p:nvSpPr>
        <p:spPr>
          <a:xfrm>
            <a:off x="1397000" y="1196975"/>
            <a:ext cx="706438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BB624C17-145C-4313-AE39-D46F5931F3BD}"/>
              </a:ext>
            </a:extLst>
          </p:cNvPr>
          <p:cNvSpPr/>
          <p:nvPr/>
        </p:nvSpPr>
        <p:spPr>
          <a:xfrm>
            <a:off x="1397000" y="4868863"/>
            <a:ext cx="706438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99F6-85E3-4501-8F89-0566B24B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765175"/>
            <a:ext cx="7920037" cy="532765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๓. ข้อใดใช้ภาพพจน์แบบอุปลักษณ์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เธอคือโคมทองของชีวิตพี่</a:t>
            </a:r>
            <a: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  <a:t>                         </a:t>
            </a:r>
            <a:b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</a:br>
            <a: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  <a:t>   </a:t>
            </a: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๒. เสียงรถด่วนขบวนสุดท้าย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๓. ฝากเพลงนี้มากับสายลมผ่าน		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๔. หากมีเวลามาเยี่ยมบ้านนาบ้างเธอพี่เน้อ</a:t>
            </a:r>
            <a:endParaRPr lang="en-US" altLang="th-TH" b="1">
              <a:solidFill>
                <a:srgbClr val="050567"/>
              </a:solidFill>
              <a:latin typeface="TH SarabunPSK" panose="020B0500040200020003" pitchFamily="34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๔.</a:t>
            </a:r>
            <a:r>
              <a:rPr lang="en-US" altLang="th-TH" b="1">
                <a:solidFill>
                  <a:srgbClr val="004200"/>
                </a:solidFill>
                <a:latin typeface="TH SarabunPSK" panose="020B0500040200020003" pitchFamily="34" charset="-34"/>
              </a:rPr>
              <a:t> “</a:t>
            </a:r>
            <a:r>
              <a:rPr lang="th-TH" altLang="th-TH" b="1">
                <a:solidFill>
                  <a:srgbClr val="0070C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ธรรมชาติต่างสลดหมดความคะนองทุกสิ่งทุกอย่าง</a:t>
            </a:r>
            <a:r>
              <a:rPr lang="en-US" altLang="th-TH" b="1">
                <a:solidFill>
                  <a:srgbClr val="004200"/>
                </a:solidFill>
                <a:latin typeface="TH SarabunPSK" panose="020B0500040200020003" pitchFamily="34" charset="-34"/>
              </a:rPr>
              <a:t>” </a:t>
            </a:r>
            <a:r>
              <a:rPr lang="th-TH" altLang="th-TH" b="1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เป็นโวหารภาพพจน์ชนิดใด</a:t>
            </a:r>
            <a:endParaRPr lang="en-US" altLang="th-TH" b="1">
              <a:solidFill>
                <a:srgbClr val="004200"/>
              </a:solidFill>
              <a:latin typeface="TH SarabunPSK" panose="020B0500040200020003" pitchFamily="34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อุปมา				๒. อุปลักษณ์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๓. บุคลวัต			๔. สัทพจน์</a:t>
            </a:r>
            <a: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h-TH" altLang="th-TH" b="1">
              <a:solidFill>
                <a:srgbClr val="050567"/>
              </a:solidFill>
              <a:latin typeface="TH SarabunPSK" panose="020B0500040200020003" pitchFamily="34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9941" name="รูปภาพ 5" descr="AS002387_07.gif">
            <a:extLst>
              <a:ext uri="{FF2B5EF4-FFF2-40B4-BE49-F238E27FC236}">
                <a16:creationId xmlns:a16="http://schemas.microsoft.com/office/drawing/2014/main" id="{5E4B147A-B7E6-47B5-993E-5EB07E7BD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037138"/>
            <a:ext cx="21145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id="{2ACBBA36-A491-4889-AE69-F4F5F1C2E33E}"/>
              </a:ext>
            </a:extLst>
          </p:cNvPr>
          <p:cNvSpPr/>
          <p:nvPr/>
        </p:nvSpPr>
        <p:spPr>
          <a:xfrm>
            <a:off x="1116013" y="1341438"/>
            <a:ext cx="706437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F41C9B93-BA8B-4486-ACD9-B3D12F198D11}"/>
              </a:ext>
            </a:extLst>
          </p:cNvPr>
          <p:cNvSpPr/>
          <p:nvPr/>
        </p:nvSpPr>
        <p:spPr>
          <a:xfrm>
            <a:off x="4787900" y="2924175"/>
            <a:ext cx="708025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09BB1AB-2ADE-4075-9512-1767FCAEAB77}"/>
              </a:ext>
            </a:extLst>
          </p:cNvPr>
          <p:cNvSpPr/>
          <p:nvPr/>
        </p:nvSpPr>
        <p:spPr>
          <a:xfrm>
            <a:off x="4843463" y="5340350"/>
            <a:ext cx="708025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E4938-CC6D-4563-9E2E-90F6C8C4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476250"/>
            <a:ext cx="8353425" cy="5846763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๕.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 “</a:t>
            </a:r>
            <a:r>
              <a:rPr lang="th-TH" altLang="th-TH" sz="2900" b="1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บุหลันลอยเลื่อนฟ้าไม่ราคี</a:t>
            </a:r>
            <a:r>
              <a:rPr lang="en-US" altLang="th-TH" sz="2900" b="1" dirty="0">
                <a:solidFill>
                  <a:srgbClr val="005EA4"/>
                </a:solidFill>
                <a:latin typeface="TH SarabunPSK" panose="020B0500040200020003" pitchFamily="34" charset="-34"/>
              </a:rPr>
              <a:t> </a:t>
            </a:r>
            <a:r>
              <a:rPr lang="th-TH" altLang="th-TH" sz="2900" b="1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รัศมีส่องสว่างดั่งกลางวัน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” </a:t>
            </a: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เป็นโวหารภาพพจน์ชนิดใด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๑. อุปมา				๒.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อุป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ลักษณ์</a:t>
            </a:r>
            <a:b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๓. บุคลวัต			๔.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สัท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พจน์</a:t>
            </a:r>
            <a:r>
              <a:rPr lang="en-US" altLang="th-TH" sz="2900" b="1" dirty="0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๖.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 “</a:t>
            </a:r>
            <a:r>
              <a:rPr lang="th-TH" altLang="th-TH" sz="2900" b="1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เธอคือสายน้ำฉ่ำชื่นใจ</a:t>
            </a:r>
            <a:r>
              <a:rPr lang="en-US" altLang="th-TH" sz="2900" b="1" dirty="0">
                <a:solidFill>
                  <a:srgbClr val="005EA4"/>
                </a:solidFill>
                <a:latin typeface="TH SarabunPSK" panose="020B0500040200020003" pitchFamily="34" charset="-34"/>
              </a:rPr>
              <a:t> </a:t>
            </a:r>
            <a:r>
              <a:rPr lang="th-TH" altLang="th-TH" sz="2900" b="1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จากวันนี้ไปฉันไม่ทุกข์ตรม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” </a:t>
            </a: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เป็นโวหารภาพพจน์ชนิดใด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๑. อุปมา				๒.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อุป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ลักษณ์</a:t>
            </a:r>
            <a:b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๓. บุคลวัต			๔.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สัท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พจน์</a:t>
            </a:r>
            <a:r>
              <a:rPr lang="en-US" altLang="th-TH" sz="2900" b="1" dirty="0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๗.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 “</a:t>
            </a:r>
            <a:r>
              <a:rPr lang="th-TH" altLang="th-TH" sz="2900" b="1" dirty="0">
                <a:solidFill>
                  <a:srgbClr val="005EA4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น้ำพุพุ่งซ่าไหลมาฉาดฉาด เห็นตระการมันไหลจอกโครมจอกโครม</a:t>
            </a:r>
            <a:r>
              <a:rPr lang="en-US" altLang="th-TH" sz="2900" b="1" dirty="0">
                <a:solidFill>
                  <a:srgbClr val="004200"/>
                </a:solidFill>
                <a:latin typeface="TH SarabunPSK" panose="020B0500040200020003" pitchFamily="34" charset="-34"/>
              </a:rPr>
              <a:t>” </a:t>
            </a:r>
            <a:r>
              <a:rPr lang="th-TH" altLang="th-TH" sz="2900" b="1" dirty="0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เป็นโวหารภาพพจน์ชนิดใด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๑. อุปมา				๒.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อุป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ลักษณ์</a:t>
            </a:r>
            <a:b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	๓. บุคลวัต			๔. </a:t>
            </a:r>
            <a:r>
              <a:rPr lang="th-TH" altLang="th-TH" sz="2900" b="1" dirty="0" err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สัท</a:t>
            </a:r>
            <a:r>
              <a:rPr lang="th-TH" altLang="th-TH" sz="2900" b="1" dirty="0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พจน์</a:t>
            </a:r>
            <a:r>
              <a:rPr lang="en-US" altLang="th-TH" sz="2900" b="1" dirty="0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  <a:endParaRPr lang="th-TH" altLang="th-TH" sz="2900" b="1" dirty="0">
              <a:solidFill>
                <a:srgbClr val="050567"/>
              </a:solidFill>
              <a:latin typeface="TH SarabunPSK" panose="020B0500040200020003" pitchFamily="34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h-TH" altLang="th-TH" sz="2900" b="1" dirty="0">
              <a:solidFill>
                <a:srgbClr val="050567"/>
              </a:solidFill>
              <a:latin typeface="TH SarabunPSK" panose="020B0500040200020003" pitchFamily="34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0966" name="Picture 2" descr="à¸à¸¥à¸à¸²à¸£à¸à¹à¸à¸«à¸²à¸£à¸¹à¸à¸ à¸²à¸à¸ªà¸³à¸«à¸£à¸±à¸ à¸£à¸¹à¸à¸à¸¸à¹à¸à¸à¸²à¸à¸¹à¹à¸«à¸à¸´à¸à¸à¸¸à¹à¸à¸à¸´à¹à¸ à¸à¹à¸²à¸£à¸±à¸">
            <a:extLst>
              <a:ext uri="{FF2B5EF4-FFF2-40B4-BE49-F238E27FC236}">
                <a16:creationId xmlns:a16="http://schemas.microsoft.com/office/drawing/2014/main" id="{BFEC5CAD-6F03-4DFF-8F8B-E2C3C313F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98988"/>
            <a:ext cx="2400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id="{2D32CB26-85CF-43C3-9CE5-125349D1EBDE}"/>
              </a:ext>
            </a:extLst>
          </p:cNvPr>
          <p:cNvSpPr/>
          <p:nvPr/>
        </p:nvSpPr>
        <p:spPr>
          <a:xfrm>
            <a:off x="4932363" y="1052513"/>
            <a:ext cx="706437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6B72A09D-F45D-418D-91DC-C9C601D41267}"/>
              </a:ext>
            </a:extLst>
          </p:cNvPr>
          <p:cNvSpPr/>
          <p:nvPr/>
        </p:nvSpPr>
        <p:spPr>
          <a:xfrm>
            <a:off x="1304925" y="2636838"/>
            <a:ext cx="706438" cy="64135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DE19-5381-4FD2-80D0-B55A73FE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20713"/>
            <a:ext cx="8208963" cy="561657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๘. นวนิยายเรื่องใดผู้แต่งตั้งชื่อเรื่องโดยใช้ภาพพจน์แบบปฏิพากย์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เขียนฝันด้วยชีวิต		๒. เก้าอี้ขาวในห้องแดง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๓. เด็ดดอกฟ้า			๔. หงส์สะบัดลาย</a:t>
            </a:r>
            <a: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4200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๙. ข้อใดใช้โวหารเกินจริง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๑.  โอ้โอ๋อกพระชนกชนนีนี้จะแตกคราสักเจ็ดภาคภินทนาการ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๒. พลางโอบอุ้มจุมพิตพักตร์พระหลานรักสองสายสมรเสมอเนตร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๓. พระหลานหลวงประโคมดุริยะดนตรีแตรสังข์ทั้งปวงกึกก้องทั้ง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     ห้องพระโรงชัย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๔. ก็เหตุไฉน จึ่งไอ้พวกพาลมิจฉาชาติชวนกันสรรแสร้งแกล้ง</a:t>
            </a:r>
            <a:b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>
                <a:solidFill>
                  <a:srgbClr val="050567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Angsana New" panose="02020603050405020304" pitchFamily="18" charset="-34"/>
              </a:rPr>
              <a:t> 	     สบประมาทนินทาต่อหน้าพระที่นั่ง</a:t>
            </a:r>
            <a:r>
              <a:rPr lang="en-US" altLang="th-TH" b="1">
                <a:solidFill>
                  <a:srgbClr val="050567"/>
                </a:solidFill>
                <a:latin typeface="TH SarabunPSK" panose="020B0500040200020003" pitchFamily="34" charset="-34"/>
              </a:rPr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h-TH" altLang="th-TH" b="1">
              <a:solidFill>
                <a:srgbClr val="050567"/>
              </a:solidFill>
              <a:latin typeface="TH SarabunPSK" panose="020B0500040200020003" pitchFamily="34" charset="-34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1989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D19F5DA6-9A8F-4CD8-8096-354A2362A9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713288"/>
            <a:ext cx="1830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¸à¸¥à¸à¸²à¸£à¸à¹à¸à¸«à¸²à¸£à¸¹à¸à¸ à¸²à¸à¸ªà¸³à¸«à¸£à¸±à¸ à¸à¹à¸­à¸à¹à¸¡à¸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220" y="-147626"/>
            <a:ext cx="13969117" cy="73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-457200" y="304800"/>
            <a:ext cx="10591800" cy="6553200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Cloud 6"/>
          <p:cNvSpPr/>
          <p:nvPr/>
        </p:nvSpPr>
        <p:spPr>
          <a:xfrm>
            <a:off x="-609600" y="-33997"/>
            <a:ext cx="10668000" cy="6400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211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th-TH" b="1" dirty="0">
                <a:ln/>
                <a:solidFill>
                  <a:schemeClr val="accent3"/>
                </a:solidFill>
              </a:rPr>
              <a:t>	</a:t>
            </a: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 นักเรียนดาวน์โหลดเอกสาร </a:t>
            </a:r>
            <a:b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 “ใบงานภาษาในวรรณคดี” ใน </a:t>
            </a:r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en-US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ครู</a:t>
            </a: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พิมพ์คำตอบแปลงไฟล์มาเป็น </a:t>
            </a:r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File-PDF</a:t>
            </a:r>
            <a:b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ส่งใน </a:t>
            </a:r>
            <a:r>
              <a:rPr lang="th-TH" b="1" dirty="0" err="1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เมลล์</a:t>
            </a:r>
            <a:r>
              <a:rPr lang="th-TH" b="1" dirty="0">
                <a:ln/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beaurak.na@ssru.ac.th</a:t>
            </a:r>
            <a:br>
              <a:rPr lang="th-TH" sz="3100" b="1" dirty="0">
                <a:ln/>
              </a:rPr>
            </a:br>
            <a:endParaRPr lang="th-TH" b="1" dirty="0">
              <a:ln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-152400" y="220965"/>
            <a:ext cx="3352800" cy="1143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5672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  <a:cs typeface="Angsana New" panose="02020603050405020304" pitchFamily="18" charset="-34"/>
              </a:rPr>
              <a:t>การบ้าน</a:t>
            </a:r>
            <a:endParaRPr kumimoji="0" lang="th-TH" sz="9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Calibri"/>
              <a:cs typeface="Angsana New" panose="02020603050405020304" pitchFamily="18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733948" y="226325"/>
            <a:ext cx="1568471" cy="114300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43400"/>
            <a:ext cx="701154" cy="16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1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à¸à¸¥à¸à¸²à¸£à¸à¹à¸à¸«à¸²à¸£à¸¹à¸à¸ à¸²à¸à¸ªà¸³à¸«à¸£à¸±à¸ à¸£à¸¹à¸à¸à¸²à¸£à¹à¸à¸¹à¸ à¸ªà¸§à¸±à¸ªà¸à¸µ à¸à¹à¸²à¸£à¸±à¸">
            <a:extLst>
              <a:ext uri="{FF2B5EF4-FFF2-40B4-BE49-F238E27FC236}">
                <a16:creationId xmlns:a16="http://schemas.microsoft.com/office/drawing/2014/main" id="{B73CDCA8-765D-4B64-952A-365AC0F4C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41338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28930"/>
            <a:ext cx="1524000" cy="290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1000" y="645816"/>
            <a:ext cx="8458200" cy="2858475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แม่ลออ.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:  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โธ่! จะอยู่รดน้ำดิฉันหน่อยไม่ได้เทียวหรือคะ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 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นายล้ำ.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 : 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ฉันจะขอตริตรองดูก่อน แต่ยังไงๆ ก็ดีถึงฉันจะอยู่รดน้ำหล่อนไม่ได้ ฉันก็คงตั้งใจอวยพรให้หล่อนมีความสุข.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แม่ลออ.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:  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ไหว้.) ดิฉันรับพรล่วงหน้าไว้ก่อน.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 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คุณพ่อคะ ช่วยพูดจาชวนคุณอาให้อยู่รดน้ำดิฉันหน่อยนะคะ ดิฉันจะเข้าไปในเรือนเสียทีละ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คุณพ่อกับคุณอาคงอยากคุยกันอย่างผู้ชายๆ สนุกกว่า.(ออกไปทางประตูซ้าย.)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95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82" y="4158545"/>
            <a:ext cx="1337717" cy="254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60880" y="838200"/>
            <a:ext cx="8313160" cy="3230628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“...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สายนัยนาที่แม่จะตามไปเล็งแล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โสตแล้วที่แม่จะรับทราบฟังสำเนียง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รเสียง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ที่แม่จะร่ำเรียกพิไลร้อง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ฝีเท้าที่แม่จะเยื้องย่องยกย่างลงเหยียบดิน ก็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สิ้น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ปัญญา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หา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ค้นเห็น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คิด..”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(มหาเวสสันดรชาดก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กัณฑ์มัท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รี: เจ้าพระยาพระคลัง (หน))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74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0880" y="838200"/>
            <a:ext cx="8313160" cy="3253968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th-TH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“แล้วสอนว่าอย่าไว้ใจ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มนุษย์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มันแสน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สุด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ลึกล้ำเหลือ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กำหนด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ถึงเถาวัลย์พันเกี่ยวที่เลี้ยว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ลด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ก็ไม่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เหมือนหนึ่งในน้ำใจคน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												(พระอภัยมณี: สุนทรภู่)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8" y="2743200"/>
            <a:ext cx="1642518" cy="312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1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2" y="3756253"/>
            <a:ext cx="1549001" cy="294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60880" y="236677"/>
            <a:ext cx="8313160" cy="3253968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“คุณแม่หนาหนักเพี้ยง 		พสุ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ธา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คุณบิดรดุจ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อา-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		กาศ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กว้าง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คุณพี่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พ่างศิ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ข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รา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		เมรุมาศ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คุณพระอาจารย์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อ้าง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	อาจสู้สาคร”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 (โคลงโลกนิติ: สมเด็จพระเจ้าบรมวงศ์เธอ กรมพระยาเด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ชาดิ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ศร)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à¸à¸±à¸à¹à¸à¸¥à¸à¸ªà¸µà¹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04" y="2921642"/>
            <a:ext cx="4428295" cy="31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" y="-51678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0880" y="838200"/>
            <a:ext cx="8313160" cy="3780907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th-TH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“วิชาเหมือนสิน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ค้า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     	อันมี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ค่า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อยู่เมือง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ไกล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ต้องยากลำบาก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ไป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 	จึงจะ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ได้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สินค้า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มา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จงตั้งเอากาย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เจ้า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        	เป็นสำ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เภา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อันโส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ภา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ความเพียรเป็นโย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ธา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	แขนซ้าย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ขวา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เป็นเสาใบ”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				      (วิชาเหมือนสินค้า: ฟ.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ฮี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แล)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7600"/>
            <a:ext cx="1490117" cy="283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£à¸¹à¸à¸ à¸²à¸à¸à¸°à¹à¸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1"/>
            <a:ext cx="923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0880" y="838200"/>
            <a:ext cx="8313160" cy="3780907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th-TH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“วัง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เอ๋ย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วังเวง หง่างเหง่ง!                 ย่ำค่ำระฆังขาน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ฝูงวัวควายผ้ายลาทิวากาล                   ค่อยค่อยผ่านท้องทุ่งมุ่งถิ่นตน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ชาวนาเหนื่อยอ่อนต่างจรกลับ             ตะวันลับอับแสงทุกแห่งหน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ทิ้งทุ่งให้มืดมัวทั่วมณฑล                    และทิ้งตนตูเปลี่ยวอยู่เดียว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เอย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.”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                                (กลอนดอกสร้อยรำพึงในป่าช้า: พระยาอุป</a:t>
            </a:r>
            <a:r>
              <a:rPr lang="th-TH" sz="3200" b="1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กิต</a:t>
            </a:r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</a:t>
            </a:r>
          </a:p>
          <a:p>
            <a:pPr indent="630555" algn="thaiDist">
              <a:lnSpc>
                <a:spcPct val="107000"/>
              </a:lnSpc>
              <a:spcAft>
                <a:spcPts val="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5C23A-1AA8-4DFA-A033-4DA73E5E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43" y="3692527"/>
            <a:ext cx="152077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4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2196</Words>
  <Application>Microsoft Office PowerPoint</Application>
  <PresentationFormat>นำเสนอทางหน้าจอ (4:3)</PresentationFormat>
  <Paragraphs>119</Paragraphs>
  <Slides>35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2" baseType="lpstr">
      <vt:lpstr>Calibri</vt:lpstr>
      <vt:lpstr>TH SarabunPSK</vt:lpstr>
      <vt:lpstr>Angsana New</vt:lpstr>
      <vt:lpstr>Arial</vt:lpstr>
      <vt:lpstr>TH Sarabun New</vt:lpstr>
      <vt:lpstr>Office Theme</vt:lpstr>
      <vt:lpstr>4_Office Theme</vt:lpstr>
      <vt:lpstr>งานนำเสนอ PowerPoint</vt:lpstr>
      <vt:lpstr>งานนำเสนอ PowerPoint</vt:lpstr>
      <vt:lpstr>ภาษาในวรรณคดี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รสวรรณคดีไทย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โวหารภาพพจน์ </vt:lpstr>
      <vt:lpstr>            การเปรียบสิ่งหนึ่งเหมือนอีกสิ่งหนึ่ง โดยใช้คำเชื่อมเหล่านี้ "เหมือน ราว ราวกับเปรียบ ดุจ ประดุจ ดัง ดั่ง เฉก เช่น เพียง เพี้ยง ประหนึ่ง ถนัด กล เล่ห์ ปิ้มว่า ปาน ครุวนา ปูน พ่าง ละม้าย แม้น"    ทนต์แดงดั่งแสงทับทิม เพริศพริ้มเพรารับกับขนง         (อิเหนา)  </vt:lpstr>
      <vt:lpstr>            การเปรียบสิ่งหนึ่งเป็นอีกสิ่งหนึ่ง มักใช้คำว่า "คือ" และ "เป็น" เช่น ครูคือเรือจ้าง ทหารเป็นรั้วของชาติ     ถึงห้วยโป่งเห็นธารละหานไหล คงคาใสปลาว่ายคล้าย    คล้ายเห็น มีกรวดแก้วแพรวพรายรายกระเด็น บ้าง    แลเห็นเป็นสีบุษราคัม       (นิราศเมืองแกลง)   </vt:lpstr>
      <vt:lpstr> คือการสมมุติสิ่งต่าง ๆ ให้มีกิริยาอาการ ความรู้สึกเหมือนมนุษย์ เช่น ดวงตะวัน แย้มยิ้ม, สายลมโลมไล้เอาอกเอาใจพฤกษาลดามาลย์   สัตภัณฑ์บรรพตทั้งหลาย         อ่อนเอียงเพียงปลาย ประนอมประนมชมชัย                                                    (บทพากย์โขนเรื่องรามเกียรติ์ ตอน ช้างเอราวัณ)    </vt:lpstr>
      <vt:lpstr> คือการเปรียบเทียบโดยการกล่าวข้อความที่เกินจริง เช่น ร้อนตับแตก, คอแห้งเป็นผง, รักคุณเท่าฟ้า, มารอตั้งโกฎิปีแล้ว                      ตราบขุนคิริขัน ขาดสลาย ลงแม่                           รักบ่หายตราบหาย หกฟ้า                           สุริยจันทรขจาย จากโลก ไปฤา                           ไฟแล่นล้างสี่หล้า ห่อนล้างอาลัย                                                                   (นิราศนรินทร์)    </vt:lpstr>
      <vt:lpstr> คือการใช้คำหรือวลีที่บ่งลักษณะหรือคุณสมบัติของสิ่งใดสิ่งหนึ่งมาแสดงความหมายแทนสิ่งนั้นทั้งหมด เช่น ใช้ เวที แทน การแสดง  ...ว่านครรามินทร์ ผลัดแผ่นดินเปลี่ยนราช  เยียววิวาทชิงฉัตร     (ลิลิตตะเลงพ่าย)    </vt:lpstr>
      <vt:lpstr> คือการใช้สิ่งหนึ่งแทนอีกสิ่งหนึ่งที่มีคุณสมบัติหรือลักษณะภาวะบางประการร่วมกันเป็นการสร้างจินตภาพซึ่งใชัรูปธรรมชักนำไปสู่ความหมายอีกชั้นหนึ่ง ส่วนใหญ่มักจะเป็นที่เข้าใจในสังคม เช่น ใช้ ดอกไม้ แทน ผู้หญิง         จามจุรี แทน จุฬาลงกรณ์มหาวิทยาลัย           รุ้ง แทน ความหวัง พลัง กำลังใจ   </vt:lpstr>
      <vt:lpstr> คือการเปรียบเทียบโดยใช้คำเลียนแบบให้เห็นท่าทาง แสง สี ได้ยินเสียงอย่างใดอย่างหนึ่งหรือ หลายอย่างรวมกันก็ได้ มักจะพบในความเป็นธรรมชาติ หรือเครื่องดนตรี        เสียงโหม่ง หม่อง ฆ้องตีเคล้าปี่พาทย์ เสียงเตรง เตร่ง ระนาดชัดจังหวะ เสียงตะโพน เท่งติง ติง เท่งป๊ะ เสียงกลองแขก โจ๊ะ จ๊ะ โจ๊ะ โจ๊ะ                 ( มโหรีชีวิต : แก้วตา ชัยกิตติภรณ์ )   </vt:lpstr>
      <vt:lpstr>แบบฝึกหัดทบทวน  เรื่อง โวหารภาพพจน์</vt:lpstr>
      <vt:lpstr>งานนำเสนอ PowerPoint</vt:lpstr>
      <vt:lpstr>งานนำเสนอ PowerPoint</vt:lpstr>
      <vt:lpstr>งานนำเสนอ PowerPoint</vt:lpstr>
      <vt:lpstr> ให้ นักเรียนดาวน์โหลดเอกสาร  เรื่อง “ใบงานภาษาในวรรณคดี” ใน Website ครู   พิมพ์คำตอบแปลงไฟล์มาเป็น File-PDF          ส่งใน เมลล์ beaurak.na@ssru.ac.th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edussru</dc:creator>
  <cp:lastModifiedBy>charoenroj petchngam</cp:lastModifiedBy>
  <cp:revision>107</cp:revision>
  <dcterms:created xsi:type="dcterms:W3CDTF">2018-04-20T01:31:09Z</dcterms:created>
  <dcterms:modified xsi:type="dcterms:W3CDTF">2020-04-25T04:30:51Z</dcterms:modified>
</cp:coreProperties>
</file>