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85" r:id="rId17"/>
    <p:sldId id="284" r:id="rId18"/>
    <p:sldId id="274" r:id="rId19"/>
    <p:sldId id="275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66"/>
    <a:srgbClr val="FF66CC"/>
    <a:srgbClr val="66FF66"/>
    <a:srgbClr val="FF6699"/>
    <a:srgbClr val="FF9966"/>
    <a:srgbClr val="66FFFF"/>
    <a:srgbClr val="CC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2C7E0-B422-4257-9278-B80E4901F23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A0042-DDBA-40D2-A2CC-5064B5F4B4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163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A0042-DDBA-40D2-A2CC-5064B5F4B44C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891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481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973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50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957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06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824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0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95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56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34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7A8E-2C2B-4A65-BD30-411A818633BE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F5AC-2991-40B0-B860-BAACCB2FA7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46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à¸à¸¥à¸à¸²à¸£à¸à¹à¸à¸«à¸²à¸£à¸¹à¸à¸ à¸²à¸à¸ªà¸³à¸«à¸£à¸±à¸ à¸à¸·à¹à¸à¸«à¸¥à¸±à¸à¸¥à¸²à¸¢à¹à¸à¸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5" y="-29724"/>
            <a:ext cx="9183632" cy="68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6976" y="2707506"/>
            <a:ext cx="3796232" cy="43793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19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K_DookDiK_01" pitchFamily="2" charset="0"/>
                <a:cs typeface="LK_DookDiK_01" pitchFamily="2" charset="0"/>
              </a:rPr>
              <a:t>คำ </a:t>
            </a:r>
            <a:endParaRPr lang="th-TH" sz="199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2748" y="343046"/>
            <a:ext cx="8280920" cy="6048672"/>
          </a:xfrm>
          <a:prstGeom prst="round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5" descr="C:\Users\Administrator\Desktop\สื่อ\Guardian_Keychain_Web_Element_1_lar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76" y="4762500"/>
            <a:ext cx="1354678" cy="19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824" y="260648"/>
            <a:ext cx="6912768" cy="601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K_DookDiK_01" pitchFamily="2" charset="0"/>
                <a:cs typeface="LK_DookDiK_01" pitchFamily="2" charset="0"/>
              </a:rPr>
              <a:t>การสร้าง         ในภาษาไทย</a:t>
            </a:r>
          </a:p>
          <a:p>
            <a:pPr algn="ctr"/>
            <a:r>
              <a:rPr lang="th-TH" sz="5400" dirty="0" smtClean="0">
                <a:solidFill>
                  <a:srgbClr val="FFFF66"/>
                </a:solidFill>
                <a:latin typeface="LK_DookDiK_01" pitchFamily="2" charset="0"/>
                <a:cs typeface="LK_DookDiK_01" pitchFamily="2" charset="0"/>
              </a:rPr>
              <a:t>              </a:t>
            </a:r>
            <a:r>
              <a:rPr lang="th-TH" sz="115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K_DookDiK_01" pitchFamily="2" charset="0"/>
                <a:cs typeface="LK_DookDiK_01" pitchFamily="2" charset="0"/>
              </a:rPr>
              <a:t>สมาส</a:t>
            </a:r>
            <a:endParaRPr lang="th-TH" sz="115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K_DookDiK_01" pitchFamily="2" charset="0"/>
              <a:cs typeface="LK_DookDiK_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2066287" y="549796"/>
            <a:ext cx="5387539" cy="1872208"/>
          </a:xfrm>
          <a:prstGeom prst="roundRect">
            <a:avLst/>
          </a:prstGeom>
          <a:noFill/>
          <a:ln w="38100">
            <a:solidFill>
              <a:srgbClr val="FF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9966"/>
                </a:solidFill>
              </a:rPr>
              <a:t>สมาสแบบสนธิ</a:t>
            </a:r>
          </a:p>
          <a:p>
            <a:pPr algn="ctr"/>
            <a:r>
              <a:rPr lang="th-TH" sz="4400" b="1" dirty="0" smtClean="0">
                <a:solidFill>
                  <a:srgbClr val="FF9966"/>
                </a:solidFill>
              </a:rPr>
              <a:t>(กลืนเสียง)</a:t>
            </a:r>
            <a:endParaRPr lang="th-TH" sz="4400" b="1" dirty="0">
              <a:solidFill>
                <a:srgbClr val="FF9966"/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95537" y="4005064"/>
            <a:ext cx="2361518" cy="1034534"/>
          </a:xfrm>
          <a:prstGeom prst="roundRect">
            <a:avLst/>
          </a:prstGeom>
          <a:noFill/>
          <a:ln w="31750">
            <a:solidFill>
              <a:srgbClr val="FF6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๒.๑ สระสนธิ</a:t>
            </a:r>
            <a:endParaRPr lang="th-TH" b="1" dirty="0">
              <a:latin typeface="LK_DookDiK_01" pitchFamily="2" charset="0"/>
              <a:cs typeface="LK_DookDiK_01" pitchFamily="2" charset="0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916698" y="3969174"/>
            <a:ext cx="3014407" cy="1053155"/>
          </a:xfrm>
          <a:prstGeom prst="roundRect">
            <a:avLst/>
          </a:prstGeom>
          <a:noFill/>
          <a:ln w="31750">
            <a:solidFill>
              <a:srgbClr val="FF6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๒.๒ พยัญชนะสนธิ</a:t>
            </a:r>
            <a:endParaRPr lang="th-TH" b="1" dirty="0">
              <a:latin typeface="LK_DookDiK_01" pitchFamily="2" charset="0"/>
              <a:cs typeface="LK_DookDiK_01" pitchFamily="2" charset="0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090748" y="3986443"/>
            <a:ext cx="2941000" cy="1044330"/>
          </a:xfrm>
          <a:prstGeom prst="roundRect">
            <a:avLst/>
          </a:prstGeom>
          <a:noFill/>
          <a:ln w="31750">
            <a:solidFill>
              <a:srgbClr val="FF6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 smtClean="0"/>
          </a:p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๒.๓นิคหิต (–ํ) สนธิ</a:t>
            </a:r>
          </a:p>
          <a:p>
            <a:pPr algn="ctr"/>
            <a:endParaRPr lang="th-TH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642" y="2924944"/>
            <a:ext cx="915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</a:rPr>
              <a:t>คือ การนำคำบาลี</a:t>
            </a:r>
            <a:r>
              <a:rPr lang="en-US" sz="4000" b="1" dirty="0" smtClean="0">
                <a:solidFill>
                  <a:schemeClr val="bg1"/>
                </a:solidFill>
              </a:rPr>
              <a:t>-</a:t>
            </a:r>
            <a:r>
              <a:rPr lang="th-TH" sz="4000" b="1" dirty="0" smtClean="0">
                <a:solidFill>
                  <a:schemeClr val="bg1"/>
                </a:solidFill>
              </a:rPr>
              <a:t>สันสกฤต </a:t>
            </a:r>
            <a:r>
              <a:rPr lang="th-TH" sz="4000" b="1" dirty="0" smtClean="0">
                <a:solidFill>
                  <a:srgbClr val="FFFF66"/>
                </a:solidFill>
              </a:rPr>
              <a:t>มาเชื่อม หรือกลมกลืนเสียงกัน</a:t>
            </a:r>
            <a:endParaRPr lang="th-TH" sz="4000" b="1" dirty="0">
              <a:solidFill>
                <a:srgbClr val="FFFF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4"/>
          <a:stretch/>
        </p:blipFill>
        <p:spPr>
          <a:xfrm>
            <a:off x="548210" y="708844"/>
            <a:ext cx="1960010" cy="17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3067115" y="260648"/>
            <a:ext cx="3009769" cy="1079004"/>
          </a:xfrm>
          <a:prstGeom prst="roundRect">
            <a:avLst/>
          </a:prstGeom>
          <a:noFill/>
          <a:ln w="38100">
            <a:solidFill>
              <a:srgbClr val="66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66FFFF"/>
                </a:solidFill>
              </a:rPr>
              <a:t>๑. สระสนธิ</a:t>
            </a:r>
            <a:endParaRPr lang="th-TH" sz="5400" b="1" dirty="0">
              <a:solidFill>
                <a:srgbClr val="66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35104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</a:rPr>
              <a:t>๑.๑ ตัดสระพยางค์หน้าใช้สระพยางค์หลัง   </a:t>
            </a:r>
            <a:r>
              <a:rPr lang="th-TH" sz="4000" b="1" dirty="0" smtClean="0">
                <a:solidFill>
                  <a:srgbClr val="FF0000"/>
                </a:solidFill>
              </a:rPr>
              <a:t>หิมะ </a:t>
            </a:r>
            <a:r>
              <a:rPr lang="en-US" sz="4000" b="1" dirty="0" smtClean="0">
                <a:solidFill>
                  <a:srgbClr val="FF0000"/>
                </a:solidFill>
              </a:rPr>
              <a:t>+ </a:t>
            </a:r>
            <a:r>
              <a:rPr lang="th-TH" sz="4000" b="1" dirty="0" smtClean="0">
                <a:solidFill>
                  <a:srgbClr val="FF0000"/>
                </a:solidFill>
              </a:rPr>
              <a:t>อาลัย</a:t>
            </a:r>
          </a:p>
          <a:p>
            <a:endParaRPr lang="th-TH" sz="4000" b="1" dirty="0" smtClean="0">
              <a:solidFill>
                <a:schemeClr val="bg1"/>
              </a:solidFill>
            </a:endParaRPr>
          </a:p>
          <a:p>
            <a:endParaRPr lang="th-TH" sz="4000" dirty="0" smtClean="0">
              <a:solidFill>
                <a:schemeClr val="bg1"/>
              </a:solidFill>
            </a:endParaRPr>
          </a:p>
          <a:p>
            <a:r>
              <a:rPr lang="th-TH" sz="4000" dirty="0" smtClean="0">
                <a:solidFill>
                  <a:srgbClr val="FFFF00"/>
                </a:solidFill>
              </a:rPr>
              <a:t>๑.๒ เปลี่ยน สระ </a:t>
            </a:r>
            <a:r>
              <a:rPr lang="en-US" sz="4000" dirty="0" smtClean="0">
                <a:solidFill>
                  <a:srgbClr val="FFFF00"/>
                </a:solidFill>
              </a:rPr>
              <a:t>-</a:t>
            </a:r>
            <a:r>
              <a:rPr lang="th-TH" sz="4000" dirty="0" smtClean="0">
                <a:solidFill>
                  <a:srgbClr val="FFFF00"/>
                </a:solidFill>
              </a:rPr>
              <a:t>ะ  เป็น </a:t>
            </a:r>
            <a:r>
              <a:rPr lang="en-US" sz="4000" dirty="0" smtClean="0">
                <a:solidFill>
                  <a:srgbClr val="FFFF00"/>
                </a:solidFill>
              </a:rPr>
              <a:t> -</a:t>
            </a:r>
            <a:r>
              <a:rPr lang="th-TH" sz="4000" dirty="0" smtClean="0">
                <a:solidFill>
                  <a:srgbClr val="FFFF00"/>
                </a:solidFill>
              </a:rPr>
              <a:t>า  </a:t>
            </a:r>
            <a:r>
              <a:rPr lang="th-TH" sz="4000" b="1" dirty="0" smtClean="0">
                <a:solidFill>
                  <a:srgbClr val="FF0000"/>
                </a:solidFill>
              </a:rPr>
              <a:t>ประชา </a:t>
            </a:r>
            <a:r>
              <a:rPr lang="en-US" sz="4000" b="1" dirty="0" smtClean="0">
                <a:solidFill>
                  <a:srgbClr val="FF0000"/>
                </a:solidFill>
              </a:rPr>
              <a:t>+ </a:t>
            </a:r>
            <a:r>
              <a:rPr lang="th-TH" sz="4000" b="1" dirty="0" smtClean="0">
                <a:solidFill>
                  <a:srgbClr val="FF0000"/>
                </a:solidFill>
              </a:rPr>
              <a:t>อธิปไตย</a:t>
            </a:r>
          </a:p>
          <a:p>
            <a:endParaRPr lang="th-TH" sz="4000" b="1" dirty="0" smtClean="0">
              <a:solidFill>
                <a:schemeClr val="bg1"/>
              </a:solidFill>
            </a:endParaRPr>
          </a:p>
          <a:p>
            <a:endParaRPr lang="th-TH" sz="4000" dirty="0" smtClean="0">
              <a:solidFill>
                <a:schemeClr val="bg1"/>
              </a:solidFill>
            </a:endParaRPr>
          </a:p>
          <a:p>
            <a:r>
              <a:rPr lang="th-TH" sz="4000" dirty="0" smtClean="0">
                <a:solidFill>
                  <a:srgbClr val="FFFF00"/>
                </a:solidFill>
              </a:rPr>
              <a:t>๑.๓ เปลี่ยน สระ  อุ  เป็น   อู , โอ   </a:t>
            </a:r>
            <a:r>
              <a:rPr lang="th-TH" sz="4000" b="1" dirty="0" smtClean="0">
                <a:solidFill>
                  <a:srgbClr val="FF0000"/>
                </a:solidFill>
              </a:rPr>
              <a:t>ราช </a:t>
            </a:r>
            <a:r>
              <a:rPr lang="en-US" sz="4000" b="1" dirty="0" smtClean="0">
                <a:solidFill>
                  <a:srgbClr val="FF0000"/>
                </a:solidFill>
              </a:rPr>
              <a:t>+ </a:t>
            </a:r>
            <a:r>
              <a:rPr lang="th-TH" sz="4000" b="1" dirty="0" smtClean="0">
                <a:solidFill>
                  <a:srgbClr val="FF0000"/>
                </a:solidFill>
              </a:rPr>
              <a:t>อุปถัมภ์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061289" y="4077072"/>
            <a:ext cx="2911226" cy="862980"/>
          </a:xfrm>
          <a:prstGeom prst="roundRect">
            <a:avLst/>
          </a:prstGeom>
          <a:noFill/>
          <a:ln w="38100">
            <a:solidFill>
              <a:srgbClr val="66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66FFFF"/>
                </a:solidFill>
              </a:rPr>
              <a:t>ประชาธิปไตย</a:t>
            </a:r>
            <a:endParaRPr lang="th-TH" sz="4400" b="1" dirty="0">
              <a:solidFill>
                <a:srgbClr val="66FFFF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086263" y="2348880"/>
            <a:ext cx="2781882" cy="772538"/>
          </a:xfrm>
          <a:prstGeom prst="roundRect">
            <a:avLst/>
          </a:prstGeom>
          <a:noFill/>
          <a:ln w="38100">
            <a:solidFill>
              <a:srgbClr val="66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66FFFF"/>
                </a:solidFill>
              </a:rPr>
              <a:t>หิมาลัย</a:t>
            </a:r>
            <a:endParaRPr lang="th-TH" sz="4400" b="1" dirty="0">
              <a:solidFill>
                <a:srgbClr val="66FFFF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71485" y="5805264"/>
            <a:ext cx="2801029" cy="659927"/>
          </a:xfrm>
          <a:prstGeom prst="roundRect">
            <a:avLst/>
          </a:prstGeom>
          <a:noFill/>
          <a:ln w="38100">
            <a:solidFill>
              <a:srgbClr val="66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66FFFF"/>
                </a:solidFill>
              </a:rPr>
              <a:t>ราชูปถัมภ์</a:t>
            </a:r>
            <a:endParaRPr lang="th-TH" sz="4400" b="1" dirty="0">
              <a:solidFill>
                <a:srgbClr val="66FFFF"/>
              </a:solidFill>
            </a:endParaRPr>
          </a:p>
        </p:txBody>
      </p:sp>
      <p:pic>
        <p:nvPicPr>
          <p:cNvPr id="11" name="รูปภาพ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19" y="-70719"/>
            <a:ext cx="17430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29"/>
          <p:cNvSpPr txBox="1"/>
          <p:nvPr/>
        </p:nvSpPr>
        <p:spPr>
          <a:xfrm>
            <a:off x="251520" y="476672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</a:rPr>
              <a:t>๑.๔ ตัดสระท้ายคำหน้าใช้สระพยางค์ต้นคำหลัง เปลี่ยนสระพยางค์ต้นคำหลัง</a:t>
            </a:r>
          </a:p>
          <a:p>
            <a:r>
              <a:rPr lang="th-TH" sz="4000" b="1" dirty="0" smtClean="0">
                <a:solidFill>
                  <a:schemeClr val="bg1"/>
                </a:solidFill>
              </a:rPr>
              <a:t>ตัวอย่าง</a:t>
            </a:r>
          </a:p>
          <a:p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มหา + อิสี 	เป็น  </a:t>
            </a:r>
          </a:p>
          <a:p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</a:t>
            </a:r>
            <a:r>
              <a:rPr lang="th-TH" sz="4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ปรม</a:t>
            </a:r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+ อินทร์	เป็น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211960" y="2061721"/>
            <a:ext cx="2160240" cy="720080"/>
          </a:xfrm>
          <a:prstGeom prst="roundRect">
            <a:avLst/>
          </a:prstGeom>
          <a:noFill/>
          <a:ln w="38100">
            <a:solidFill>
              <a:srgbClr val="66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มเหสี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211960" y="2997510"/>
            <a:ext cx="2592288" cy="649261"/>
          </a:xfrm>
          <a:prstGeom prst="roundRect">
            <a:avLst/>
          </a:prstGeom>
          <a:noFill/>
          <a:ln w="38100">
            <a:solidFill>
              <a:srgbClr val="66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ปรเมนทร์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393305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</a:rPr>
              <a:t>๑.๕เปลี่ยนสระพยางค์ท้ายของคำหน้าเป็นพยัญชนะ</a:t>
            </a:r>
          </a:p>
          <a:p>
            <a:r>
              <a:rPr lang="th-TH" sz="4000" dirty="0" err="1" smtClean="0">
                <a:solidFill>
                  <a:srgbClr val="FF66CC"/>
                </a:solidFill>
              </a:rPr>
              <a:t>อิ</a:t>
            </a:r>
            <a:r>
              <a:rPr lang="th-TH" sz="4000" dirty="0" smtClean="0">
                <a:solidFill>
                  <a:srgbClr val="FF66CC"/>
                </a:solidFill>
              </a:rPr>
              <a:t> อี </a:t>
            </a:r>
            <a:r>
              <a:rPr lang="th-TH" sz="4000" dirty="0" smtClean="0">
                <a:solidFill>
                  <a:srgbClr val="FFFF00"/>
                </a:solidFill>
              </a:rPr>
              <a:t>เป็น </a:t>
            </a:r>
            <a:r>
              <a:rPr lang="th-TH" sz="4000" dirty="0" smtClean="0">
                <a:solidFill>
                  <a:srgbClr val="FF66CC"/>
                </a:solidFill>
              </a:rPr>
              <a:t>ย</a:t>
            </a:r>
            <a:r>
              <a:rPr lang="th-TH" sz="4000" dirty="0" smtClean="0">
                <a:solidFill>
                  <a:srgbClr val="FFFF00"/>
                </a:solidFill>
              </a:rPr>
              <a:t> / </a:t>
            </a:r>
            <a:r>
              <a:rPr lang="th-TH" sz="4000" dirty="0" smtClean="0">
                <a:solidFill>
                  <a:srgbClr val="66FFFF"/>
                </a:solidFill>
              </a:rPr>
              <a:t>อุ อู </a:t>
            </a:r>
            <a:r>
              <a:rPr lang="th-TH" sz="4000" dirty="0" smtClean="0">
                <a:solidFill>
                  <a:srgbClr val="FFFF00"/>
                </a:solidFill>
              </a:rPr>
              <a:t>เป็น </a:t>
            </a:r>
            <a:r>
              <a:rPr lang="th-TH" sz="4000" dirty="0" smtClean="0">
                <a:solidFill>
                  <a:srgbClr val="66FFFF"/>
                </a:solidFill>
              </a:rPr>
              <a:t>ว</a:t>
            </a:r>
          </a:p>
          <a:p>
            <a:r>
              <a:rPr lang="th-TH" sz="4000" dirty="0" smtClean="0">
                <a:solidFill>
                  <a:schemeClr val="bg1"/>
                </a:solidFill>
              </a:rPr>
              <a:t>ตัวอย่าง     </a:t>
            </a:r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</a:t>
            </a:r>
            <a:r>
              <a:rPr lang="th-TH" sz="4000" dirty="0" smtClean="0">
                <a:solidFill>
                  <a:schemeClr val="bg1"/>
                </a:solidFill>
              </a:rPr>
              <a:t>ธนู + อาคม   เป็น </a:t>
            </a:r>
          </a:p>
          <a:p>
            <a:r>
              <a:rPr lang="th-TH" sz="4000" dirty="0">
                <a:solidFill>
                  <a:schemeClr val="bg1"/>
                </a:solidFill>
                <a:sym typeface="Wingdings" panose="05000000000000000000" pitchFamily="2" charset="2"/>
              </a:rPr>
              <a:t>	 </a:t>
            </a:r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</a:t>
            </a:r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</a:t>
            </a:r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กิตติ + อากร  เป็น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5036442" y="4879315"/>
            <a:ext cx="2460460" cy="746141"/>
          </a:xfrm>
          <a:prstGeom prst="roundRect">
            <a:avLst/>
          </a:prstGeom>
          <a:noFill/>
          <a:ln w="38100">
            <a:solidFill>
              <a:srgbClr val="66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ธันวาคม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5007894" y="5877272"/>
            <a:ext cx="2343378" cy="735966"/>
          </a:xfrm>
          <a:prstGeom prst="roundRect">
            <a:avLst/>
          </a:prstGeom>
          <a:noFill/>
          <a:ln w="38100">
            <a:solidFill>
              <a:srgbClr val="66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err="1" smtClean="0">
                <a:solidFill>
                  <a:srgbClr val="FF0000"/>
                </a:solidFill>
              </a:rPr>
              <a:t>กิตยา</a:t>
            </a:r>
            <a:r>
              <a:rPr lang="th-TH" sz="5400" b="1" dirty="0" smtClean="0">
                <a:solidFill>
                  <a:srgbClr val="FF0000"/>
                </a:solidFill>
              </a:rPr>
              <a:t>กร</a:t>
            </a:r>
            <a:endParaRPr lang="th-TH" sz="5400" b="1" dirty="0">
              <a:solidFill>
                <a:srgbClr val="FF0000"/>
              </a:solidFill>
            </a:endParaRPr>
          </a:p>
        </p:txBody>
      </p:sp>
      <p:pic>
        <p:nvPicPr>
          <p:cNvPr id="14" name="รูปภาพ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98" y="1036758"/>
            <a:ext cx="2595655" cy="22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2339753" y="260648"/>
            <a:ext cx="4032448" cy="1079004"/>
          </a:xfrm>
          <a:prstGeom prst="roundRect">
            <a:avLst/>
          </a:prstGeom>
          <a:noFill/>
          <a:ln w="3810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6699"/>
                </a:solidFill>
              </a:rPr>
              <a:t>๒.พยัญชนะสนธิ</a:t>
            </a:r>
            <a:endParaRPr lang="th-TH" sz="5400" b="1" dirty="0">
              <a:solidFill>
                <a:srgbClr val="FF6699"/>
              </a:solidFill>
            </a:endParaRPr>
          </a:p>
        </p:txBody>
      </p:sp>
      <p:sp>
        <p:nvSpPr>
          <p:cNvPr id="7" name="กล่องข้อความ 32"/>
          <p:cNvSpPr txBox="1"/>
          <p:nvPr/>
        </p:nvSpPr>
        <p:spPr>
          <a:xfrm>
            <a:off x="393508" y="1468643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dirty="0" smtClean="0">
                <a:solidFill>
                  <a:srgbClr val="FFFF00"/>
                </a:solidFill>
              </a:rPr>
              <a:t>๒.๑ แปลงพยัญชนะท้ายคำหน้าจาก </a:t>
            </a:r>
            <a:r>
              <a:rPr lang="th-TH" sz="4000" dirty="0" smtClean="0">
                <a:solidFill>
                  <a:schemeClr val="bg1"/>
                </a:solidFill>
              </a:rPr>
              <a:t>ส </a:t>
            </a:r>
            <a:r>
              <a:rPr lang="th-TH" sz="4000" dirty="0" smtClean="0">
                <a:solidFill>
                  <a:srgbClr val="FFFF00"/>
                </a:solidFill>
              </a:rPr>
              <a:t>เป็น</a:t>
            </a:r>
            <a:r>
              <a:rPr lang="th-TH" sz="4000" dirty="0" smtClean="0">
                <a:solidFill>
                  <a:srgbClr val="FF9966"/>
                </a:solidFill>
              </a:rPr>
              <a:t> </a:t>
            </a:r>
            <a:r>
              <a:rPr lang="th-TH" sz="4000" dirty="0" smtClean="0">
                <a:solidFill>
                  <a:schemeClr val="bg1"/>
                </a:solidFill>
              </a:rPr>
              <a:t>สระโอ</a:t>
            </a:r>
          </a:p>
          <a:p>
            <a:pPr algn="thaiDist"/>
            <a:r>
              <a:rPr lang="th-TH" sz="4000" u="sng" dirty="0" smtClean="0">
                <a:solidFill>
                  <a:schemeClr val="bg1"/>
                </a:solidFill>
              </a:rPr>
              <a:t>ตัวอย่าง</a:t>
            </a:r>
          </a:p>
          <a:p>
            <a:pPr algn="thaiDist"/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</a:t>
            </a:r>
            <a:r>
              <a:rPr lang="th-TH" sz="4000" dirty="0" err="1" smtClean="0">
                <a:solidFill>
                  <a:schemeClr val="bg1"/>
                </a:solidFill>
              </a:rPr>
              <a:t>มนส</a:t>
            </a:r>
            <a:r>
              <a:rPr lang="th-TH" sz="4000" dirty="0" smtClean="0">
                <a:solidFill>
                  <a:schemeClr val="bg1"/>
                </a:solidFill>
              </a:rPr>
              <a:t> + ภาพ เป็น </a:t>
            </a:r>
          </a:p>
          <a:p>
            <a:pPr algn="thaiDist"/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</a:t>
            </a:r>
            <a:r>
              <a:rPr lang="th-TH" sz="4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ยสส</a:t>
            </a:r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+ ธร เป็น 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455876" y="2458365"/>
            <a:ext cx="2232248" cy="66366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มโนภาพ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455876" y="3359528"/>
            <a:ext cx="2232248" cy="66366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ยโสธร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11" name="กล่องข้อความ 27"/>
          <p:cNvSpPr txBox="1"/>
          <p:nvPr/>
        </p:nvSpPr>
        <p:spPr>
          <a:xfrm>
            <a:off x="431541" y="4094827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dirty="0" smtClean="0">
                <a:solidFill>
                  <a:srgbClr val="FFFF00"/>
                </a:solidFill>
              </a:rPr>
              <a:t>๒.๒ ลบพยางค์สุดท้ายของคำหน้าทิ้ง </a:t>
            </a:r>
            <a:r>
              <a:rPr lang="th-TH" sz="4000" dirty="0" smtClean="0">
                <a:solidFill>
                  <a:schemeClr val="bg1"/>
                </a:solidFill>
              </a:rPr>
              <a:t>ส ตัดออก </a:t>
            </a:r>
          </a:p>
          <a:p>
            <a:pPr algn="thaiDist"/>
            <a:r>
              <a:rPr lang="th-TH" sz="4000" b="1" u="sng" dirty="0" smtClean="0">
                <a:solidFill>
                  <a:schemeClr val="bg1"/>
                </a:solidFill>
              </a:rPr>
              <a:t>ตัวอย่าง</a:t>
            </a:r>
          </a:p>
          <a:p>
            <a:pPr algn="thaiDist"/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นิรส + ภัย เป็น </a:t>
            </a:r>
          </a:p>
          <a:p>
            <a:pPr algn="thaiDist"/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อายุรส + แพทย์ เป็น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863745" y="6031627"/>
            <a:ext cx="2926017" cy="66366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อา</a:t>
            </a:r>
            <a:r>
              <a:rPr lang="th-TH" sz="5400" b="1" dirty="0" err="1" smtClean="0">
                <a:solidFill>
                  <a:srgbClr val="FF0000"/>
                </a:solidFill>
              </a:rPr>
              <a:t>ยุร</a:t>
            </a:r>
            <a:r>
              <a:rPr lang="th-TH" sz="5400" b="1" dirty="0" smtClean="0">
                <a:solidFill>
                  <a:srgbClr val="FF0000"/>
                </a:solidFill>
              </a:rPr>
              <a:t>แพทย์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851920" y="5123686"/>
            <a:ext cx="2232248" cy="66366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นิรภัย</a:t>
            </a:r>
            <a:endParaRPr lang="th-TH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22" y="1468643"/>
            <a:ext cx="1584632" cy="28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2339753" y="260648"/>
            <a:ext cx="4032448" cy="1079004"/>
          </a:xfrm>
          <a:prstGeom prst="roundRect">
            <a:avLst/>
          </a:prstGeom>
          <a:noFill/>
          <a:ln w="38100">
            <a:solidFill>
              <a:srgbClr val="66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66FF66"/>
                </a:solidFill>
              </a:rPr>
              <a:t>๓.นิคหิตสนธิ</a:t>
            </a:r>
            <a:endParaRPr lang="th-TH" sz="5400" b="1" dirty="0">
              <a:solidFill>
                <a:srgbClr val="66FF66"/>
              </a:solidFill>
            </a:endParaRPr>
          </a:p>
        </p:txBody>
      </p:sp>
      <p:sp>
        <p:nvSpPr>
          <p:cNvPr id="7" name="กล่องข้อความ 15"/>
          <p:cNvSpPr txBox="1"/>
          <p:nvPr/>
        </p:nvSpPr>
        <p:spPr>
          <a:xfrm>
            <a:off x="379816" y="1700808"/>
            <a:ext cx="8384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dirty="0" smtClean="0">
                <a:solidFill>
                  <a:schemeClr val="bg1"/>
                </a:solidFill>
                <a:latin typeface="Tahoma" panose="020B0604030504040204" pitchFamily="34" charset="0"/>
              </a:rPr>
              <a:t>	นิคหิต</a:t>
            </a:r>
            <a:r>
              <a:rPr lang="th-TH" sz="4000" dirty="0">
                <a:solidFill>
                  <a:schemeClr val="bg1"/>
                </a:solidFill>
                <a:latin typeface="Tahoma" panose="020B0604030504040204" pitchFamily="34" charset="0"/>
              </a:rPr>
              <a:t>สนธิกับพยัญชนะของวรรค ให้</a:t>
            </a:r>
            <a:r>
              <a:rPr lang="th-TH" sz="4000" b="1" dirty="0">
                <a:solidFill>
                  <a:srgbClr val="FF6699"/>
                </a:solidFill>
                <a:latin typeface="Tahoma" panose="020B0604030504040204" pitchFamily="34" charset="0"/>
              </a:rPr>
              <a:t>เปลี่ยน</a:t>
            </a:r>
            <a:r>
              <a:rPr lang="th-TH" sz="4000" dirty="0" smtClean="0">
                <a:solidFill>
                  <a:schemeClr val="bg1"/>
                </a:solidFill>
                <a:latin typeface="Tahoma" panose="020B0604030504040204" pitchFamily="34" charset="0"/>
              </a:rPr>
              <a:t>นิคหิต</a:t>
            </a:r>
            <a:r>
              <a:rPr lang="th-TH" sz="4000" b="1" dirty="0">
                <a:solidFill>
                  <a:srgbClr val="FF6699"/>
                </a:solidFill>
                <a:latin typeface="Tahoma" panose="020B0604030504040204" pitchFamily="34" charset="0"/>
              </a:rPr>
              <a:t>เป็นพยัญชนะตัวสุดท้าย</a:t>
            </a:r>
            <a:r>
              <a:rPr lang="th-TH" sz="4000" b="1" dirty="0" smtClean="0">
                <a:solidFill>
                  <a:srgbClr val="FF6699"/>
                </a:solidFill>
                <a:latin typeface="Tahoma" panose="020B0604030504040204" pitchFamily="34" charset="0"/>
              </a:rPr>
              <a:t>ของแต่</a:t>
            </a:r>
            <a:r>
              <a:rPr lang="th-TH" sz="4000" b="1" dirty="0">
                <a:solidFill>
                  <a:srgbClr val="FF6699"/>
                </a:solidFill>
                <a:latin typeface="Tahoma" panose="020B0604030504040204" pitchFamily="34" charset="0"/>
              </a:rPr>
              <a:t>ละ</a:t>
            </a:r>
            <a:r>
              <a:rPr lang="th-TH" sz="4000" b="1" dirty="0" smtClean="0">
                <a:solidFill>
                  <a:srgbClr val="FF6699"/>
                </a:solidFill>
                <a:latin typeface="Tahoma" panose="020B0604030504040204" pitchFamily="34" charset="0"/>
              </a:rPr>
              <a:t>วรรค (ง ญ ณ น ม)</a:t>
            </a:r>
          </a:p>
          <a:p>
            <a:pPr algn="thaiDist"/>
            <a:r>
              <a:rPr lang="th-TH" sz="4000" b="1" u="sng" dirty="0" smtClean="0">
                <a:solidFill>
                  <a:srgbClr val="FF0000"/>
                </a:solidFill>
                <a:latin typeface="Tahoma" panose="020B0604030504040204" pitchFamily="34" charset="0"/>
              </a:rPr>
              <a:t>ตัวอย่าง</a:t>
            </a:r>
            <a:endParaRPr lang="th-TH" sz="4000" b="1" u="sng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thaiDist"/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</a:t>
            </a:r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th-TH" sz="4000" dirty="0">
                <a:solidFill>
                  <a:schemeClr val="bg1"/>
                </a:solidFill>
              </a:rPr>
              <a:t>+ จร </a:t>
            </a:r>
            <a:r>
              <a:rPr lang="th-TH" sz="4000" dirty="0" smtClean="0">
                <a:solidFill>
                  <a:schemeClr val="bg1"/>
                </a:solidFill>
              </a:rPr>
              <a:t>เป็น </a:t>
            </a:r>
            <a:r>
              <a:rPr lang="th-TH" sz="4000" dirty="0" err="1" smtClean="0">
                <a:solidFill>
                  <a:schemeClr val="bg1"/>
                </a:solidFill>
              </a:rPr>
              <a:t>ส</a:t>
            </a:r>
            <a:r>
              <a:rPr lang="th-TH" sz="4000" b="1" dirty="0" err="1" smtClean="0">
                <a:solidFill>
                  <a:schemeClr val="bg1"/>
                </a:solidFill>
              </a:rPr>
              <a:t>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th-TH" sz="4000" dirty="0">
                <a:solidFill>
                  <a:schemeClr val="bg1"/>
                </a:solidFill>
              </a:rPr>
              <a:t>+ จร </a:t>
            </a:r>
            <a:r>
              <a:rPr lang="th-TH" sz="4000" dirty="0" smtClean="0">
                <a:solidFill>
                  <a:schemeClr val="bg1"/>
                </a:solidFill>
              </a:rPr>
              <a:t> = สัญจร</a:t>
            </a:r>
            <a:r>
              <a:rPr lang="th-TH" sz="4000" dirty="0">
                <a:solidFill>
                  <a:schemeClr val="bg1"/>
                </a:solidFill>
                <a:latin typeface="Tahoma" panose="020B0604030504040204" pitchFamily="34" charset="0"/>
              </a:rPr>
              <a:t> </a:t>
            </a:r>
            <a:endParaRPr lang="th-TH" sz="40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thaiDist"/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</a:t>
            </a:r>
            <a:r>
              <a:rPr lang="th-TH" sz="40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Tahoma" panose="020B0604030504040204" pitchFamily="34" charset="0"/>
              </a:rPr>
              <a:t>+ </a:t>
            </a:r>
            <a:r>
              <a:rPr lang="th-TH" sz="4000" dirty="0" smtClean="0">
                <a:solidFill>
                  <a:schemeClr val="bg1"/>
                </a:solidFill>
                <a:latin typeface="Tahoma" panose="020B0604030504040204" pitchFamily="34" charset="0"/>
              </a:rPr>
              <a:t>นิบาต เป็น </a:t>
            </a:r>
            <a:r>
              <a:rPr lang="th-TH" sz="4000" dirty="0">
                <a:solidFill>
                  <a:schemeClr val="bg1"/>
                </a:solidFill>
                <a:latin typeface="Tahoma" panose="020B0604030504040204" pitchFamily="34" charset="0"/>
              </a:rPr>
              <a:t>ส</a:t>
            </a:r>
            <a:r>
              <a:rPr lang="th-TH" sz="4000" b="1" dirty="0">
                <a:solidFill>
                  <a:schemeClr val="bg1"/>
                </a:solidFill>
                <a:latin typeface="Tahoma" panose="020B0604030504040204" pitchFamily="34" charset="0"/>
              </a:rPr>
              <a:t>น</a:t>
            </a:r>
            <a:r>
              <a:rPr lang="th-TH" sz="4000" dirty="0">
                <a:solidFill>
                  <a:schemeClr val="bg1"/>
                </a:solidFill>
                <a:latin typeface="Tahoma" panose="020B0604030504040204" pitchFamily="34" charset="0"/>
              </a:rPr>
              <a:t> + </a:t>
            </a:r>
            <a:r>
              <a:rPr lang="th-TH" sz="4000" dirty="0" smtClean="0">
                <a:solidFill>
                  <a:schemeClr val="bg1"/>
                </a:solidFill>
                <a:latin typeface="Tahoma" panose="020B0604030504040204" pitchFamily="34" charset="0"/>
              </a:rPr>
              <a:t>นิบาต = สันนิบาต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istrator\Desktop\สื่อ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60" y="3573016"/>
            <a:ext cx="3441816" cy="34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716164" y="1412294"/>
            <a:ext cx="3236734" cy="4896544"/>
          </a:xfrm>
          <a:prstGeom prst="roundRect">
            <a:avLst/>
          </a:prstGeom>
          <a:noFill/>
          <a:ln w="34925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31210" y="2116964"/>
            <a:ext cx="27363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chemeClr val="bg1"/>
                </a:solidFill>
              </a:rPr>
              <a:t>(ก ข ค ฆ </a:t>
            </a:r>
            <a:r>
              <a:rPr lang="th-TH" sz="4800" b="1" dirty="0" smtClean="0">
                <a:solidFill>
                  <a:srgbClr val="FF66CC"/>
                </a:solidFill>
              </a:rPr>
              <a:t>ง</a:t>
            </a:r>
            <a:r>
              <a:rPr lang="th-TH" sz="48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+ </a:t>
            </a:r>
            <a:r>
              <a:rPr lang="th-TH" sz="4000" dirty="0" err="1" smtClean="0">
                <a:solidFill>
                  <a:schemeClr val="bg1"/>
                </a:solidFill>
              </a:rPr>
              <a:t>ขาร</a:t>
            </a:r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r>
              <a:rPr lang="th-TH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th-TH" sz="4000" dirty="0">
              <a:solidFill>
                <a:schemeClr val="bg1"/>
              </a:solidFill>
            </a:endParaRPr>
          </a:p>
          <a:p>
            <a:pPr algn="ctr"/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+ </a:t>
            </a:r>
            <a:r>
              <a:rPr lang="th-TH" sz="4000" dirty="0" smtClean="0">
                <a:solidFill>
                  <a:schemeClr val="bg1"/>
                </a:solidFill>
              </a:rPr>
              <a:t>เกต</a:t>
            </a:r>
          </a:p>
          <a:p>
            <a:pPr algn="ctr"/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116140" y="3717032"/>
            <a:ext cx="2234826" cy="585516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66"/>
                </a:solidFill>
              </a:rPr>
              <a:t>สั</a:t>
            </a:r>
            <a:r>
              <a:rPr lang="th-TH" sz="5400" b="1" dirty="0" smtClean="0">
                <a:solidFill>
                  <a:srgbClr val="FF66CC"/>
                </a:solidFill>
              </a:rPr>
              <a:t>ง</a:t>
            </a:r>
            <a:r>
              <a:rPr lang="th-TH" sz="5400" b="1" dirty="0" smtClean="0">
                <a:solidFill>
                  <a:srgbClr val="FFFF66"/>
                </a:solidFill>
              </a:rPr>
              <a:t>ขาร</a:t>
            </a:r>
            <a:endParaRPr lang="th-TH" sz="5400" b="1" dirty="0">
              <a:solidFill>
                <a:srgbClr val="FFFF66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150211" y="5317100"/>
            <a:ext cx="2234826" cy="585516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66"/>
                </a:solidFill>
              </a:rPr>
              <a:t>สั</a:t>
            </a:r>
            <a:r>
              <a:rPr lang="th-TH" sz="5400" b="1" dirty="0" smtClean="0">
                <a:solidFill>
                  <a:srgbClr val="FF66CC"/>
                </a:solidFill>
              </a:rPr>
              <a:t>ง</a:t>
            </a:r>
            <a:r>
              <a:rPr lang="th-TH" sz="5400" b="1" dirty="0" smtClean="0">
                <a:solidFill>
                  <a:srgbClr val="FFFF66"/>
                </a:solidFill>
              </a:rPr>
              <a:t>เกต</a:t>
            </a:r>
            <a:endParaRPr lang="th-TH" sz="5400" b="1" dirty="0">
              <a:solidFill>
                <a:srgbClr val="FFFF66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96184" y="1293582"/>
            <a:ext cx="2876694" cy="70418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สนธิ วรรค กะ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2771800" y="188640"/>
            <a:ext cx="4631762" cy="862980"/>
          </a:xfrm>
          <a:prstGeom prst="roundRect">
            <a:avLst/>
          </a:prstGeom>
          <a:noFill/>
          <a:ln w="38100">
            <a:solidFill>
              <a:srgbClr val="FF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9966"/>
                </a:solidFill>
              </a:rPr>
              <a:t>ตัวอย่าง</a:t>
            </a:r>
            <a:endParaRPr lang="th-TH" sz="4400" b="1" dirty="0">
              <a:solidFill>
                <a:srgbClr val="FF9966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5087681" y="1412776"/>
            <a:ext cx="3236734" cy="4896544"/>
          </a:xfrm>
          <a:prstGeom prst="roundRect">
            <a:avLst/>
          </a:prstGeom>
          <a:noFill/>
          <a:ln w="34925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5267701" y="1307731"/>
            <a:ext cx="2876694" cy="70418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สนธิ วรรค จะ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3008" y="2269364"/>
            <a:ext cx="27363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chemeClr val="bg1"/>
                </a:solidFill>
              </a:rPr>
              <a:t>(จ ฉ ช ฌ </a:t>
            </a:r>
            <a:r>
              <a:rPr lang="th-TH" sz="4800" b="1" dirty="0">
                <a:solidFill>
                  <a:srgbClr val="FF66CC"/>
                </a:solidFill>
              </a:rPr>
              <a:t>ญ</a:t>
            </a:r>
            <a:r>
              <a:rPr lang="th-TH" sz="48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+ </a:t>
            </a:r>
            <a:r>
              <a:rPr lang="th-TH" sz="4000" dirty="0">
                <a:solidFill>
                  <a:schemeClr val="bg1"/>
                </a:solidFill>
              </a:rPr>
              <a:t>จ</a:t>
            </a:r>
            <a:r>
              <a:rPr lang="th-TH" sz="4000" dirty="0" smtClean="0">
                <a:solidFill>
                  <a:schemeClr val="bg1"/>
                </a:solidFill>
              </a:rPr>
              <a:t>ร</a:t>
            </a:r>
          </a:p>
          <a:p>
            <a:pPr algn="ctr"/>
            <a:r>
              <a:rPr lang="th-TH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th-TH" sz="4000" dirty="0">
              <a:solidFill>
                <a:schemeClr val="bg1"/>
              </a:solidFill>
            </a:endParaRPr>
          </a:p>
          <a:p>
            <a:pPr algn="ctr"/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+ </a:t>
            </a:r>
            <a:r>
              <a:rPr lang="th-TH" sz="4000" dirty="0" err="1" smtClean="0">
                <a:solidFill>
                  <a:schemeClr val="bg1"/>
                </a:solidFill>
              </a:rPr>
              <a:t>ญา</a:t>
            </a:r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681959" y="4021832"/>
            <a:ext cx="2234826" cy="585516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66"/>
                </a:solidFill>
              </a:rPr>
              <a:t>สั</a:t>
            </a:r>
            <a:r>
              <a:rPr lang="th-TH" sz="5400" b="1" dirty="0" smtClean="0">
                <a:solidFill>
                  <a:srgbClr val="FF66CC"/>
                </a:solidFill>
              </a:rPr>
              <a:t>ญ</a:t>
            </a:r>
            <a:r>
              <a:rPr lang="th-TH" sz="5400" b="1" dirty="0" smtClean="0">
                <a:solidFill>
                  <a:srgbClr val="FFFF66"/>
                </a:solidFill>
              </a:rPr>
              <a:t>จร</a:t>
            </a:r>
            <a:endParaRPr lang="th-TH" sz="5400" b="1" dirty="0">
              <a:solidFill>
                <a:srgbClr val="FFFF66"/>
              </a:solidFill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663747" y="5452832"/>
            <a:ext cx="2234826" cy="585516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66"/>
                </a:solidFill>
              </a:rPr>
              <a:t>สั</a:t>
            </a:r>
            <a:r>
              <a:rPr lang="th-TH" sz="5400" b="1" dirty="0" smtClean="0">
                <a:solidFill>
                  <a:srgbClr val="FF66CC"/>
                </a:solidFill>
              </a:rPr>
              <a:t>ญ</a:t>
            </a:r>
            <a:r>
              <a:rPr lang="th-TH" sz="5400" b="1" dirty="0" smtClean="0">
                <a:solidFill>
                  <a:srgbClr val="FFFF66"/>
                </a:solidFill>
              </a:rPr>
              <a:t>ญา</a:t>
            </a:r>
            <a:endParaRPr lang="th-TH" sz="5400" b="1" dirty="0">
              <a:solidFill>
                <a:srgbClr val="FFFF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15" y="4890817"/>
            <a:ext cx="1277228" cy="22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638351" y="1551046"/>
            <a:ext cx="3236734" cy="4896544"/>
          </a:xfrm>
          <a:prstGeom prst="roundRect">
            <a:avLst/>
          </a:prstGeom>
          <a:noFill/>
          <a:ln w="34925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31210" y="2116964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chemeClr val="bg1"/>
                </a:solidFill>
              </a:rPr>
              <a:t>(ฏ ฐ ฑ ฒ </a:t>
            </a:r>
            <a:r>
              <a:rPr lang="th-TH" sz="4800" b="1" dirty="0">
                <a:solidFill>
                  <a:srgbClr val="FF66CC"/>
                </a:solidFill>
              </a:rPr>
              <a:t>ณ</a:t>
            </a:r>
            <a:r>
              <a:rPr lang="th-TH" sz="48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+ </a:t>
            </a:r>
            <a:r>
              <a:rPr lang="th-TH" sz="4000" dirty="0" smtClean="0">
                <a:solidFill>
                  <a:schemeClr val="bg1"/>
                </a:solidFill>
              </a:rPr>
              <a:t>ฐาน</a:t>
            </a:r>
          </a:p>
          <a:p>
            <a:pPr algn="ctr"/>
            <a:r>
              <a:rPr lang="th-TH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th-TH" sz="4000" dirty="0">
              <a:solidFill>
                <a:schemeClr val="bg1"/>
              </a:solidFill>
            </a:endParaRPr>
          </a:p>
          <a:p>
            <a:pPr algn="ctr"/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152144" y="4321501"/>
            <a:ext cx="2234826" cy="585516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66"/>
                </a:solidFill>
              </a:rPr>
              <a:t>สั</a:t>
            </a:r>
            <a:r>
              <a:rPr lang="th-TH" sz="5400" b="1" dirty="0" smtClean="0">
                <a:solidFill>
                  <a:srgbClr val="FF66CC"/>
                </a:solidFill>
              </a:rPr>
              <a:t>ณ</a:t>
            </a:r>
            <a:r>
              <a:rPr lang="th-TH" sz="5400" b="1" dirty="0" smtClean="0">
                <a:solidFill>
                  <a:srgbClr val="FFFF66"/>
                </a:solidFill>
              </a:rPr>
              <a:t>ฐาน</a:t>
            </a:r>
            <a:endParaRPr lang="th-TH" sz="5400" b="1" dirty="0">
              <a:solidFill>
                <a:srgbClr val="FFFF66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31210" y="1412776"/>
            <a:ext cx="2876694" cy="70418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สนธิ วรรค </a:t>
            </a:r>
            <a:r>
              <a:rPr lang="th-TH" sz="4000" b="1" dirty="0" err="1" smtClean="0">
                <a:solidFill>
                  <a:schemeClr val="tx1"/>
                </a:solidFill>
              </a:rPr>
              <a:t>ฏะ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2771800" y="188640"/>
            <a:ext cx="4631762" cy="862980"/>
          </a:xfrm>
          <a:prstGeom prst="roundRect">
            <a:avLst/>
          </a:prstGeom>
          <a:noFill/>
          <a:ln w="38100">
            <a:solidFill>
              <a:srgbClr val="FF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9966"/>
                </a:solidFill>
              </a:rPr>
              <a:t>ตัวอย่าง</a:t>
            </a:r>
            <a:endParaRPr lang="th-TH" sz="4400" b="1" dirty="0">
              <a:solidFill>
                <a:srgbClr val="FF9966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5076056" y="1485900"/>
            <a:ext cx="3236734" cy="4896544"/>
          </a:xfrm>
          <a:prstGeom prst="roundRect">
            <a:avLst/>
          </a:prstGeom>
          <a:noFill/>
          <a:ln w="34925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5256076" y="1456069"/>
            <a:ext cx="2876694" cy="70418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สนธิ วรรค ตะ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3008" y="2269364"/>
            <a:ext cx="27363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chemeClr val="bg1"/>
                </a:solidFill>
              </a:rPr>
              <a:t>(ต ถ ท ธ </a:t>
            </a:r>
            <a:r>
              <a:rPr lang="th-TH" sz="4800" b="1" dirty="0" smtClean="0">
                <a:solidFill>
                  <a:srgbClr val="FF66CC"/>
                </a:solidFill>
              </a:rPr>
              <a:t>น</a:t>
            </a:r>
            <a:r>
              <a:rPr lang="th-TH" sz="48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+ </a:t>
            </a:r>
            <a:r>
              <a:rPr lang="th-TH" sz="4000" dirty="0" err="1" smtClean="0">
                <a:solidFill>
                  <a:schemeClr val="bg1"/>
                </a:solidFill>
              </a:rPr>
              <a:t>ธาน</a:t>
            </a:r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r>
              <a:rPr lang="th-TH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th-TH" sz="4000" dirty="0">
              <a:solidFill>
                <a:schemeClr val="bg1"/>
              </a:solidFill>
            </a:endParaRPr>
          </a:p>
          <a:p>
            <a:pPr algn="ctr"/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+ </a:t>
            </a:r>
            <a:r>
              <a:rPr lang="th-TH" sz="4000" dirty="0" smtClean="0">
                <a:solidFill>
                  <a:schemeClr val="bg1"/>
                </a:solidFill>
              </a:rPr>
              <a:t>นิวาส</a:t>
            </a:r>
          </a:p>
          <a:p>
            <a:pPr algn="ctr"/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681959" y="4021832"/>
            <a:ext cx="2234826" cy="585516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66"/>
                </a:solidFill>
              </a:rPr>
              <a:t>สั</a:t>
            </a:r>
            <a:r>
              <a:rPr lang="th-TH" sz="5400" b="1" dirty="0" smtClean="0">
                <a:solidFill>
                  <a:srgbClr val="FF66CC"/>
                </a:solidFill>
              </a:rPr>
              <a:t>น</a:t>
            </a:r>
            <a:r>
              <a:rPr lang="th-TH" sz="5400" b="1" dirty="0" smtClean="0">
                <a:solidFill>
                  <a:srgbClr val="FFFF66"/>
                </a:solidFill>
              </a:rPr>
              <a:t>ธาน</a:t>
            </a:r>
            <a:endParaRPr lang="th-TH" sz="5400" b="1" dirty="0">
              <a:solidFill>
                <a:srgbClr val="FFFF66"/>
              </a:solidFill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663747" y="5452832"/>
            <a:ext cx="2234826" cy="585516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66"/>
                </a:solidFill>
              </a:rPr>
              <a:t>สั</a:t>
            </a:r>
            <a:r>
              <a:rPr lang="th-TH" sz="5400" b="1" dirty="0" smtClean="0">
                <a:solidFill>
                  <a:srgbClr val="FF66CC"/>
                </a:solidFill>
              </a:rPr>
              <a:t>น</a:t>
            </a:r>
            <a:r>
              <a:rPr lang="th-TH" sz="5400" b="1" dirty="0" smtClean="0">
                <a:solidFill>
                  <a:srgbClr val="FFFF66"/>
                </a:solidFill>
              </a:rPr>
              <a:t>นิวาส</a:t>
            </a:r>
            <a:endParaRPr lang="th-TH" sz="5400" b="1" dirty="0">
              <a:solidFill>
                <a:srgbClr val="FFFF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3" y="4636660"/>
            <a:ext cx="1425445" cy="25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605854" y="1561518"/>
            <a:ext cx="3236734" cy="4896544"/>
          </a:xfrm>
          <a:prstGeom prst="roundRect">
            <a:avLst/>
          </a:prstGeom>
          <a:noFill/>
          <a:ln w="34925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31210" y="2116964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chemeClr val="bg1"/>
                </a:solidFill>
              </a:rPr>
              <a:t>(ป ผ พ ภ </a:t>
            </a:r>
            <a:r>
              <a:rPr lang="th-TH" sz="4800" b="1" dirty="0">
                <a:solidFill>
                  <a:srgbClr val="FF66CC"/>
                </a:solidFill>
              </a:rPr>
              <a:t>ม</a:t>
            </a:r>
            <a:r>
              <a:rPr lang="th-TH" sz="48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+ </a:t>
            </a:r>
            <a:r>
              <a:rPr lang="th-TH" sz="4000" dirty="0" err="1" smtClean="0">
                <a:solidFill>
                  <a:schemeClr val="bg1"/>
                </a:solidFill>
              </a:rPr>
              <a:t>บัติ</a:t>
            </a:r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r>
              <a:rPr lang="th-TH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+ </a:t>
            </a:r>
            <a:r>
              <a:rPr lang="th-TH" sz="4000" dirty="0" smtClean="0">
                <a:solidFill>
                  <a:schemeClr val="bg1"/>
                </a:solidFill>
              </a:rPr>
              <a:t>ภพ</a:t>
            </a:r>
            <a:endParaRPr lang="th-TH" sz="4000" dirty="0">
              <a:solidFill>
                <a:schemeClr val="bg1"/>
              </a:solidFill>
            </a:endParaRPr>
          </a:p>
          <a:p>
            <a:pPr algn="ctr"/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081949" y="3717032"/>
            <a:ext cx="2234826" cy="585516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err="1" smtClean="0">
                <a:solidFill>
                  <a:srgbClr val="FFFF66"/>
                </a:solidFill>
              </a:rPr>
              <a:t>สั</a:t>
            </a:r>
            <a:r>
              <a:rPr lang="th-TH" sz="5400" b="1" dirty="0" err="1" smtClean="0">
                <a:solidFill>
                  <a:srgbClr val="FF66CC"/>
                </a:solidFill>
              </a:rPr>
              <a:t>ม</a:t>
            </a:r>
            <a:r>
              <a:rPr lang="th-TH" sz="5400" b="1" dirty="0" err="1" smtClean="0">
                <a:solidFill>
                  <a:srgbClr val="FFFF66"/>
                </a:solidFill>
              </a:rPr>
              <a:t>บัติ</a:t>
            </a:r>
            <a:endParaRPr lang="th-TH" sz="5400" b="1" dirty="0">
              <a:solidFill>
                <a:srgbClr val="FFFF66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31210" y="1412776"/>
            <a:ext cx="2876694" cy="70418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สนธิ วรรค </a:t>
            </a:r>
            <a:r>
              <a:rPr lang="th-TH" sz="4000" b="1" dirty="0">
                <a:solidFill>
                  <a:schemeClr val="tx1"/>
                </a:solidFill>
              </a:rPr>
              <a:t>ป</a:t>
            </a:r>
            <a:r>
              <a:rPr lang="th-TH" sz="4000" b="1" dirty="0" smtClean="0">
                <a:solidFill>
                  <a:schemeClr val="tx1"/>
                </a:solidFill>
              </a:rPr>
              <a:t>ะ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2771800" y="188640"/>
            <a:ext cx="4631762" cy="862980"/>
          </a:xfrm>
          <a:prstGeom prst="roundRect">
            <a:avLst/>
          </a:prstGeom>
          <a:noFill/>
          <a:ln w="38100">
            <a:solidFill>
              <a:srgbClr val="FF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9966"/>
                </a:solidFill>
              </a:rPr>
              <a:t>ตัวอย่าง</a:t>
            </a:r>
            <a:endParaRPr lang="th-TH" sz="4400" b="1" dirty="0">
              <a:solidFill>
                <a:srgbClr val="FF9966"/>
              </a:solidFill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1152144" y="5395439"/>
            <a:ext cx="2234826" cy="585516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err="1" smtClean="0">
                <a:solidFill>
                  <a:srgbClr val="FFFF66"/>
                </a:solidFill>
              </a:rPr>
              <a:t>สั</a:t>
            </a:r>
            <a:r>
              <a:rPr lang="th-TH" sz="5400" b="1" dirty="0" err="1" smtClean="0">
                <a:solidFill>
                  <a:srgbClr val="FF66CC"/>
                </a:solidFill>
              </a:rPr>
              <a:t>ม</a:t>
            </a:r>
            <a:r>
              <a:rPr lang="th-TH" sz="5400" b="1" dirty="0" smtClean="0">
                <a:solidFill>
                  <a:srgbClr val="FFFF66"/>
                </a:solidFill>
              </a:rPr>
              <a:t>ภพ</a:t>
            </a:r>
            <a:endParaRPr lang="th-TH" sz="5400" b="1" dirty="0">
              <a:solidFill>
                <a:srgbClr val="FFFF66"/>
              </a:solidFill>
            </a:endParaRPr>
          </a:p>
        </p:txBody>
      </p:sp>
      <p:sp>
        <p:nvSpPr>
          <p:cNvPr id="19" name="กล่องข้อความ 27"/>
          <p:cNvSpPr txBox="1"/>
          <p:nvPr/>
        </p:nvSpPr>
        <p:spPr>
          <a:xfrm>
            <a:off x="4716016" y="1579750"/>
            <a:ext cx="38995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</a:rPr>
              <a:t>นิคหิต</a:t>
            </a:r>
            <a:r>
              <a:rPr lang="th-TH" sz="4000" b="1" dirty="0">
                <a:solidFill>
                  <a:schemeClr val="bg1"/>
                </a:solidFill>
              </a:rPr>
              <a:t>สนธิกับ</a:t>
            </a:r>
            <a:r>
              <a:rPr lang="th-TH" sz="4000" b="1" dirty="0" smtClean="0">
                <a:solidFill>
                  <a:schemeClr val="bg1"/>
                </a:solidFill>
              </a:rPr>
              <a:t>สระให้</a:t>
            </a:r>
            <a:r>
              <a:rPr lang="th-TH" sz="4000" b="1" dirty="0">
                <a:solidFill>
                  <a:schemeClr val="bg1"/>
                </a:solidFill>
              </a:rPr>
              <a:t>เปลี่ยน</a:t>
            </a:r>
            <a:r>
              <a:rPr lang="th-TH" sz="4000" b="1" dirty="0" smtClean="0">
                <a:solidFill>
                  <a:schemeClr val="bg1"/>
                </a:solidFill>
              </a:rPr>
              <a:t>นิคหิต</a:t>
            </a:r>
            <a:r>
              <a:rPr lang="th-TH" sz="4000" b="1" dirty="0">
                <a:solidFill>
                  <a:schemeClr val="bg1"/>
                </a:solidFill>
              </a:rPr>
              <a:t>เป็น </a:t>
            </a:r>
            <a:r>
              <a:rPr lang="th-TH" sz="4000" b="1" dirty="0" smtClean="0">
                <a:solidFill>
                  <a:srgbClr val="FF66CC"/>
                </a:solidFill>
              </a:rPr>
              <a:t>ม</a:t>
            </a:r>
          </a:p>
          <a:p>
            <a:pPr algn="thaiDist"/>
            <a:r>
              <a:rPr lang="th-TH" sz="4000" b="1" dirty="0" smtClean="0">
                <a:solidFill>
                  <a:schemeClr val="bg1"/>
                </a:solidFill>
              </a:rPr>
              <a:t>ตัวอย่าง </a:t>
            </a:r>
            <a:r>
              <a:rPr lang="th-TH" sz="4000" dirty="0">
                <a:solidFill>
                  <a:schemeClr val="bg1"/>
                </a:solidFill>
                <a:latin typeface="Tahoma" panose="020B0604030504040204" pitchFamily="34" charset="0"/>
              </a:rPr>
              <a:t> </a:t>
            </a:r>
            <a:endParaRPr lang="th-TH" sz="40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thaiDist"/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</a:t>
            </a:r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th-TH" sz="4000" dirty="0">
                <a:solidFill>
                  <a:schemeClr val="bg1"/>
                </a:solidFill>
              </a:rPr>
              <a:t>+ อาคม </a:t>
            </a:r>
            <a:r>
              <a:rPr lang="th-TH" sz="4000" dirty="0" smtClean="0">
                <a:solidFill>
                  <a:schemeClr val="bg1"/>
                </a:solidFill>
              </a:rPr>
              <a:t>เป็น </a:t>
            </a:r>
          </a:p>
          <a:p>
            <a:pPr algn="thaiDist"/>
            <a:r>
              <a:rPr lang="th-TH" sz="4000" dirty="0" smtClean="0">
                <a:solidFill>
                  <a:schemeClr val="bg1"/>
                </a:solidFill>
              </a:rPr>
              <a:t>สม </a:t>
            </a:r>
            <a:r>
              <a:rPr lang="th-TH" sz="4000" dirty="0">
                <a:solidFill>
                  <a:schemeClr val="bg1"/>
                </a:solidFill>
              </a:rPr>
              <a:t>+ อาคม = ส</a:t>
            </a:r>
            <a:r>
              <a:rPr lang="th-TH" sz="4000" b="1" dirty="0">
                <a:solidFill>
                  <a:srgbClr val="FF66CC"/>
                </a:solidFill>
              </a:rPr>
              <a:t>ม</a:t>
            </a:r>
            <a:r>
              <a:rPr lang="th-TH" sz="4000" b="1" dirty="0">
                <a:solidFill>
                  <a:schemeClr val="bg1"/>
                </a:solidFill>
              </a:rPr>
              <a:t>า</a:t>
            </a:r>
            <a:r>
              <a:rPr lang="th-TH" sz="4000" dirty="0">
                <a:solidFill>
                  <a:schemeClr val="bg1"/>
                </a:solidFill>
              </a:rPr>
              <a:t>คม</a:t>
            </a:r>
            <a:r>
              <a:rPr lang="th-TH" sz="4000" dirty="0">
                <a:solidFill>
                  <a:schemeClr val="bg1"/>
                </a:solidFill>
                <a:latin typeface="Tahoma" panose="020B0604030504040204" pitchFamily="34" charset="0"/>
              </a:rPr>
              <a:t> </a:t>
            </a:r>
            <a:endParaRPr lang="th-TH" sz="40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thaiDist"/>
            <a:r>
              <a:rPr lang="th-TH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</a:t>
            </a:r>
            <a:r>
              <a:rPr lang="th-TH" sz="4000" dirty="0" err="1" smtClean="0">
                <a:solidFill>
                  <a:schemeClr val="bg1"/>
                </a:solidFill>
              </a:rPr>
              <a:t>สํ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th-TH" sz="4000" dirty="0">
                <a:solidFill>
                  <a:schemeClr val="bg1"/>
                </a:solidFill>
              </a:rPr>
              <a:t>+ </a:t>
            </a:r>
            <a:r>
              <a:rPr lang="th-TH" sz="4000" dirty="0" smtClean="0">
                <a:solidFill>
                  <a:schemeClr val="bg1"/>
                </a:solidFill>
              </a:rPr>
              <a:t>อุทัย  เป็น</a:t>
            </a:r>
          </a:p>
          <a:p>
            <a:pPr algn="thaiDist"/>
            <a:r>
              <a:rPr lang="th-TH" sz="4000" dirty="0" smtClean="0">
                <a:solidFill>
                  <a:schemeClr val="bg1"/>
                </a:solidFill>
              </a:rPr>
              <a:t>สม </a:t>
            </a:r>
            <a:r>
              <a:rPr lang="th-TH" sz="4000" dirty="0">
                <a:solidFill>
                  <a:schemeClr val="bg1"/>
                </a:solidFill>
              </a:rPr>
              <a:t>+ อุทัย</a:t>
            </a:r>
            <a:r>
              <a:rPr lang="th-TH" sz="4000" dirty="0">
                <a:solidFill>
                  <a:schemeClr val="bg1"/>
                </a:solidFill>
                <a:latin typeface="Tahoma" panose="020B0604030504040204" pitchFamily="34" charset="0"/>
              </a:rPr>
              <a:t> = </a:t>
            </a:r>
            <a:r>
              <a:rPr lang="th-TH" sz="4000" dirty="0">
                <a:solidFill>
                  <a:schemeClr val="bg1"/>
                </a:solidFill>
              </a:rPr>
              <a:t>ส</a:t>
            </a:r>
            <a:r>
              <a:rPr lang="th-TH" sz="4000" b="1" dirty="0">
                <a:solidFill>
                  <a:srgbClr val="FF66CC"/>
                </a:solidFill>
              </a:rPr>
              <a:t>มุ</a:t>
            </a:r>
            <a:r>
              <a:rPr lang="th-TH" sz="4000" dirty="0">
                <a:solidFill>
                  <a:schemeClr val="bg1"/>
                </a:solidFill>
              </a:rPr>
              <a:t>ทัย</a:t>
            </a:r>
            <a:r>
              <a:rPr lang="th-TH" sz="4000" dirty="0">
                <a:solidFill>
                  <a:schemeClr val="bg1"/>
                </a:solidFill>
                <a:latin typeface="Tahoma" panose="020B0604030504040204" pitchFamily="34" charset="0"/>
              </a:rPr>
              <a:t> 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427984" y="1468840"/>
            <a:ext cx="4187618" cy="5040560"/>
          </a:xfrm>
          <a:prstGeom prst="roundRect">
            <a:avLst/>
          </a:prstGeom>
          <a:noFill/>
          <a:ln w="34925">
            <a:solidFill>
              <a:srgbClr val="66FF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65" y="475151"/>
            <a:ext cx="856096" cy="902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47" y="4954232"/>
            <a:ext cx="1065405" cy="18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4"/>
          <p:cNvSpPr txBox="1"/>
          <p:nvPr/>
        </p:nvSpPr>
        <p:spPr>
          <a:xfrm>
            <a:off x="139541" y="1196752"/>
            <a:ext cx="886086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500" dirty="0" smtClean="0">
                <a:solidFill>
                  <a:schemeClr val="bg1"/>
                </a:solidFill>
                <a:sym typeface="Wingdings 2" panose="05020102010507070707" pitchFamily="18" charset="2"/>
              </a:rPr>
              <a:t>๑.ดูชาติคำ</a:t>
            </a:r>
            <a:r>
              <a:rPr lang="th-TH" sz="3500" dirty="0" smtClean="0">
                <a:solidFill>
                  <a:schemeClr val="bg1"/>
                </a:solidFill>
              </a:rPr>
              <a:t>เป็นภาษา</a:t>
            </a:r>
            <a:r>
              <a:rPr lang="th-TH" sz="3500" dirty="0">
                <a:solidFill>
                  <a:schemeClr val="bg1"/>
                </a:solidFill>
              </a:rPr>
              <a:t>บาลี – สันสกฤต</a:t>
            </a:r>
            <a:r>
              <a:rPr lang="th-TH" sz="3500" b="1" dirty="0" smtClean="0">
                <a:solidFill>
                  <a:srgbClr val="FF66CC"/>
                </a:solidFill>
              </a:rPr>
              <a:t>เท่านั้น</a:t>
            </a:r>
            <a:endParaRPr lang="th-TH" sz="3500" b="1" dirty="0">
              <a:solidFill>
                <a:srgbClr val="FF66CC"/>
              </a:solidFill>
            </a:endParaRPr>
          </a:p>
          <a:p>
            <a:pPr algn="thaiDist"/>
            <a:r>
              <a:rPr lang="th-TH" sz="3500" dirty="0" smtClean="0">
                <a:solidFill>
                  <a:schemeClr val="bg1"/>
                </a:solidFill>
              </a:rPr>
              <a:t>๒.มักแปลความจาก</a:t>
            </a:r>
            <a:r>
              <a:rPr lang="th-TH" sz="3500" b="1" dirty="0" smtClean="0">
                <a:solidFill>
                  <a:srgbClr val="FF66CC"/>
                </a:solidFill>
              </a:rPr>
              <a:t>หลังไปหน้า</a:t>
            </a:r>
          </a:p>
          <a:p>
            <a:pPr algn="thaiDist"/>
            <a:r>
              <a:rPr lang="th-TH" sz="3500" dirty="0" smtClean="0">
                <a:solidFill>
                  <a:schemeClr val="bg1"/>
                </a:solidFill>
              </a:rPr>
              <a:t>๓.ไม่มี </a:t>
            </a:r>
            <a:r>
              <a:rPr lang="th-TH" sz="3500" b="1" dirty="0" smtClean="0">
                <a:solidFill>
                  <a:srgbClr val="FF66CC"/>
                </a:solidFill>
              </a:rPr>
              <a:t>อะ / ทัณฑฆาต </a:t>
            </a:r>
            <a:r>
              <a:rPr lang="th-TH" sz="3500" dirty="0" smtClean="0">
                <a:solidFill>
                  <a:schemeClr val="bg1"/>
                </a:solidFill>
              </a:rPr>
              <a:t>ระหว่างคำ</a:t>
            </a:r>
          </a:p>
          <a:p>
            <a:pPr lvl="0" algn="thaiDist"/>
            <a:r>
              <a:rPr lang="th-TH" sz="3500" dirty="0" smtClean="0">
                <a:solidFill>
                  <a:schemeClr val="bg1"/>
                </a:solidFill>
              </a:rPr>
              <a:t>๔ออก</a:t>
            </a:r>
            <a:r>
              <a:rPr lang="th-TH" sz="3500" dirty="0">
                <a:solidFill>
                  <a:schemeClr val="bg1"/>
                </a:solidFill>
              </a:rPr>
              <a:t>เสียง</a:t>
            </a:r>
            <a:r>
              <a:rPr lang="th-TH" sz="3500" dirty="0" smtClean="0">
                <a:solidFill>
                  <a:schemeClr val="bg1"/>
                </a:solidFill>
              </a:rPr>
              <a:t>สระ </a:t>
            </a:r>
            <a:r>
              <a:rPr lang="th-TH" sz="3500" b="1" dirty="0" smtClean="0">
                <a:solidFill>
                  <a:srgbClr val="FF66CC"/>
                </a:solidFill>
              </a:rPr>
              <a:t>อุ อิ อะ </a:t>
            </a:r>
            <a:r>
              <a:rPr lang="th-TH" sz="3500" dirty="0" smtClean="0">
                <a:solidFill>
                  <a:schemeClr val="bg1"/>
                </a:solidFill>
              </a:rPr>
              <a:t>ระหว่างคำ</a:t>
            </a:r>
            <a:r>
              <a:rPr lang="th-TH" sz="3500" dirty="0" smtClean="0">
                <a:solidFill>
                  <a:srgbClr val="002060"/>
                </a:solidFill>
              </a:rPr>
              <a:t> </a:t>
            </a:r>
            <a:r>
              <a:rPr lang="th-TH" sz="3500" dirty="0" smtClean="0">
                <a:solidFill>
                  <a:srgbClr val="FF0000"/>
                </a:solidFill>
              </a:rPr>
              <a:t>(</a:t>
            </a:r>
            <a:r>
              <a:rPr lang="th-TH" sz="3500" dirty="0" smtClean="0">
                <a:solidFill>
                  <a:schemeClr val="bg1"/>
                </a:solidFill>
              </a:rPr>
              <a:t>สมาสแบบสนธิ</a:t>
            </a:r>
            <a:r>
              <a:rPr lang="th-TH" sz="3500" dirty="0" smtClean="0">
                <a:solidFill>
                  <a:srgbClr val="002060"/>
                </a:solidFill>
              </a:rPr>
              <a:t> </a:t>
            </a:r>
            <a:r>
              <a:rPr lang="th-TH" sz="3500" b="1" dirty="0" smtClean="0">
                <a:solidFill>
                  <a:srgbClr val="FF66CC"/>
                </a:solidFill>
              </a:rPr>
              <a:t>เอ อา อู โอ</a:t>
            </a:r>
            <a:r>
              <a:rPr lang="th-TH" sz="3500" dirty="0" smtClean="0">
                <a:solidFill>
                  <a:srgbClr val="FF0000"/>
                </a:solidFill>
              </a:rPr>
              <a:t>)</a:t>
            </a:r>
            <a:endParaRPr lang="th-TH" sz="3500" dirty="0">
              <a:solidFill>
                <a:srgbClr val="FF0000"/>
              </a:solidFill>
            </a:endParaRPr>
          </a:p>
          <a:p>
            <a:pPr algn="thaiDist"/>
            <a:r>
              <a:rPr lang="th-TH" sz="3500" b="1" dirty="0" smtClean="0">
                <a:solidFill>
                  <a:schemeClr val="bg1"/>
                </a:solidFill>
              </a:rPr>
              <a:t>๕</a:t>
            </a:r>
            <a:r>
              <a:rPr lang="th-TH" sz="3500" b="1" dirty="0" smtClean="0">
                <a:solidFill>
                  <a:srgbClr val="FF66CC"/>
                </a:solidFill>
              </a:rPr>
              <a:t>.พระ นำ ป., ส.</a:t>
            </a:r>
            <a:r>
              <a:rPr lang="th-TH" sz="3500" dirty="0" smtClean="0">
                <a:solidFill>
                  <a:srgbClr val="FF66CC"/>
                </a:solidFill>
              </a:rPr>
              <a:t> </a:t>
            </a:r>
            <a:r>
              <a:rPr lang="th-TH" sz="3500" dirty="0" smtClean="0">
                <a:solidFill>
                  <a:schemeClr val="bg1"/>
                </a:solidFill>
              </a:rPr>
              <a:t>เป็นคำสมาส</a:t>
            </a:r>
          </a:p>
          <a:p>
            <a:pPr lvl="0" algn="thaiDist"/>
            <a:r>
              <a:rPr lang="th-TH" sz="3500" dirty="0" smtClean="0">
                <a:solidFill>
                  <a:schemeClr val="bg1"/>
                </a:solidFill>
              </a:rPr>
              <a:t>๖.ลงท้าย </a:t>
            </a:r>
            <a:r>
              <a:rPr lang="th-TH" sz="3500" b="1" dirty="0" smtClean="0">
                <a:solidFill>
                  <a:srgbClr val="FF66CC"/>
                </a:solidFill>
                <a:latin typeface="Angsana New" pitchFamily="18" charset="-34"/>
              </a:rPr>
              <a:t>ศึกษา  ศาสตร์  </a:t>
            </a:r>
            <a:r>
              <a:rPr lang="th-TH" sz="3500" b="1" dirty="0">
                <a:solidFill>
                  <a:srgbClr val="FF66CC"/>
                </a:solidFill>
                <a:latin typeface="Angsana New" pitchFamily="18" charset="-34"/>
              </a:rPr>
              <a:t>กรรม  ภาพ  </a:t>
            </a:r>
            <a:r>
              <a:rPr lang="th-TH" sz="3500" b="1" dirty="0" smtClean="0">
                <a:solidFill>
                  <a:srgbClr val="FF66CC"/>
                </a:solidFill>
                <a:latin typeface="Angsana New" pitchFamily="18" charset="-34"/>
              </a:rPr>
              <a:t>ภัย   ศิลป์  วิทยา  กร </a:t>
            </a:r>
          </a:p>
          <a:p>
            <a:pPr lvl="0" algn="thaiDist"/>
            <a:r>
              <a:rPr lang="th-TH" sz="3500" b="1" dirty="0" smtClean="0">
                <a:solidFill>
                  <a:srgbClr val="FF66CC"/>
                </a:solidFill>
                <a:latin typeface="Angsana New" pitchFamily="18" charset="-34"/>
              </a:rPr>
              <a:t> </a:t>
            </a:r>
            <a:r>
              <a:rPr lang="th-TH" sz="3500" dirty="0" smtClean="0">
                <a:solidFill>
                  <a:schemeClr val="bg1"/>
                </a:solidFill>
                <a:latin typeface="Angsana New" pitchFamily="18" charset="-34"/>
              </a:rPr>
              <a:t>มักเป็นคำสมาส</a:t>
            </a:r>
            <a:r>
              <a:rPr lang="th-TH" sz="3500" dirty="0" smtClean="0">
                <a:solidFill>
                  <a:schemeClr val="bg1"/>
                </a:solidFill>
              </a:rPr>
              <a:t> </a:t>
            </a:r>
          </a:p>
          <a:p>
            <a:pPr lvl="0" algn="thaiDist"/>
            <a:r>
              <a:rPr lang="th-TH" sz="3500" dirty="0" smtClean="0">
                <a:solidFill>
                  <a:schemeClr val="bg1"/>
                </a:solidFill>
                <a:sym typeface="Wingdings 2" panose="05020102010507070707" pitchFamily="18" charset="2"/>
              </a:rPr>
              <a:t>๗.ตระกูล</a:t>
            </a:r>
            <a:r>
              <a:rPr lang="th-TH" sz="3500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th-TH" sz="3500" b="1" dirty="0" smtClean="0">
                <a:solidFill>
                  <a:srgbClr val="FF66CC"/>
                </a:solidFill>
                <a:sym typeface="Wingdings 2" panose="05020102010507070707" pitchFamily="18" charset="2"/>
              </a:rPr>
              <a:t>นิร, ทุร, ยุร, มโน, ยโส, รโห</a:t>
            </a:r>
          </a:p>
          <a:p>
            <a:pPr lvl="0" algn="thaiDist"/>
            <a:r>
              <a:rPr lang="th-TH" sz="3500" b="1" dirty="0" smtClean="0">
                <a:solidFill>
                  <a:schemeClr val="bg1"/>
                </a:solidFill>
                <a:sym typeface="Wingdings 2" panose="05020102010507070707" pitchFamily="18" charset="2"/>
              </a:rPr>
              <a:t>๘</a:t>
            </a:r>
            <a:r>
              <a:rPr lang="th-TH" sz="3500" b="1" dirty="0" smtClean="0">
                <a:solidFill>
                  <a:srgbClr val="FF66CC"/>
                </a:solidFill>
                <a:sym typeface="Wingdings 2" panose="05020102010507070707" pitchFamily="18" charset="2"/>
              </a:rPr>
              <a:t>.สัง, </a:t>
            </a:r>
            <a:r>
              <a:rPr lang="th-TH" sz="3500" b="1" dirty="0" err="1" smtClean="0">
                <a:solidFill>
                  <a:srgbClr val="FF66CC"/>
                </a:solidFill>
                <a:sym typeface="Wingdings 2" panose="05020102010507070707" pitchFamily="18" charset="2"/>
              </a:rPr>
              <a:t>สัญ</a:t>
            </a:r>
            <a:r>
              <a:rPr lang="th-TH" sz="3500" b="1" dirty="0" smtClean="0">
                <a:solidFill>
                  <a:srgbClr val="FF66CC"/>
                </a:solidFill>
                <a:sym typeface="Wingdings 2" panose="05020102010507070707" pitchFamily="18" charset="2"/>
              </a:rPr>
              <a:t>, </a:t>
            </a:r>
            <a:r>
              <a:rPr lang="th-TH" sz="3500" b="1" dirty="0" err="1" smtClean="0">
                <a:solidFill>
                  <a:srgbClr val="FF66CC"/>
                </a:solidFill>
                <a:sym typeface="Wingdings 2" panose="05020102010507070707" pitchFamily="18" charset="2"/>
              </a:rPr>
              <a:t>สัณ</a:t>
            </a:r>
            <a:r>
              <a:rPr lang="th-TH" sz="3500" b="1" dirty="0" smtClean="0">
                <a:solidFill>
                  <a:srgbClr val="FF66CC"/>
                </a:solidFill>
                <a:sym typeface="Wingdings 2" panose="05020102010507070707" pitchFamily="18" charset="2"/>
              </a:rPr>
              <a:t>, สัน, </a:t>
            </a:r>
            <a:r>
              <a:rPr lang="th-TH" sz="3500" b="1" dirty="0" err="1" smtClean="0">
                <a:solidFill>
                  <a:srgbClr val="FF66CC"/>
                </a:solidFill>
                <a:sym typeface="Wingdings 2" panose="05020102010507070707" pitchFamily="18" charset="2"/>
              </a:rPr>
              <a:t>สัม</a:t>
            </a:r>
            <a:r>
              <a:rPr lang="th-TH" sz="3500" b="1" dirty="0" smtClean="0">
                <a:solidFill>
                  <a:srgbClr val="FF66CC"/>
                </a:solidFill>
                <a:sym typeface="Wingdings 2" panose="05020102010507070707" pitchFamily="18" charset="2"/>
              </a:rPr>
              <a:t> </a:t>
            </a:r>
            <a:r>
              <a:rPr lang="th-TH" sz="3500" dirty="0" smtClean="0">
                <a:solidFill>
                  <a:schemeClr val="bg1"/>
                </a:solidFill>
                <a:sym typeface="Wingdings 2" panose="05020102010507070707" pitchFamily="18" charset="2"/>
              </a:rPr>
              <a:t>เป็นสมาสแน่นอน</a:t>
            </a:r>
          </a:p>
          <a:p>
            <a:pPr lvl="0" algn="thaiDist"/>
            <a:r>
              <a:rPr lang="th-TH" sz="3500" dirty="0" smtClean="0">
                <a:solidFill>
                  <a:schemeClr val="bg1"/>
                </a:solidFill>
                <a:sym typeface="Wingdings 2" panose="05020102010507070707" pitchFamily="18" charset="2"/>
              </a:rPr>
              <a:t>๙.ตัวตามเป็น</a:t>
            </a:r>
            <a:r>
              <a:rPr lang="th-TH" sz="3500" b="1" dirty="0" smtClean="0">
                <a:solidFill>
                  <a:srgbClr val="FF66CC"/>
                </a:solidFill>
                <a:sym typeface="Wingdings 2" panose="05020102010507070707" pitchFamily="18" charset="2"/>
              </a:rPr>
              <a:t>เศษ</a:t>
            </a:r>
            <a:r>
              <a:rPr lang="th-TH" sz="3500" b="1" dirty="0">
                <a:solidFill>
                  <a:srgbClr val="FF66CC"/>
                </a:solidFill>
                <a:sym typeface="Wingdings 2" panose="05020102010507070707" pitchFamily="18" charset="2"/>
              </a:rPr>
              <a:t>วรรค ย </a:t>
            </a:r>
            <a:r>
              <a:rPr lang="th-TH" sz="3500" b="1" dirty="0" smtClean="0">
                <a:solidFill>
                  <a:srgbClr val="FF66CC"/>
                </a:solidFill>
                <a:sym typeface="Wingdings 2" panose="05020102010507070707" pitchFamily="18" charset="2"/>
              </a:rPr>
              <a:t>ร </a:t>
            </a:r>
            <a:r>
              <a:rPr lang="th-TH" sz="3500" b="1" dirty="0">
                <a:solidFill>
                  <a:srgbClr val="FF66CC"/>
                </a:solidFill>
                <a:sym typeface="Wingdings 2" panose="05020102010507070707" pitchFamily="18" charset="2"/>
              </a:rPr>
              <a:t>ล </a:t>
            </a:r>
            <a:r>
              <a:rPr lang="th-TH" sz="3500" b="1" dirty="0" smtClean="0">
                <a:solidFill>
                  <a:srgbClr val="FF66CC"/>
                </a:solidFill>
                <a:sym typeface="Wingdings 2" panose="05020102010507070707" pitchFamily="18" charset="2"/>
              </a:rPr>
              <a:t>ว ส ห ฬ </a:t>
            </a:r>
            <a:r>
              <a:rPr lang="th-TH" sz="3500" dirty="0" smtClean="0">
                <a:solidFill>
                  <a:schemeClr val="bg1"/>
                </a:solidFill>
                <a:sym typeface="Wingdings 2" panose="05020102010507070707" pitchFamily="18" charset="2"/>
              </a:rPr>
              <a:t>ใช้</a:t>
            </a:r>
            <a:r>
              <a:rPr lang="th-TH" sz="3500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th-TH" sz="3500" b="1" dirty="0" smtClean="0">
                <a:solidFill>
                  <a:srgbClr val="FF66CC"/>
                </a:solidFill>
                <a:sym typeface="Wingdings 2" panose="05020102010507070707" pitchFamily="18" charset="2"/>
              </a:rPr>
              <a:t>สัง</a:t>
            </a:r>
          </a:p>
          <a:p>
            <a:pPr lvl="0" algn="thaiDist"/>
            <a:endParaRPr lang="th-TH" sz="3200" b="1" dirty="0" smtClean="0">
              <a:solidFill>
                <a:srgbClr val="FF0000"/>
              </a:solidFill>
              <a:sym typeface="Wingdings 2" panose="05020102010507070707" pitchFamily="18" charset="2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771800" y="188640"/>
            <a:ext cx="4631762" cy="862980"/>
          </a:xfrm>
          <a:prstGeom prst="roundRect">
            <a:avLst/>
          </a:prstGeom>
          <a:noFill/>
          <a:ln w="3810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FF66"/>
                </a:solidFill>
              </a:rPr>
              <a:t>สรุป</a:t>
            </a:r>
            <a:endParaRPr lang="th-TH" sz="4400" b="1" dirty="0">
              <a:solidFill>
                <a:srgbClr val="FFFF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941"/>
            <a:ext cx="2302024" cy="933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9" y="5110708"/>
            <a:ext cx="1763324" cy="1627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44" y="-394114"/>
            <a:ext cx="1983625" cy="35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3955" y="764704"/>
            <a:ext cx="4536504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จบแล้วค่ะ...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703047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34" y="4539363"/>
            <a:ext cx="2370959" cy="961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82" y="4539363"/>
            <a:ext cx="2370959" cy="9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algn="ctr" rotWithShape="0">
              <a:srgbClr val="000000">
                <a:alpha val="80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2761189" y="549796"/>
            <a:ext cx="3617565" cy="936104"/>
          </a:xfrm>
          <a:prstGeom prst="roundRect">
            <a:avLst/>
          </a:prstGeom>
          <a:noFill/>
          <a:ln w="31750">
            <a:solidFill>
              <a:srgbClr val="FF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LK_DookDiK_01" pitchFamily="2" charset="0"/>
                <a:cs typeface="LK_DookDiK_01" pitchFamily="2" charset="0"/>
              </a:rPr>
              <a:t>คำสมาส</a:t>
            </a:r>
            <a:endParaRPr lang="th-TH" sz="4400" b="1" dirty="0">
              <a:solidFill>
                <a:srgbClr val="FF0000"/>
              </a:solidFill>
              <a:latin typeface="LK_DookDiK_01" pitchFamily="2" charset="0"/>
              <a:cs typeface="LK_DookDiK_01" pitchFamily="2" charset="0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73905" y="2132856"/>
            <a:ext cx="3240360" cy="1034534"/>
          </a:xfrm>
          <a:prstGeom prst="roundRect">
            <a:avLst/>
          </a:prstGeom>
          <a:noFill/>
          <a:ln w="3175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๑.สมาสแบบสมาส</a:t>
            </a:r>
          </a:p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(ไม่กลืนเสียง)</a:t>
            </a:r>
            <a:endParaRPr lang="th-TH" b="1" dirty="0">
              <a:latin typeface="LK_DookDiK_01" pitchFamily="2" charset="0"/>
              <a:cs typeface="LK_DookDiK_01" pitchFamily="2" charset="0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106679" y="2122023"/>
            <a:ext cx="3346698" cy="1034534"/>
          </a:xfrm>
          <a:prstGeom prst="roundRect">
            <a:avLst/>
          </a:prstGeom>
          <a:noFill/>
          <a:ln w="31750">
            <a:solidFill>
              <a:srgbClr val="FF6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๒.สมาสแบบสนธิ</a:t>
            </a:r>
          </a:p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(กลืนเสียง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652120" y="4725144"/>
            <a:ext cx="3240360" cy="881888"/>
          </a:xfrm>
          <a:prstGeom prst="roundRect">
            <a:avLst/>
          </a:prstGeom>
          <a:noFill/>
          <a:ln w="31750">
            <a:solidFill>
              <a:srgbClr val="FF6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๒.๒ พยัญชนะสนธิ</a:t>
            </a:r>
            <a:endParaRPr lang="th-TH" b="1" dirty="0">
              <a:latin typeface="LK_DookDiK_01" pitchFamily="2" charset="0"/>
              <a:cs typeface="LK_DookDiK_01" pitchFamily="2" charset="0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652120" y="3429000"/>
            <a:ext cx="3240360" cy="1034534"/>
          </a:xfrm>
          <a:prstGeom prst="roundRect">
            <a:avLst/>
          </a:prstGeom>
          <a:noFill/>
          <a:ln w="31750">
            <a:solidFill>
              <a:srgbClr val="FF6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๒.๑ สระสนธิ</a:t>
            </a:r>
            <a:endParaRPr lang="th-TH" b="1" dirty="0">
              <a:latin typeface="LK_DookDiK_01" pitchFamily="2" charset="0"/>
              <a:cs typeface="LK_DookDiK_01" pitchFamily="2" charset="0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652120" y="5759432"/>
            <a:ext cx="3240360" cy="881888"/>
          </a:xfrm>
          <a:prstGeom prst="roundRect">
            <a:avLst/>
          </a:prstGeom>
          <a:noFill/>
          <a:ln w="31750">
            <a:solidFill>
              <a:srgbClr val="FF6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 smtClean="0"/>
          </a:p>
          <a:p>
            <a:pPr algn="ctr"/>
            <a:r>
              <a:rPr lang="th-TH" b="1" dirty="0" smtClean="0">
                <a:latin typeface="LK_DookDiK_01" pitchFamily="2" charset="0"/>
                <a:cs typeface="LK_DookDiK_01" pitchFamily="2" charset="0"/>
              </a:rPr>
              <a:t>๒.๓นิคหิต (–ํ) สนธิ</a:t>
            </a:r>
          </a:p>
          <a:p>
            <a:pPr algn="ctr"/>
            <a:endParaRPr lang="th-TH" sz="3200" b="1" dirty="0"/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4355976" y="1485900"/>
            <a:ext cx="0" cy="1153390"/>
          </a:xfrm>
          <a:prstGeom prst="line">
            <a:avLst/>
          </a:prstGeom>
          <a:ln w="25400">
            <a:solidFill>
              <a:srgbClr val="FF99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3714265" y="2639290"/>
            <a:ext cx="1392414" cy="0"/>
          </a:xfrm>
          <a:prstGeom prst="line">
            <a:avLst/>
          </a:prstGeom>
          <a:ln w="25400">
            <a:solidFill>
              <a:srgbClr val="FF99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5364088" y="3156557"/>
            <a:ext cx="0" cy="3043819"/>
          </a:xfrm>
          <a:prstGeom prst="line">
            <a:avLst/>
          </a:prstGeom>
          <a:ln w="25400">
            <a:solidFill>
              <a:srgbClr val="FF66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5364088" y="6200376"/>
            <a:ext cx="288032" cy="0"/>
          </a:xfrm>
          <a:prstGeom prst="line">
            <a:avLst/>
          </a:prstGeom>
          <a:ln w="25400">
            <a:solidFill>
              <a:srgbClr val="FF66CC"/>
            </a:solidFill>
            <a:prstDash val="sysDash"/>
          </a:ln>
          <a:effectLst>
            <a:outerShdw blurRad="50800" dist="50800" dir="5400000" algn="ctr" rotWithShape="0">
              <a:srgbClr val="FF66CC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5364088" y="5166088"/>
            <a:ext cx="288032" cy="0"/>
          </a:xfrm>
          <a:prstGeom prst="line">
            <a:avLst/>
          </a:prstGeom>
          <a:ln w="25400">
            <a:solidFill>
              <a:srgbClr val="FF66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endCxn id="10" idx="1"/>
          </p:cNvCxnSpPr>
          <p:nvPr/>
        </p:nvCxnSpPr>
        <p:spPr>
          <a:xfrm>
            <a:off x="5364088" y="3946267"/>
            <a:ext cx="288032" cy="0"/>
          </a:xfrm>
          <a:prstGeom prst="line">
            <a:avLst/>
          </a:prstGeom>
          <a:ln w="25400">
            <a:solidFill>
              <a:srgbClr val="FF66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Administrator\Desktop\สื่อ\Guardian_Keychain_Web_Element_1_lar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1897601" cy="274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12474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7" name="กล่องข้อความ 5"/>
          <p:cNvSpPr txBox="1"/>
          <p:nvPr/>
        </p:nvSpPr>
        <p:spPr>
          <a:xfrm>
            <a:off x="251520" y="339913"/>
            <a:ext cx="8784976" cy="491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66CC"/>
                </a:solidFill>
                <a:latin typeface="LK_DookDiK_01" pitchFamily="2" charset="0"/>
                <a:cs typeface="LK_DookDiK_01" pitchFamily="2" charset="0"/>
              </a:rPr>
              <a:t>คำสมาส</a:t>
            </a:r>
          </a:p>
          <a:p>
            <a:pPr algn="ctr"/>
            <a:r>
              <a:rPr lang="th-TH" sz="6000" b="1" dirty="0">
                <a:solidFill>
                  <a:srgbClr val="FF66CC"/>
                </a:solidFill>
                <a:latin typeface="LK_DookDiK_01" pitchFamily="2" charset="0"/>
                <a:cs typeface="LK_DookDiK_01" pitchFamily="2" charset="0"/>
              </a:rPr>
              <a:t>	</a:t>
            </a:r>
            <a:r>
              <a:rPr lang="th-TH" sz="4800" b="1" dirty="0" smtClean="0">
                <a:solidFill>
                  <a:srgbClr val="CCFF66"/>
                </a:solidFill>
                <a:latin typeface="LK_DookDiK_01" pitchFamily="2" charset="0"/>
                <a:cs typeface="LK_DookDiK_01" pitchFamily="2" charset="0"/>
              </a:rPr>
              <a:t>(</a:t>
            </a:r>
            <a:r>
              <a:rPr lang="th-TH" sz="4400" b="1" dirty="0" smtClean="0">
                <a:solidFill>
                  <a:srgbClr val="CCFF66"/>
                </a:solidFill>
                <a:latin typeface="LK_DookDiK_01" pitchFamily="2" charset="0"/>
                <a:cs typeface="LK_DookDiK_01" pitchFamily="2" charset="0"/>
              </a:rPr>
              <a:t>อ่านว่า สะ</a:t>
            </a:r>
            <a:r>
              <a:rPr lang="en-US" sz="4400" b="1" dirty="0" smtClean="0">
                <a:solidFill>
                  <a:srgbClr val="CCFF66"/>
                </a:solidFill>
                <a:latin typeface="LK_DookDiK_01" pitchFamily="2" charset="0"/>
                <a:cs typeface="LK_DookDiK_01" pitchFamily="2" charset="0"/>
              </a:rPr>
              <a:t>-</a:t>
            </a:r>
            <a:r>
              <a:rPr lang="th-TH" sz="4400" b="1" dirty="0" smtClean="0">
                <a:solidFill>
                  <a:srgbClr val="CCFF66"/>
                </a:solidFill>
                <a:latin typeface="LK_DookDiK_01" pitchFamily="2" charset="0"/>
                <a:cs typeface="LK_DookDiK_01" pitchFamily="2" charset="0"/>
              </a:rPr>
              <a:t>หมาด</a:t>
            </a:r>
            <a:r>
              <a:rPr lang="th-TH" sz="4800" b="1" dirty="0" smtClean="0">
                <a:solidFill>
                  <a:srgbClr val="CCFF66"/>
                </a:solidFill>
                <a:latin typeface="LK_DookDiK_01" pitchFamily="2" charset="0"/>
                <a:cs typeface="LK_DookDiK_01" pitchFamily="2" charset="0"/>
              </a:rPr>
              <a:t>)</a:t>
            </a:r>
          </a:p>
          <a:p>
            <a:pPr algn="ctr"/>
            <a:endParaRPr lang="th-TH" sz="4800" b="1" dirty="0" smtClean="0">
              <a:solidFill>
                <a:srgbClr val="CCFF66"/>
              </a:solidFill>
              <a:latin typeface="LK_DookDiK_01" pitchFamily="2" charset="0"/>
              <a:cs typeface="LK_DookDiK_01" pitchFamily="2" charset="0"/>
            </a:endParaRPr>
          </a:p>
          <a:p>
            <a:pPr algn="thaiDist"/>
            <a:r>
              <a:rPr lang="th-TH" dirty="0">
                <a:solidFill>
                  <a:schemeClr val="bg1"/>
                </a:solidFill>
                <a:latin typeface="LK_DookDiK_01" pitchFamily="2" charset="0"/>
                <a:cs typeface="LK_DookDiK_01" pitchFamily="2" charset="0"/>
              </a:rPr>
              <a:t>	</a:t>
            </a:r>
            <a:r>
              <a:rPr lang="th-TH" sz="4000" dirty="0" smtClean="0">
                <a:solidFill>
                  <a:schemeClr val="bg1"/>
                </a:solidFill>
                <a:latin typeface="LK_DookDiK_01" pitchFamily="2" charset="0"/>
              </a:rPr>
              <a:t>คือคำที่นำเอา</a:t>
            </a:r>
            <a:r>
              <a:rPr lang="th-TH" sz="4000" b="1" dirty="0" smtClean="0">
                <a:solidFill>
                  <a:srgbClr val="FFFF66"/>
                </a:solidFill>
                <a:latin typeface="LK_DookDiK_01" pitchFamily="2" charset="0"/>
              </a:rPr>
              <a:t>ภาษาบาลี </a:t>
            </a:r>
            <a:r>
              <a:rPr lang="th-TH" sz="4000" b="1" dirty="0" smtClean="0">
                <a:solidFill>
                  <a:srgbClr val="FFFF66"/>
                </a:solidFill>
                <a:latin typeface="LK_DookDiK_01" pitchFamily="2" charset="0"/>
              </a:rPr>
              <a:t>–สันสกฤต</a:t>
            </a:r>
            <a:r>
              <a:rPr lang="th-TH" sz="4000" dirty="0" smtClean="0">
                <a:solidFill>
                  <a:schemeClr val="bg1"/>
                </a:solidFill>
                <a:latin typeface="LK_DookDiK_01" pitchFamily="2" charset="0"/>
              </a:rPr>
              <a:t>ตั้งแต่ ๒ คำขึ้นไปมาเรียงกัน ต้องเป็น </a:t>
            </a:r>
            <a:r>
              <a:rPr lang="th-TH" sz="4000" b="1" dirty="0" smtClean="0">
                <a:solidFill>
                  <a:srgbClr val="FF0000"/>
                </a:solidFill>
                <a:latin typeface="LK_DookDiK_01" pitchFamily="2" charset="0"/>
              </a:rPr>
              <a:t>ภาษาบาลี </a:t>
            </a:r>
            <a:r>
              <a:rPr lang="th-TH" sz="4000" b="1" dirty="0" smtClean="0">
                <a:solidFill>
                  <a:srgbClr val="FF0000"/>
                </a:solidFill>
                <a:latin typeface="LK_DookDiK_01" pitchFamily="2" charset="0"/>
              </a:rPr>
              <a:t>–สันสกฤต</a:t>
            </a:r>
            <a:r>
              <a:rPr lang="th-TH" sz="4000" b="1" dirty="0" smtClean="0">
                <a:solidFill>
                  <a:srgbClr val="FF0000"/>
                </a:solidFill>
                <a:latin typeface="LK_DookDiK_01" pitchFamily="2" charset="0"/>
              </a:rPr>
              <a:t>เท่านั้น</a:t>
            </a:r>
            <a:r>
              <a:rPr lang="th-TH" sz="3600" b="1" dirty="0" smtClean="0">
                <a:solidFill>
                  <a:schemeClr val="bg1"/>
                </a:solidFill>
                <a:latin typeface="LK_DookDiK_01" pitchFamily="2" charset="0"/>
              </a:rPr>
              <a:t>และมีความหมายเกี่ยวกัน</a:t>
            </a:r>
            <a:endParaRPr lang="th-TH" sz="2400" b="1" dirty="0">
              <a:solidFill>
                <a:schemeClr val="bg1"/>
              </a:solidFill>
              <a:latin typeface="LK_DookDiK_01" pitchFamily="2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838610" y="1507424"/>
            <a:ext cx="4642842" cy="1034534"/>
          </a:xfrm>
          <a:prstGeom prst="roundRect">
            <a:avLst/>
          </a:prstGeom>
          <a:noFill/>
          <a:ln w="31750">
            <a:solidFill>
              <a:srgbClr val="FF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10" y="4995787"/>
            <a:ext cx="1787231" cy="16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08737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FF66"/>
                </a:solidFill>
              </a:rPr>
              <a:t>คำที่ลงท้ายด้วย</a:t>
            </a:r>
            <a:r>
              <a:rPr lang="th-TH" sz="4000" b="1" dirty="0" smtClean="0">
                <a:solidFill>
                  <a:schemeClr val="bg1"/>
                </a:solidFill>
              </a:rPr>
              <a:t>คำด้านล่างนี้</a:t>
            </a:r>
            <a:r>
              <a:rPr lang="th-TH" sz="4000" b="1" dirty="0" smtClean="0">
                <a:solidFill>
                  <a:srgbClr val="FFFF66"/>
                </a:solidFill>
              </a:rPr>
              <a:t>ส่วนมากมักเป็น</a:t>
            </a:r>
            <a:r>
              <a:rPr lang="th-TH" sz="4000" b="1" dirty="0" smtClean="0">
                <a:solidFill>
                  <a:srgbClr val="FFFF66"/>
                </a:solidFill>
              </a:rPr>
              <a:t>คำสมาส</a:t>
            </a:r>
            <a:endParaRPr lang="th-TH" sz="4000" b="1" dirty="0" smtClean="0">
              <a:solidFill>
                <a:srgbClr val="FFFF66"/>
              </a:solidFill>
            </a:endParaRPr>
          </a:p>
          <a:p>
            <a:r>
              <a:rPr lang="th-TH" sz="4000" dirty="0" smtClean="0">
                <a:solidFill>
                  <a:srgbClr val="FFFF66"/>
                </a:solidFill>
              </a:rPr>
              <a:t>	ศึกษา</a:t>
            </a:r>
            <a:r>
              <a:rPr lang="th-TH" sz="4000" dirty="0" smtClean="0">
                <a:solidFill>
                  <a:schemeClr val="bg1"/>
                </a:solidFill>
              </a:rPr>
              <a:t>     </a:t>
            </a:r>
            <a:r>
              <a:rPr lang="en-US" sz="4000" dirty="0" smtClean="0">
                <a:solidFill>
                  <a:schemeClr val="bg1"/>
                </a:solidFill>
              </a:rPr>
              <a:t>=   </a:t>
            </a:r>
            <a:r>
              <a:rPr lang="th-TH" sz="4000" dirty="0" smtClean="0">
                <a:solidFill>
                  <a:schemeClr val="bg1"/>
                </a:solidFill>
              </a:rPr>
              <a:t>สังคม</a:t>
            </a:r>
            <a:r>
              <a:rPr lang="th-TH" sz="4000" dirty="0" smtClean="0">
                <a:solidFill>
                  <a:srgbClr val="CCFF66"/>
                </a:solidFill>
              </a:rPr>
              <a:t>ศึกษา</a:t>
            </a:r>
            <a:r>
              <a:rPr lang="th-TH" sz="4000" dirty="0" smtClean="0">
                <a:solidFill>
                  <a:schemeClr val="bg1"/>
                </a:solidFill>
              </a:rPr>
              <a:t>   พล</a:t>
            </a:r>
            <a:r>
              <a:rPr lang="th-TH" sz="4000" dirty="0" smtClean="0">
                <a:solidFill>
                  <a:srgbClr val="CCFF66"/>
                </a:solidFill>
              </a:rPr>
              <a:t>ศึกษา</a:t>
            </a:r>
          </a:p>
          <a:p>
            <a:r>
              <a:rPr lang="th-TH" sz="4000" dirty="0" smtClean="0">
                <a:solidFill>
                  <a:srgbClr val="FFFF66"/>
                </a:solidFill>
              </a:rPr>
              <a:t>	ศาสตร์</a:t>
            </a:r>
            <a:r>
              <a:rPr lang="th-TH" sz="4000" dirty="0" smtClean="0">
                <a:solidFill>
                  <a:schemeClr val="bg1"/>
                </a:solidFill>
              </a:rPr>
              <a:t>    </a:t>
            </a:r>
            <a:r>
              <a:rPr lang="en-US" sz="4000" dirty="0" smtClean="0">
                <a:solidFill>
                  <a:schemeClr val="bg1"/>
                </a:solidFill>
              </a:rPr>
              <a:t>=  </a:t>
            </a:r>
            <a:r>
              <a:rPr lang="th-TH" sz="4000" dirty="0" smtClean="0">
                <a:solidFill>
                  <a:schemeClr val="bg1"/>
                </a:solidFill>
              </a:rPr>
              <a:t> ศึกษา</a:t>
            </a:r>
            <a:r>
              <a:rPr lang="th-TH" sz="4000" dirty="0" smtClean="0">
                <a:solidFill>
                  <a:srgbClr val="CCFF66"/>
                </a:solidFill>
              </a:rPr>
              <a:t>ศาสตร์</a:t>
            </a:r>
            <a:r>
              <a:rPr lang="th-TH" sz="4000" dirty="0" smtClean="0">
                <a:solidFill>
                  <a:schemeClr val="bg1"/>
                </a:solidFill>
              </a:rPr>
              <a:t>   มนุษย</a:t>
            </a:r>
            <a:r>
              <a:rPr lang="th-TH" sz="4000" dirty="0" smtClean="0">
                <a:solidFill>
                  <a:srgbClr val="CCFF66"/>
                </a:solidFill>
              </a:rPr>
              <a:t>ศาสตร์</a:t>
            </a:r>
          </a:p>
          <a:p>
            <a:r>
              <a:rPr lang="th-TH" sz="4000" dirty="0" smtClean="0">
                <a:solidFill>
                  <a:srgbClr val="FFFF66"/>
                </a:solidFill>
              </a:rPr>
              <a:t>	กรรม</a:t>
            </a:r>
            <a:r>
              <a:rPr lang="th-TH" sz="4000" dirty="0" smtClean="0">
                <a:solidFill>
                  <a:schemeClr val="bg1"/>
                </a:solidFill>
              </a:rPr>
              <a:t>       </a:t>
            </a:r>
            <a:r>
              <a:rPr lang="en-US" sz="4000" dirty="0" smtClean="0">
                <a:solidFill>
                  <a:schemeClr val="bg1"/>
                </a:solidFill>
              </a:rPr>
              <a:t>=  </a:t>
            </a:r>
            <a:r>
              <a:rPr lang="th-TH" sz="4000" dirty="0" smtClean="0">
                <a:solidFill>
                  <a:schemeClr val="bg1"/>
                </a:solidFill>
              </a:rPr>
              <a:t>วิศว</a:t>
            </a:r>
            <a:r>
              <a:rPr lang="th-TH" sz="4000" dirty="0" smtClean="0">
                <a:solidFill>
                  <a:srgbClr val="CCFF66"/>
                </a:solidFill>
              </a:rPr>
              <a:t>กรรม</a:t>
            </a:r>
            <a:r>
              <a:rPr lang="th-TH" sz="4000" dirty="0" smtClean="0">
                <a:solidFill>
                  <a:schemeClr val="bg1"/>
                </a:solidFill>
              </a:rPr>
              <a:t>  สถาปัตย</a:t>
            </a:r>
            <a:r>
              <a:rPr lang="th-TH" sz="4000" dirty="0" smtClean="0">
                <a:solidFill>
                  <a:srgbClr val="CCFF66"/>
                </a:solidFill>
              </a:rPr>
              <a:t>กรรม</a:t>
            </a:r>
            <a:r>
              <a:rPr lang="th-TH" sz="40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th-TH" sz="4000" dirty="0" smtClean="0">
                <a:solidFill>
                  <a:srgbClr val="FFFF66"/>
                </a:solidFill>
              </a:rPr>
              <a:t>	ภาพ</a:t>
            </a:r>
            <a:r>
              <a:rPr lang="th-TH" sz="4000" dirty="0" smtClean="0">
                <a:solidFill>
                  <a:schemeClr val="bg1"/>
                </a:solidFill>
              </a:rPr>
              <a:t>  </a:t>
            </a:r>
            <a:r>
              <a:rPr lang="th-TH" sz="4000" dirty="0" smtClean="0">
                <a:solidFill>
                  <a:schemeClr val="bg1"/>
                </a:solidFill>
              </a:rPr>
              <a:t>	     </a:t>
            </a:r>
            <a:r>
              <a:rPr lang="en-US" sz="4000" dirty="0" smtClean="0">
                <a:solidFill>
                  <a:schemeClr val="bg1"/>
                </a:solidFill>
              </a:rPr>
              <a:t>=  </a:t>
            </a:r>
            <a:r>
              <a:rPr lang="th-TH" sz="4000" dirty="0" smtClean="0">
                <a:solidFill>
                  <a:schemeClr val="bg1"/>
                </a:solidFill>
              </a:rPr>
              <a:t>มิตร</a:t>
            </a:r>
            <a:r>
              <a:rPr lang="th-TH" sz="4000" dirty="0" smtClean="0">
                <a:solidFill>
                  <a:srgbClr val="CCFF66"/>
                </a:solidFill>
              </a:rPr>
              <a:t>ภาพ</a:t>
            </a:r>
            <a:r>
              <a:rPr lang="th-TH" sz="4000" dirty="0" smtClean="0">
                <a:solidFill>
                  <a:schemeClr val="bg1"/>
                </a:solidFill>
              </a:rPr>
              <a:t>  ชีว</a:t>
            </a:r>
            <a:r>
              <a:rPr lang="th-TH" sz="4000" dirty="0" smtClean="0">
                <a:solidFill>
                  <a:srgbClr val="CCFF66"/>
                </a:solidFill>
              </a:rPr>
              <a:t>ภาพ</a:t>
            </a:r>
          </a:p>
          <a:p>
            <a:r>
              <a:rPr lang="th-TH" sz="4000" dirty="0" smtClean="0">
                <a:solidFill>
                  <a:srgbClr val="FFFF66"/>
                </a:solidFill>
              </a:rPr>
              <a:t>	ภัย</a:t>
            </a:r>
            <a:r>
              <a:rPr lang="th-TH" sz="4000" dirty="0" smtClean="0">
                <a:solidFill>
                  <a:schemeClr val="bg1"/>
                </a:solidFill>
              </a:rPr>
              <a:t>  </a:t>
            </a:r>
            <a:r>
              <a:rPr lang="th-TH" sz="4000" dirty="0" smtClean="0">
                <a:solidFill>
                  <a:schemeClr val="bg1"/>
                </a:solidFill>
              </a:rPr>
              <a:t>	    </a:t>
            </a:r>
            <a:r>
              <a:rPr lang="en-US" sz="4000" dirty="0" smtClean="0">
                <a:solidFill>
                  <a:schemeClr val="bg1"/>
                </a:solidFill>
              </a:rPr>
              <a:t>=   </a:t>
            </a:r>
            <a:r>
              <a:rPr lang="th-TH" sz="4000" dirty="0" err="1" smtClean="0">
                <a:solidFill>
                  <a:schemeClr val="bg1"/>
                </a:solidFill>
              </a:rPr>
              <a:t>วาต</a:t>
            </a:r>
            <a:r>
              <a:rPr lang="th-TH" sz="4000" dirty="0" smtClean="0">
                <a:solidFill>
                  <a:srgbClr val="CCFF66"/>
                </a:solidFill>
              </a:rPr>
              <a:t>ภัย</a:t>
            </a:r>
            <a:r>
              <a:rPr lang="th-TH" sz="4000" dirty="0" smtClean="0">
                <a:solidFill>
                  <a:schemeClr val="bg1"/>
                </a:solidFill>
              </a:rPr>
              <a:t>  อุทก</a:t>
            </a:r>
            <a:r>
              <a:rPr lang="th-TH" sz="4000" dirty="0" smtClean="0">
                <a:solidFill>
                  <a:srgbClr val="CCFF66"/>
                </a:solidFill>
              </a:rPr>
              <a:t>ภัย</a:t>
            </a:r>
          </a:p>
          <a:p>
            <a:r>
              <a:rPr lang="th-TH" sz="4000" dirty="0" smtClean="0">
                <a:solidFill>
                  <a:srgbClr val="FFFF66"/>
                </a:solidFill>
              </a:rPr>
              <a:t>	ศิลป์ </a:t>
            </a:r>
            <a:r>
              <a:rPr lang="th-TH" sz="4000" dirty="0" smtClean="0">
                <a:solidFill>
                  <a:schemeClr val="bg1"/>
                </a:solidFill>
              </a:rPr>
              <a:t>      </a:t>
            </a:r>
            <a:r>
              <a:rPr lang="en-US" sz="4000" dirty="0" smtClean="0">
                <a:solidFill>
                  <a:schemeClr val="bg1"/>
                </a:solidFill>
              </a:rPr>
              <a:t>= </a:t>
            </a:r>
            <a:r>
              <a:rPr lang="th-TH" sz="4000" dirty="0" smtClean="0">
                <a:solidFill>
                  <a:schemeClr val="bg1"/>
                </a:solidFill>
              </a:rPr>
              <a:t> 	</a:t>
            </a:r>
            <a:r>
              <a:rPr lang="th-TH" sz="4000" dirty="0">
                <a:solidFill>
                  <a:schemeClr val="bg1"/>
                </a:solidFill>
              </a:rPr>
              <a:t> </a:t>
            </a:r>
            <a:r>
              <a:rPr lang="th-TH" sz="4000" dirty="0" smtClean="0">
                <a:solidFill>
                  <a:schemeClr val="bg1"/>
                </a:solidFill>
              </a:rPr>
              <a:t>นาฏ</a:t>
            </a:r>
            <a:r>
              <a:rPr lang="th-TH" sz="4000" dirty="0" smtClean="0">
                <a:solidFill>
                  <a:srgbClr val="CCFF66"/>
                </a:solidFill>
              </a:rPr>
              <a:t>ศิลป์</a:t>
            </a:r>
            <a:r>
              <a:rPr lang="th-TH" sz="4000" dirty="0" smtClean="0">
                <a:solidFill>
                  <a:schemeClr val="bg1"/>
                </a:solidFill>
              </a:rPr>
              <a:t>  วิจิตร</a:t>
            </a:r>
            <a:r>
              <a:rPr lang="th-TH" sz="4000" dirty="0" smtClean="0">
                <a:solidFill>
                  <a:srgbClr val="CCFF66"/>
                </a:solidFill>
              </a:rPr>
              <a:t>ศิลป์</a:t>
            </a:r>
          </a:p>
          <a:p>
            <a:r>
              <a:rPr lang="th-TH" sz="4000" dirty="0" smtClean="0">
                <a:solidFill>
                  <a:srgbClr val="FFFF66"/>
                </a:solidFill>
              </a:rPr>
              <a:t>	วิทยา </a:t>
            </a:r>
            <a:r>
              <a:rPr lang="th-TH" sz="4000" dirty="0" smtClean="0">
                <a:solidFill>
                  <a:schemeClr val="bg1"/>
                </a:solidFill>
              </a:rPr>
              <a:t>     </a:t>
            </a:r>
            <a:r>
              <a:rPr lang="en-US" sz="4000" dirty="0" smtClean="0">
                <a:solidFill>
                  <a:schemeClr val="bg1"/>
                </a:solidFill>
              </a:rPr>
              <a:t>=   </a:t>
            </a:r>
            <a:r>
              <a:rPr lang="th-TH" sz="4000" dirty="0" smtClean="0">
                <a:solidFill>
                  <a:schemeClr val="bg1"/>
                </a:solidFill>
              </a:rPr>
              <a:t>ชีว</a:t>
            </a:r>
            <a:r>
              <a:rPr lang="th-TH" sz="4000" dirty="0" smtClean="0">
                <a:solidFill>
                  <a:srgbClr val="CCFF66"/>
                </a:solidFill>
              </a:rPr>
              <a:t>วิทยา</a:t>
            </a:r>
            <a:r>
              <a:rPr lang="th-TH" sz="4000" dirty="0" smtClean="0">
                <a:solidFill>
                  <a:schemeClr val="bg1"/>
                </a:solidFill>
              </a:rPr>
              <a:t>   จิต</a:t>
            </a:r>
            <a:r>
              <a:rPr lang="th-TH" sz="4000" dirty="0" smtClean="0">
                <a:solidFill>
                  <a:srgbClr val="CCFF66"/>
                </a:solidFill>
              </a:rPr>
              <a:t>วิทยา</a:t>
            </a:r>
          </a:p>
          <a:p>
            <a:r>
              <a:rPr lang="th-TH" sz="4000" dirty="0" smtClean="0">
                <a:solidFill>
                  <a:srgbClr val="FFFF66"/>
                </a:solidFill>
              </a:rPr>
              <a:t>	กร </a:t>
            </a:r>
            <a:r>
              <a:rPr lang="th-TH" sz="4000" dirty="0" smtClean="0">
                <a:solidFill>
                  <a:schemeClr val="bg1"/>
                </a:solidFill>
              </a:rPr>
              <a:t>         </a:t>
            </a:r>
            <a:r>
              <a:rPr lang="en-US" sz="4000" dirty="0" smtClean="0">
                <a:solidFill>
                  <a:schemeClr val="bg1"/>
                </a:solidFill>
              </a:rPr>
              <a:t>=  </a:t>
            </a:r>
            <a:r>
              <a:rPr lang="th-TH" sz="4000" dirty="0" smtClean="0">
                <a:solidFill>
                  <a:schemeClr val="bg1"/>
                </a:solidFill>
              </a:rPr>
              <a:t>	</a:t>
            </a:r>
            <a:r>
              <a:rPr lang="th-TH" sz="4000" dirty="0" err="1" smtClean="0">
                <a:solidFill>
                  <a:schemeClr val="bg1"/>
                </a:solidFill>
              </a:rPr>
              <a:t>จิตร</a:t>
            </a:r>
            <a:r>
              <a:rPr lang="th-TH" sz="4000" dirty="0" err="1" smtClean="0">
                <a:solidFill>
                  <a:srgbClr val="CCFF66"/>
                </a:solidFill>
              </a:rPr>
              <a:t>กร</a:t>
            </a:r>
            <a:endParaRPr lang="th-TH" dirty="0">
              <a:solidFill>
                <a:srgbClr val="CCFF66"/>
              </a:solidFill>
            </a:endParaRPr>
          </a:p>
        </p:txBody>
      </p:sp>
      <p:pic>
        <p:nvPicPr>
          <p:cNvPr id="7" name="Picture 2" descr="C:\Users\Administrator\Desktop\สื่อ\27865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86" y="4320333"/>
            <a:ext cx="2232248" cy="20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2483768" y="451366"/>
            <a:ext cx="4642842" cy="1034534"/>
          </a:xfrm>
          <a:prstGeom prst="roundRect">
            <a:avLst/>
          </a:prstGeom>
          <a:noFill/>
          <a:ln w="3810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66"/>
                </a:solidFill>
              </a:rPr>
              <a:t>ข้อสังเกต</a:t>
            </a:r>
            <a:endParaRPr lang="th-TH" b="1" dirty="0">
              <a:solidFill>
                <a:srgbClr val="FFFF66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71450" y="1697507"/>
            <a:ext cx="880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thaiNumPeriod"/>
            </a:pPr>
            <a:r>
              <a:rPr lang="th-TH" sz="4000" b="1" dirty="0" smtClean="0">
                <a:solidFill>
                  <a:schemeClr val="bg1"/>
                </a:solidFill>
              </a:rPr>
              <a:t>ต้องเป็นคำที่มาจาก</a:t>
            </a:r>
            <a:r>
              <a:rPr lang="th-TH" sz="4000" b="1" dirty="0" smtClean="0">
                <a:solidFill>
                  <a:srgbClr val="FF66CC"/>
                </a:solidFill>
              </a:rPr>
              <a:t>ภาษาบาลี – สันสกฤตเท่านั้น  </a:t>
            </a:r>
          </a:p>
          <a:p>
            <a:r>
              <a:rPr lang="th-TH" sz="40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-12341" y="2418727"/>
            <a:ext cx="1682032" cy="5730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2060"/>
                </a:solidFill>
              </a:rPr>
              <a:t>บาลี + บาลี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9" name="กล่องข้อความ 20"/>
          <p:cNvSpPr txBox="1"/>
          <p:nvPr/>
        </p:nvSpPr>
        <p:spPr>
          <a:xfrm>
            <a:off x="2051721" y="2486321"/>
            <a:ext cx="70882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2060"/>
                </a:solidFill>
              </a:rPr>
              <a:t>ราช (พระเจ้าแผ่นดิน) + ฐาน (ที่อยู่) </a:t>
            </a:r>
            <a:r>
              <a:rPr lang="en-US" sz="3200" dirty="0" smtClean="0">
                <a:solidFill>
                  <a:srgbClr val="002060"/>
                </a:solidFill>
              </a:rPr>
              <a:t>=</a:t>
            </a:r>
            <a:r>
              <a:rPr lang="th-TH" sz="3200" dirty="0" smtClean="0">
                <a:solidFill>
                  <a:srgbClr val="002060"/>
                </a:solidFill>
              </a:rPr>
              <a:t> ที่อยู่ของพระเจ้าแผ่นดิน</a:t>
            </a:r>
            <a:endParaRPr lang="th-TH" sz="3200" dirty="0" smtClean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-10945" y="3520103"/>
            <a:ext cx="2135187" cy="5869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2060"/>
                </a:solidFill>
              </a:rPr>
              <a:t>สันสกฤต + บาลี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11" name="กล่องข้อความ 24"/>
          <p:cNvSpPr txBox="1"/>
          <p:nvPr/>
        </p:nvSpPr>
        <p:spPr>
          <a:xfrm>
            <a:off x="2330754" y="3418381"/>
            <a:ext cx="681324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2060"/>
                </a:solidFill>
              </a:rPr>
              <a:t>อรรถ (เนื้อความ) + รส (ความไพเราะ)</a:t>
            </a:r>
            <a:r>
              <a:rPr lang="en-US" sz="3200" dirty="0" smtClean="0">
                <a:solidFill>
                  <a:srgbClr val="002060"/>
                </a:solidFill>
              </a:rPr>
              <a:t>=</a:t>
            </a:r>
            <a:r>
              <a:rPr lang="th-TH" sz="3200" dirty="0" smtClean="0">
                <a:solidFill>
                  <a:srgbClr val="002060"/>
                </a:solidFill>
              </a:rPr>
              <a:t>ถ้อยคำที่เกิดความ</a:t>
            </a:r>
          </a:p>
          <a:p>
            <a:r>
              <a:rPr lang="th-TH" sz="3200" dirty="0" smtClean="0">
                <a:solidFill>
                  <a:srgbClr val="002060"/>
                </a:solidFill>
              </a:rPr>
              <a:t>ซาบซึ้ง </a:t>
            </a:r>
            <a:endParaRPr lang="th-TH" sz="3200" dirty="0" smtClean="0"/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-1699" y="4775295"/>
            <a:ext cx="2239962" cy="5718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2060"/>
                </a:solidFill>
              </a:rPr>
              <a:t>บาลี + สันสกฤต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15" name="กล่องข้อความ 21"/>
          <p:cNvSpPr txBox="1"/>
          <p:nvPr/>
        </p:nvSpPr>
        <p:spPr>
          <a:xfrm>
            <a:off x="2330755" y="4696695"/>
            <a:ext cx="68132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200" dirty="0" err="1" smtClean="0">
                <a:solidFill>
                  <a:srgbClr val="002060"/>
                </a:solidFill>
              </a:rPr>
              <a:t>หัตถ</a:t>
            </a:r>
            <a:r>
              <a:rPr lang="th-TH" sz="3200" dirty="0" smtClean="0">
                <a:solidFill>
                  <a:srgbClr val="002060"/>
                </a:solidFill>
              </a:rPr>
              <a:t> (มือ) + กรรม (การกระทำ)  </a:t>
            </a:r>
            <a:r>
              <a:rPr lang="en-US" sz="3200" dirty="0" smtClean="0">
                <a:solidFill>
                  <a:srgbClr val="002060"/>
                </a:solidFill>
              </a:rPr>
              <a:t>=</a:t>
            </a:r>
            <a:r>
              <a:rPr lang="th-TH" sz="3200" dirty="0" smtClean="0">
                <a:solidFill>
                  <a:srgbClr val="002060"/>
                </a:solidFill>
              </a:rPr>
              <a:t> งานช่างที่ทำด้วยมือ</a:t>
            </a:r>
            <a:endParaRPr lang="th-TH" sz="3200" dirty="0" smtClean="0"/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0" y="5725831"/>
            <a:ext cx="2616184" cy="6789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2060"/>
                </a:solidFill>
              </a:rPr>
              <a:t>สันสกฤต + สันสกฤต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17" name="กล่องข้อความ 14"/>
          <p:cNvSpPr txBox="1"/>
          <p:nvPr/>
        </p:nvSpPr>
        <p:spPr>
          <a:xfrm>
            <a:off x="2838450" y="5725831"/>
            <a:ext cx="630555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2060"/>
                </a:solidFill>
              </a:rPr>
              <a:t>เกษตร (ที่ดิน, ไร่, นา) + กรรม (การกระทำ)      การใช้ที่ดินเพาะปลูก</a:t>
            </a:r>
            <a:r>
              <a:rPr lang="th-TH" sz="3200" dirty="0" smtClean="0"/>
              <a:t>     </a:t>
            </a:r>
          </a:p>
        </p:txBody>
      </p:sp>
      <p:pic>
        <p:nvPicPr>
          <p:cNvPr id="18" name="รูปภาพ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00" y="6170089"/>
            <a:ext cx="630878" cy="538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406">
            <a:off x="5674044" y="267440"/>
            <a:ext cx="2012097" cy="8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13166"/>
            <a:ext cx="9139944" cy="6858000"/>
          </a:xfrm>
          <a:prstGeom prst="rect">
            <a:avLst/>
          </a:prstGeom>
          <a:noFill/>
          <a:ln>
            <a:solidFill>
              <a:srgbClr val="CC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4"/>
          <p:cNvSpPr txBox="1"/>
          <p:nvPr/>
        </p:nvSpPr>
        <p:spPr>
          <a:xfrm>
            <a:off x="944122" y="3154303"/>
            <a:ext cx="7251700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CCFF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/>
            <a:r>
              <a:rPr lang="th-TH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ตัวอย่าง</a:t>
            </a:r>
            <a:endParaRPr lang="th-TH" sz="36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lvl="0"/>
            <a:r>
              <a:rPr lang="th-TH" sz="3600" dirty="0">
                <a:solidFill>
                  <a:srgbClr val="336600"/>
                </a:solidFill>
                <a:latin typeface="Angsana New" pitchFamily="18" charset="-34"/>
              </a:rPr>
              <a:t>	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มหาราช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	หมายถึง	</a:t>
            </a:r>
            <a:r>
              <a:rPr lang="th-TH" sz="3600" dirty="0">
                <a:solidFill>
                  <a:srgbClr val="C00000"/>
                </a:solidFill>
                <a:latin typeface="Angsana New" pitchFamily="18" charset="-34"/>
              </a:rPr>
              <a:t>ราชาผู้ยิ่งใหญ่</a:t>
            </a:r>
          </a:p>
          <a:p>
            <a:pPr lvl="0"/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	วาทศิลป์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	หมายถึง	</a:t>
            </a:r>
            <a:r>
              <a:rPr lang="th-TH" sz="3600" dirty="0" smtClean="0">
                <a:solidFill>
                  <a:srgbClr val="C00000"/>
                </a:solidFill>
                <a:latin typeface="Angsana New" pitchFamily="18" charset="-34"/>
              </a:rPr>
              <a:t>ศิลปะของถ้อยคำ</a:t>
            </a:r>
            <a:endParaRPr lang="th-TH" sz="3600" dirty="0">
              <a:solidFill>
                <a:srgbClr val="C00000"/>
              </a:solidFill>
              <a:latin typeface="Angsana New" pitchFamily="18" charset="-34"/>
            </a:endParaRPr>
          </a:p>
          <a:p>
            <a:pPr lvl="0"/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	ปัจฉิม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วาจา	หมายถึง	</a:t>
            </a:r>
            <a:r>
              <a:rPr lang="th-TH" sz="3600" dirty="0">
                <a:solidFill>
                  <a:srgbClr val="C00000"/>
                </a:solidFill>
                <a:latin typeface="Angsana New" pitchFamily="18" charset="-34"/>
              </a:rPr>
              <a:t>คำพูดครั้งสุดท้าย</a:t>
            </a:r>
            <a:endParaRPr lang="en-US" sz="3600" dirty="0">
              <a:solidFill>
                <a:srgbClr val="C00000"/>
              </a:solidFill>
              <a:latin typeface="Angsana New" pitchFamily="18" charset="-34"/>
            </a:endParaRPr>
          </a:p>
          <a:p>
            <a:r>
              <a:rPr lang="th-TH" sz="3600" dirty="0" smtClean="0">
                <a:solidFill>
                  <a:srgbClr val="FF0000"/>
                </a:solidFill>
              </a:rPr>
              <a:t> 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483768" y="451366"/>
            <a:ext cx="4642842" cy="1034534"/>
          </a:xfrm>
          <a:prstGeom prst="roundRect">
            <a:avLst/>
          </a:prstGeom>
          <a:noFill/>
          <a:ln w="3810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66"/>
                </a:solidFill>
              </a:rPr>
              <a:t>ข้อสังเกต</a:t>
            </a:r>
            <a:endParaRPr lang="th-TH" b="1" dirty="0">
              <a:solidFill>
                <a:srgbClr val="FFFF66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37587" y="1988840"/>
            <a:ext cx="4993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LK_DookDiK_01" pitchFamily="2" charset="0"/>
              </a:rPr>
              <a:t>๒. มักแปลความ</a:t>
            </a:r>
            <a:r>
              <a:rPr lang="th-TH" sz="4000" b="1" dirty="0" smtClean="0">
                <a:solidFill>
                  <a:srgbClr val="FF0000"/>
                </a:solidFill>
                <a:latin typeface="LK_DookDiK_01" pitchFamily="2" charset="0"/>
              </a:rPr>
              <a:t>จากหลังไปหน้า</a:t>
            </a:r>
          </a:p>
        </p:txBody>
      </p:sp>
      <p:pic>
        <p:nvPicPr>
          <p:cNvPr id="9" name="รูปภาพ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90" y="662451"/>
            <a:ext cx="1657985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231744" y="1772816"/>
            <a:ext cx="8676456" cy="2923877"/>
          </a:xfrm>
          <a:prstGeom prst="rect">
            <a:avLst/>
          </a:prstGeom>
          <a:solidFill>
            <a:schemeClr val="bg1"/>
          </a:solidFill>
          <a:ln w="25400">
            <a:solidFill>
              <a:srgbClr val="FF66CC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</a:rPr>
              <a:t>๓. ท้ายศัพท์ตัวแรก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ห้ามใส่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</a:rPr>
              <a:t>รูปสระ  อะ  และไม้ทัณฑฆาต  </a:t>
            </a:r>
            <a:endParaRPr lang="th-TH" sz="4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r>
              <a:rPr lang="th-TH" sz="3600" b="1" dirty="0" smtClean="0">
                <a:solidFill>
                  <a:srgbClr val="336600"/>
                </a:solidFill>
                <a:latin typeface="Angsana New" pitchFamily="18" charset="-34"/>
              </a:rPr>
              <a:t>ตัวอย่าง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ธุระ + กิจ			ธุรกิจ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		วา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ทะ + ศิลป์			วาทศิลป์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		ครุ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ศาสตร์ + บัณฑิต		</a:t>
            </a:r>
            <a:r>
              <a:rPr lang="th-TH" sz="3600" dirty="0" err="1">
                <a:solidFill>
                  <a:srgbClr val="002060"/>
                </a:solidFill>
                <a:latin typeface="Angsana New" pitchFamily="18" charset="-34"/>
              </a:rPr>
              <a:t>ครุศาสตร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บัณฑิต</a:t>
            </a:r>
            <a:endParaRPr lang="en-US" sz="3600" dirty="0">
              <a:solidFill>
                <a:srgbClr val="002060"/>
              </a:solidFill>
              <a:latin typeface="Angsana New" pitchFamily="18" charset="-34"/>
            </a:endParaRPr>
          </a:p>
          <a:p>
            <a:endParaRPr lang="en-US" sz="36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483768" y="451366"/>
            <a:ext cx="4642842" cy="1034534"/>
          </a:xfrm>
          <a:prstGeom prst="roundRect">
            <a:avLst/>
          </a:prstGeom>
          <a:noFill/>
          <a:ln w="3810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66"/>
                </a:solidFill>
              </a:rPr>
              <a:t>ข้อสังเกต</a:t>
            </a:r>
            <a:endParaRPr lang="th-TH" b="1" dirty="0">
              <a:solidFill>
                <a:srgbClr val="FFFF66"/>
              </a:solidFill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4582228" y="2988077"/>
            <a:ext cx="838200" cy="2159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>
            <a:off x="4805189" y="3573016"/>
            <a:ext cx="838200" cy="2159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4612409" y="2492896"/>
            <a:ext cx="838200" cy="2159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6"/>
          <p:cNvSpPr txBox="1"/>
          <p:nvPr/>
        </p:nvSpPr>
        <p:spPr>
          <a:xfrm>
            <a:off x="135625" y="5364282"/>
            <a:ext cx="8953568" cy="67710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th-TH" sz="3800" b="1" dirty="0" smtClean="0">
                <a:solidFill>
                  <a:srgbClr val="FF0000"/>
                </a:solidFill>
              </a:rPr>
              <a:t>ยกเว้น</a:t>
            </a:r>
            <a:r>
              <a:rPr lang="th-TH" sz="3800" dirty="0" smtClean="0">
                <a:solidFill>
                  <a:srgbClr val="002060"/>
                </a:solidFill>
              </a:rPr>
              <a:t> </a:t>
            </a:r>
            <a:r>
              <a:rPr lang="th-TH" sz="3800" dirty="0" smtClean="0"/>
              <a:t>คำว่า </a:t>
            </a:r>
            <a:r>
              <a:rPr lang="en-US" sz="3800" dirty="0" smtClean="0">
                <a:solidFill>
                  <a:srgbClr val="FF0000"/>
                </a:solidFill>
              </a:rPr>
              <a:t>“</a:t>
            </a:r>
            <a:r>
              <a:rPr lang="th-TH" sz="3800" dirty="0" smtClean="0">
                <a:solidFill>
                  <a:srgbClr val="FF0000"/>
                </a:solidFill>
              </a:rPr>
              <a:t>กิจจะลักษณะ</a:t>
            </a:r>
            <a:r>
              <a:rPr lang="en-US" sz="3800" dirty="0" smtClean="0">
                <a:solidFill>
                  <a:srgbClr val="FF0000"/>
                </a:solidFill>
              </a:rPr>
              <a:t>” </a:t>
            </a:r>
            <a:r>
              <a:rPr lang="th-TH" sz="3800" dirty="0" smtClean="0"/>
              <a:t>มาจาก กิจจะ (ป.)  +  ลักษณะ (ส.</a:t>
            </a:r>
            <a:r>
              <a:rPr lang="th-TH" sz="3600" dirty="0" smtClean="0">
                <a:solidFill>
                  <a:srgbClr val="002060"/>
                </a:solidFill>
              </a:rPr>
              <a:t>)</a:t>
            </a:r>
            <a:endParaRPr lang="th-TH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1" y="-154776"/>
            <a:ext cx="1170967" cy="20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3"/>
          <p:cNvSpPr txBox="1"/>
          <p:nvPr/>
        </p:nvSpPr>
        <p:spPr>
          <a:xfrm>
            <a:off x="179512" y="1485900"/>
            <a:ext cx="8710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>
                <a:solidFill>
                  <a:schemeClr val="bg1"/>
                </a:solidFill>
              </a:rPr>
              <a:t>๔. ออกเสียงสระที่ท้ายศัพท์ตัวแรกหรือออกเสียง</a:t>
            </a:r>
            <a:r>
              <a:rPr lang="th-TH" sz="4400" b="1" dirty="0" smtClean="0">
                <a:solidFill>
                  <a:schemeClr val="bg1"/>
                </a:solidFill>
              </a:rPr>
              <a:t> </a:t>
            </a:r>
            <a:r>
              <a:rPr lang="th-TH" sz="4400" b="1" dirty="0" smtClean="0">
                <a:solidFill>
                  <a:srgbClr val="FF66CC"/>
                </a:solidFill>
              </a:rPr>
              <a:t>อะ อิ อุ </a:t>
            </a:r>
            <a:r>
              <a:rPr lang="th-TH" sz="4400" dirty="0" smtClean="0">
                <a:solidFill>
                  <a:schemeClr val="bg1"/>
                </a:solidFill>
              </a:rPr>
              <a:t>กลางคำ</a:t>
            </a:r>
          </a:p>
          <a:p>
            <a:r>
              <a:rPr lang="th-TH" sz="4000" b="1" dirty="0" smtClean="0">
                <a:solidFill>
                  <a:srgbClr val="CCFF66"/>
                </a:solidFill>
              </a:rPr>
              <a:t>ตัวอย่าง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483768" y="451366"/>
            <a:ext cx="4642842" cy="1034534"/>
          </a:xfrm>
          <a:prstGeom prst="roundRect">
            <a:avLst/>
          </a:prstGeom>
          <a:noFill/>
          <a:ln w="3810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66"/>
                </a:solidFill>
              </a:rPr>
              <a:t>ข้อสังเกต</a:t>
            </a:r>
            <a:endParaRPr lang="th-TH" b="1" dirty="0">
              <a:solidFill>
                <a:srgbClr val="FFFF66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330991" y="3617774"/>
            <a:ext cx="6948395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อุณหภูมิ	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	อ่าน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ว่า	  อุน – </a:t>
            </a: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</a:rPr>
              <a:t>หะ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 – พูมประวัติศาสตร์		อ่านว่า	  ประ – หวัด –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</a:rPr>
              <a:t> </a:t>
            </a: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</a:rPr>
              <a:t>ติ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</a:rPr>
              <a:t> 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– สาดมาตุภูมิ		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อ่าน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ว่า	  มา – </a:t>
            </a: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</a:rPr>
              <a:t>ตุ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 – พูม</a:t>
            </a:r>
            <a:endParaRPr lang="en-US" sz="3600" dirty="0">
              <a:solidFill>
                <a:srgbClr val="002060"/>
              </a:solidFill>
              <a:latin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34" y="6049"/>
            <a:ext cx="1607109" cy="16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background-quadro-neg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"/>
          <p:cNvSpPr txBox="1"/>
          <p:nvPr/>
        </p:nvSpPr>
        <p:spPr>
          <a:xfrm>
            <a:off x="24377" y="1340768"/>
            <a:ext cx="9169400" cy="3539430"/>
          </a:xfrm>
          <a:prstGeom prst="rect">
            <a:avLst/>
          </a:prstGeom>
          <a:solidFill>
            <a:schemeClr val="bg1"/>
          </a:solidFill>
          <a:ln w="41275">
            <a:solidFill>
              <a:srgbClr val="FF996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002060"/>
                </a:solidFill>
              </a:rPr>
              <a:t>๕. </a:t>
            </a:r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</a:rPr>
              <a:t>คำว่า  </a:t>
            </a:r>
            <a:r>
              <a:rPr lang="th-TH" sz="4000" b="1" dirty="0" err="1" smtClean="0">
                <a:solidFill>
                  <a:srgbClr val="FF0000"/>
                </a:solidFill>
                <a:latin typeface="Angsana New" pitchFamily="18" charset="-34"/>
              </a:rPr>
              <a:t>วร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, พระ  ตามด้วย</a:t>
            </a:r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</a:rPr>
              <a:t>ภาษา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บาลี – สันสกฤต</a:t>
            </a:r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</a:rPr>
              <a:t>ถือ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เป็นคำสมาส </a:t>
            </a:r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</a:rPr>
              <a:t>เพราะ  “พระ”  แผลงมาจาก  “</a:t>
            </a:r>
            <a:r>
              <a:rPr lang="th-TH" sz="4000" dirty="0" err="1" smtClean="0">
                <a:solidFill>
                  <a:srgbClr val="002060"/>
                </a:solidFill>
                <a:latin typeface="Angsana New" pitchFamily="18" charset="-34"/>
              </a:rPr>
              <a:t>วร</a:t>
            </a:r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</a:rPr>
              <a:t>”</a:t>
            </a:r>
            <a:r>
              <a:rPr lang="th-TH" sz="4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th-TH" sz="3600" b="1" dirty="0" smtClean="0">
                <a:solidFill>
                  <a:srgbClr val="336600"/>
                </a:solidFill>
              </a:rPr>
              <a:t>ตัวอย่าง</a:t>
            </a:r>
          </a:p>
          <a:p>
            <a:pPr lvl="0"/>
            <a:r>
              <a:rPr lang="th-TH" sz="3600" b="1" dirty="0">
                <a:solidFill>
                  <a:srgbClr val="336600"/>
                </a:solidFill>
              </a:rPr>
              <a:t>	</a:t>
            </a:r>
            <a:r>
              <a:rPr lang="th-TH" sz="3600" b="1" dirty="0" smtClean="0">
                <a:solidFill>
                  <a:srgbClr val="336600"/>
                </a:solidFill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วร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กาย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			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วร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ชายา</a:t>
            </a:r>
          </a:p>
          <a:p>
            <a:pPr lvl="0"/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		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พระ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โอษฐ์		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พระ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นาสิก</a:t>
            </a:r>
          </a:p>
          <a:p>
            <a:pPr lvl="0"/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		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พระ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</a:rPr>
              <a:t>กรรณ		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พระ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</a:rPr>
              <a:t>บาท</a:t>
            </a:r>
            <a:endParaRPr lang="en-US" sz="3600" dirty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7" name="กล่องข้อความ 2"/>
          <p:cNvSpPr txBox="1"/>
          <p:nvPr/>
        </p:nvSpPr>
        <p:spPr>
          <a:xfrm>
            <a:off x="196074" y="5067312"/>
            <a:ext cx="8826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FF66CC"/>
                </a:solidFill>
                <a:latin typeface="Angsana New" pitchFamily="18" charset="-34"/>
              </a:rPr>
              <a:t>ยกเว้น </a:t>
            </a:r>
            <a:r>
              <a:rPr lang="th-TH" sz="3600" dirty="0" smtClean="0">
                <a:solidFill>
                  <a:srgbClr val="FFFF66"/>
                </a:solidFill>
                <a:latin typeface="Angsana New" pitchFamily="18" charset="-34"/>
              </a:rPr>
              <a:t>คำ</a:t>
            </a:r>
            <a:r>
              <a:rPr lang="th-TH" sz="3600" dirty="0">
                <a:solidFill>
                  <a:srgbClr val="FFFF66"/>
                </a:solidFill>
                <a:latin typeface="Angsana New" pitchFamily="18" charset="-34"/>
              </a:rPr>
              <a:t>ที่ประสมกับคำที่มาจากภาษาอื่น  </a:t>
            </a:r>
            <a:r>
              <a:rPr lang="th-TH" sz="3600" dirty="0">
                <a:solidFill>
                  <a:schemeClr val="bg1"/>
                </a:solidFill>
                <a:latin typeface="Angsana New" pitchFamily="18" charset="-34"/>
              </a:rPr>
              <a:t>ไม่ถือว่าเป็น</a:t>
            </a:r>
            <a:r>
              <a:rPr lang="th-TH" sz="3600" dirty="0" smtClean="0">
                <a:solidFill>
                  <a:schemeClr val="bg1"/>
                </a:solidFill>
                <a:latin typeface="Angsana New" pitchFamily="18" charset="-34"/>
              </a:rPr>
              <a:t>คำสมาส</a:t>
            </a:r>
          </a:p>
          <a:p>
            <a:pPr algn="thaiDist"/>
            <a:r>
              <a:rPr lang="th-TH" sz="3600" dirty="0" smtClean="0">
                <a:solidFill>
                  <a:schemeClr val="bg1"/>
                </a:solidFill>
                <a:latin typeface="Angsana New" pitchFamily="18" charset="-34"/>
              </a:rPr>
              <a:t>และ</a:t>
            </a:r>
            <a:r>
              <a:rPr lang="th-TH" sz="3600" dirty="0" smtClean="0">
                <a:solidFill>
                  <a:srgbClr val="FFFF66"/>
                </a:solidFill>
                <a:latin typeface="Angsana New" pitchFamily="18" charset="-34"/>
              </a:rPr>
              <a:t>คำที่ขึ้นต้นด้วยพระ ที่เป็น</a:t>
            </a:r>
            <a:r>
              <a:rPr lang="th-TH" sz="3600" dirty="0" err="1" smtClean="0">
                <a:solidFill>
                  <a:srgbClr val="FFFF66"/>
                </a:solidFill>
                <a:latin typeface="Angsana New" pitchFamily="18" charset="-34"/>
              </a:rPr>
              <a:t>ยศฐา</a:t>
            </a:r>
            <a:r>
              <a:rPr lang="th-TH" sz="3600" dirty="0">
                <a:solidFill>
                  <a:srgbClr val="FFFF66"/>
                </a:solidFill>
                <a:latin typeface="Angsana New" pitchFamily="18" charset="-34"/>
              </a:rPr>
              <a:t> </a:t>
            </a:r>
            <a:r>
              <a:rPr lang="th-TH" sz="3600" dirty="0" smtClean="0">
                <a:solidFill>
                  <a:srgbClr val="FFFF66"/>
                </a:solidFill>
                <a:latin typeface="Angsana New" pitchFamily="18" charset="-34"/>
              </a:rPr>
              <a:t>บรรดาศักดิ์</a:t>
            </a:r>
            <a:r>
              <a:rPr lang="th-TH" sz="3600" dirty="0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th-TH" sz="3600" dirty="0" smtClean="0">
                <a:solidFill>
                  <a:schemeClr val="bg1"/>
                </a:solidFill>
                <a:latin typeface="Angsana New" pitchFamily="18" charset="-34"/>
              </a:rPr>
              <a:t>ไม่เป็นคำสมาส เช่น </a:t>
            </a:r>
            <a:r>
              <a:rPr lang="th-TH" sz="3600" dirty="0" smtClean="0">
                <a:solidFill>
                  <a:srgbClr val="CCFF66"/>
                </a:solidFill>
                <a:latin typeface="Angsana New" pitchFamily="18" charset="-34"/>
              </a:rPr>
              <a:t>พระยา พระองค์ </a:t>
            </a:r>
            <a:endParaRPr lang="th-TH" sz="3600" dirty="0">
              <a:solidFill>
                <a:srgbClr val="CCFF66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508385" y="188640"/>
            <a:ext cx="4642842" cy="1034534"/>
          </a:xfrm>
          <a:prstGeom prst="roundRect">
            <a:avLst/>
          </a:prstGeom>
          <a:noFill/>
          <a:ln w="38100">
            <a:solidFill>
              <a:srgbClr val="FF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66"/>
                </a:solidFill>
              </a:rPr>
              <a:t>ข้อสังเกต</a:t>
            </a:r>
            <a:endParaRPr lang="th-TH" b="1" dirty="0">
              <a:solidFill>
                <a:srgbClr val="FFFF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69" y="2470452"/>
            <a:ext cx="1943416" cy="17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669</Words>
  <Application>Microsoft Office PowerPoint</Application>
  <PresentationFormat>On-screen Show (4:3)</PresentationFormat>
  <Paragraphs>171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Angsana New</vt:lpstr>
      <vt:lpstr>Arial</vt:lpstr>
      <vt:lpstr>Calibri</vt:lpstr>
      <vt:lpstr>Cordia New</vt:lpstr>
      <vt:lpstr>LK_DookDiK_01</vt:lpstr>
      <vt:lpstr>Tahoma</vt:lpstr>
      <vt:lpstr>Wingdings</vt:lpstr>
      <vt:lpstr>Wingdings 2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</dc:creator>
  <cp:lastModifiedBy>HOME</cp:lastModifiedBy>
  <cp:revision>37</cp:revision>
  <dcterms:created xsi:type="dcterms:W3CDTF">2019-06-05T15:08:52Z</dcterms:created>
  <dcterms:modified xsi:type="dcterms:W3CDTF">2019-08-05T05:07:33Z</dcterms:modified>
</cp:coreProperties>
</file>