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7" saveSubsetFonts="1">
  <p:sldMasterIdLst>
    <p:sldMasterId id="2147483648" r:id="rId1"/>
  </p:sldMasterIdLst>
  <p:notesMasterIdLst>
    <p:notesMasterId r:id="rId16"/>
  </p:notesMasterIdLst>
  <p:sldIdLst>
    <p:sldId id="264" r:id="rId2"/>
    <p:sldId id="258" r:id="rId3"/>
    <p:sldId id="282" r:id="rId4"/>
    <p:sldId id="283" r:id="rId5"/>
    <p:sldId id="259" r:id="rId6"/>
    <p:sldId id="260" r:id="rId7"/>
    <p:sldId id="274" r:id="rId8"/>
    <p:sldId id="278" r:id="rId9"/>
    <p:sldId id="279" r:id="rId10"/>
    <p:sldId id="267" r:id="rId11"/>
    <p:sldId id="280" r:id="rId12"/>
    <p:sldId id="281" r:id="rId13"/>
    <p:sldId id="268" r:id="rId14"/>
    <p:sldId id="262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9F5"/>
    <a:srgbClr val="75DDC4"/>
    <a:srgbClr val="993300"/>
    <a:srgbClr val="008000"/>
    <a:srgbClr val="800080"/>
    <a:srgbClr val="CE9D6C"/>
    <a:srgbClr val="CC9900"/>
    <a:srgbClr val="FF99FF"/>
    <a:srgbClr val="FFCCCC"/>
    <a:srgbClr val="E4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>
      <p:cViewPr>
        <p:scale>
          <a:sx n="75" d="100"/>
          <a:sy n="75" d="100"/>
        </p:scale>
        <p:origin x="-187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354" y="18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D19EE-FF8C-40D1-A651-52B61792557A}" type="datetimeFigureOut">
              <a:rPr lang="th-TH" smtClean="0"/>
              <a:t>11/09/60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98B20-1CB3-4173-B7D8-735CCEAA2E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124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 smtClean="0">
                <a:cs typeface="+mj-cs"/>
              </a:rPr>
              <a:t>แผนการจัดการเรียนรู้ที่ ๒ ประโยคความเดียวซับซ้อน          </a:t>
            </a:r>
            <a:r>
              <a:rPr lang="th-TH" sz="1600" dirty="0" smtClean="0">
                <a:cs typeface="+mj-cs"/>
              </a:rPr>
              <a:t>เวลา ๑ ชั่วโมง</a:t>
            </a:r>
          </a:p>
          <a:p>
            <a:r>
              <a:rPr lang="th-TH" sz="1600" dirty="0" smtClean="0">
                <a:cs typeface="+mj-cs"/>
              </a:rPr>
              <a:t>     ๒. ประโยคซับซ้อน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๒.๑ ประโยคความเดียวซับซ้อน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จากหนังสือเรียน รายวิชาพื้นฐาน ภาษาไทย ม. ๓ เล่ม ๑ ของบริษัท สำนักพิมพ์วัฒนาพานิช จำกัด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2731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๑) ครูคลิกเพื่อแสดงกลุ่มคำ แล้วให้นักเรียนนำกลุ่มคำมาแต่งให้เป็นประโยคความเดียวซับซ้อน</a:t>
            </a:r>
          </a:p>
          <a:p>
            <a:r>
              <a:rPr lang="th-TH" sz="1600" dirty="0" smtClean="0">
                <a:cs typeface="+mj-cs"/>
              </a:rPr>
              <a:t>     ที่ภาคประธาน กลุ่มคำละ ๑ ประโยค ส่งครู</a:t>
            </a:r>
          </a:p>
          <a:p>
            <a:r>
              <a:rPr lang="th-TH" sz="1600" dirty="0" smtClean="0">
                <a:cs typeface="+mj-cs"/>
              </a:rPr>
              <a:t>๒) ครูคลิกเพื่อแสดงคำตอบ </a:t>
            </a:r>
          </a:p>
          <a:p>
            <a:r>
              <a:rPr lang="th-TH" sz="1600" dirty="0" smtClean="0">
                <a:cs typeface="+mj-cs"/>
              </a:rPr>
              <a:t>๓) ครูคลิกที่ปุ่มกลับ เพื่อกลับสู่เนื้อหาเฟรมหลัก</a:t>
            </a:r>
          </a:p>
          <a:p>
            <a:r>
              <a:rPr lang="th-TH" sz="1600" dirty="0" smtClean="0">
                <a:cs typeface="+mj-cs"/>
              </a:rPr>
              <a:t>๔) ครูให้นักเรียนทำกิจกรรมโดยใช้เวลาประมาณ ๕ นาที หรือให้ครูใช้เวลาตามความเหมาะสม</a:t>
            </a:r>
          </a:p>
          <a:p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46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99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๒. ประโยคซับซ้อน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๒.๑ ประโยคความเดียวซับซ้อน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๑) ครูอธิบายสรุปประโยคความเดียวซับซ้อนที่ภาคแสดง โดยใช้เนื้อหาจากหนังสือเรียน </a:t>
            </a:r>
          </a:p>
          <a:p>
            <a:r>
              <a:rPr lang="th-TH" sz="1600" dirty="0" smtClean="0">
                <a:cs typeface="+mj-cs"/>
              </a:rPr>
              <a:t>รายวิชาพื้นฐาน ภาษาไทย ม. ๓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๒) ครูคลิกเพื่อแสดงประโยคความเดียวซับซ้อนที่ภาคแสดง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47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87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๒. ประโยคซับซ้อน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๒.๑ ประโยคความเดียวซับซ้อน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๑) ครูอธิบายสรุปประโยคความเดียวซับซ้อนที่ภาคแสดง โดยใช้เนื้อหาจากหนังสือเรียน </a:t>
            </a:r>
          </a:p>
          <a:p>
            <a:r>
              <a:rPr lang="th-TH" sz="1600" dirty="0" smtClean="0">
                <a:cs typeface="+mj-cs"/>
              </a:rPr>
              <a:t>รายวิชาพื้นฐาน ภาษาไทย ม. ๓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๒) ครูคลิกเพื่อแสดงประโยคความเดียวซับซ้อนที่ภาคแสดง</a:t>
            </a:r>
          </a:p>
          <a:p>
            <a:r>
              <a:rPr lang="th-TH" sz="1600" dirty="0" smtClean="0">
                <a:cs typeface="+mj-cs"/>
              </a:rPr>
              <a:t>               ๓) ครูคลิกที่ปุ่มกลับ เพื่อกลับสู่เนื้อหาเฟรมหลัก</a:t>
            </a:r>
            <a:endParaRPr lang="th-TH" sz="1600" dirty="0">
              <a:cs typeface="+mj-cs"/>
            </a:endParaRPr>
          </a:p>
          <a:p>
            <a:pPr marL="0" indent="0">
              <a:buNone/>
            </a:pPr>
            <a:endParaRPr lang="th-TH" sz="1600" dirty="0" smtClean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48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87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๑) ครูคลิกเพื่อแสดงประโยค แล้วให้นักเรียนบอกว่าคำที่พิมพ์ตัวหนาทำหน้าที่ขยายคำใดใน</a:t>
            </a:r>
          </a:p>
          <a:p>
            <a:r>
              <a:rPr lang="th-TH" sz="1600" dirty="0" smtClean="0">
                <a:cs typeface="+mj-cs"/>
              </a:rPr>
              <a:t>     ประโยค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ครูสามารถให้นักเรียนทำกิจกรรมทบทวนความรู้เพิ่มเติม </a:t>
            </a:r>
            <a:r>
              <a:rPr lang="th-TH" sz="1600" b="1" dirty="0" smtClean="0">
                <a:cs typeface="+mj-cs"/>
              </a:rPr>
              <a:t>กิจกรรมที่ ๓ ประโยคความเดียว</a:t>
            </a:r>
          </a:p>
          <a:p>
            <a:r>
              <a:rPr lang="th-TH" sz="1600" b="1" dirty="0">
                <a:cs typeface="+mj-cs"/>
              </a:rPr>
              <a:t> </a:t>
            </a:r>
            <a:r>
              <a:rPr lang="th-TH" sz="1600" b="1" dirty="0" smtClean="0">
                <a:cs typeface="+mj-cs"/>
              </a:rPr>
              <a:t>    ซับซ้อน </a:t>
            </a:r>
            <a:r>
              <a:rPr lang="th-TH" sz="1600" dirty="0" smtClean="0">
                <a:cs typeface="+mj-cs"/>
              </a:rPr>
              <a:t>จากแบบฝึกทักษะ รายวิชาพื้นฐาน ภาษาไทย ม. ๓ เล่ม ๑ ของบริษัท สำนักพิมพ์วัฒนา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พานิช จำกัด         </a:t>
            </a:r>
          </a:p>
          <a:p>
            <a:r>
              <a:rPr lang="th-TH" sz="1600" dirty="0" smtClean="0">
                <a:cs typeface="+mj-cs"/>
              </a:rPr>
              <a:t>๒) ครูคลิกเพื่อแสดงคำตอบและอธิบายเพิ่มเติม</a:t>
            </a:r>
          </a:p>
          <a:p>
            <a:r>
              <a:rPr lang="th-TH" sz="1600" dirty="0" smtClean="0">
                <a:cs typeface="+mj-cs"/>
              </a:rPr>
              <a:t>๓) ครูให้นักเรียนทำกิจกรรมโดยใช้เวลาประมาณ ๔ นาที หรือให้ครูใช้เวลาตามความเหมาะสม</a:t>
            </a:r>
          </a:p>
          <a:p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49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99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สรุปความรู้เรื่อง ประโยคความเดียวซับซ้อน</a:t>
            </a:r>
          </a:p>
          <a:p>
            <a:r>
              <a:rPr lang="th-TH" sz="1600" dirty="0" smtClean="0">
                <a:cs typeface="+mj-cs"/>
              </a:rPr>
              <a:t>    ๑. ครูและนักเรียนร่วมกันสรุปความรู้เรื่อง ประโยคความเดียวซับซ้อน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๒. ครูคลิกเพื่อแสดงข้อความสรุปทีละหัวข้อ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๓. ครูสรุปความรู้โดยใช้เวลาประมาณ ๒ นาที หรือให้ครูใช้เวลาตามความเหมาะสม</a:t>
            </a:r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577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๑) ครูสนทนากับนักเรียนเพื่อทบทวนความรู้เรื่อง ประโยคความเดียว     </a:t>
            </a:r>
          </a:p>
          <a:p>
            <a:r>
              <a:rPr lang="th-TH" sz="1600" dirty="0" smtClean="0">
                <a:cs typeface="+mj-cs"/>
              </a:rPr>
              <a:t>๒) ครูคลิกภาพให้นักเรียนดู แล้วให้นักเรียนช่วยกันแต่งประโยคความเดียวภาพละ ๑ ประโยค 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ครูเขียนประโยคบนกระดาน</a:t>
            </a:r>
          </a:p>
          <a:p>
            <a:r>
              <a:rPr lang="th-TH" sz="1600" dirty="0" smtClean="0">
                <a:cs typeface="+mj-cs"/>
              </a:rPr>
              <a:t>๓) ครูคลิกกลุ่มคำ ให้นักเรียนนำกลุ่มคำไปเติมในประโยคความเดียวที่นักเรียนแต่งแต่ละประโยค 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แล้วครูซักถามนักเรียนว่า เมื่อเติมกลุ่มคำลงในประโยคทำให้ประโยคความเดียวมีความชัดเจน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มากขึ้นหรือไม่ แล้วครูสนทนาโยงเข้าสู่เนื้อหาที่จะเรียน</a:t>
            </a:r>
          </a:p>
          <a:p>
            <a:r>
              <a:rPr lang="th-TH" sz="1600" dirty="0" smtClean="0">
                <a:cs typeface="+mj-cs"/>
              </a:rPr>
              <a:t>๔) ครูนำเข้าสู่บทเรียนโดยใช้เวลาประมาณ ๕ นาที หรือให้ครูใช้เวลาตามความเหมาะสม</a:t>
            </a:r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8299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600" dirty="0" smtClean="0">
                <a:cs typeface="+mj-cs"/>
              </a:rPr>
              <a:t>๒. ประโยคซับซ้อน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๑) ครูอธิบายทบทวนเกี่ยวกับประโยคความเดียว </a:t>
            </a:r>
          </a:p>
          <a:p>
            <a:pPr marL="0" indent="0">
              <a:buNone/>
            </a:pPr>
            <a:r>
              <a:rPr lang="th-TH" sz="1600" baseline="0" dirty="0" smtClean="0">
                <a:cs typeface="+mj-cs"/>
              </a:rPr>
              <a:t>      </a:t>
            </a:r>
            <a:r>
              <a:rPr lang="th-TH" sz="1600" dirty="0" smtClean="0">
                <a:cs typeface="+mj-cs"/>
              </a:rPr>
              <a:t>๒) ครูคลิกเพื่อแสดงประโยคความเดียว </a:t>
            </a:r>
          </a:p>
          <a:p>
            <a:pPr marL="0" indent="0">
              <a:buNone/>
            </a:pPr>
            <a:r>
              <a:rPr lang="th-TH" sz="1600" baseline="0" dirty="0" smtClean="0">
                <a:cs typeface="+mj-cs"/>
              </a:rPr>
              <a:t>      ๓</a:t>
            </a:r>
            <a:r>
              <a:rPr lang="th-TH" sz="1600" dirty="0" smtClean="0">
                <a:cs typeface="+mj-cs"/>
              </a:rPr>
              <a:t>) ครูอธิบายลักษณะของประโยคซับซ้อนโดยใช้เวลาประมาณ ๓ นาที หรือให้ครูใช้เวลา</a:t>
            </a:r>
          </a:p>
          <a:p>
            <a:pPr marL="0" indent="0">
              <a:buNone/>
            </a:pPr>
            <a:r>
              <a:rPr lang="th-TH" sz="1600" dirty="0" smtClean="0">
                <a:cs typeface="+mj-cs"/>
              </a:rPr>
              <a:t>ตามความเหมาะสม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39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34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600" dirty="0" smtClean="0">
                <a:cs typeface="+mj-cs"/>
              </a:rPr>
              <a:t>๒. ประโยคซับซ้อน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๑) ครูอธิบายทบทวนเกี่ยวกับประโยคความรวม และประโยคความซ้อน </a:t>
            </a:r>
          </a:p>
          <a:p>
            <a:pPr marL="0" indent="0">
              <a:buNone/>
            </a:pPr>
            <a:r>
              <a:rPr lang="th-TH" sz="1600" dirty="0" smtClean="0">
                <a:cs typeface="+mj-cs"/>
              </a:rPr>
              <a:t>โดยให้นักเรียนช่วยกันอธิบายลักษณะของประโยคดังกล่าว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๒) ครูคลิกเพื่อแสดงประโยคความรวม ประโยคความซ้อน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40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34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600" dirty="0" smtClean="0">
                <a:cs typeface="+mj-cs"/>
              </a:rPr>
              <a:t>๒. ประโยคซับซ้อน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๑) ครูอธิบายความหมายและลักษณะของประโยคซับซ้อน และยกตัวอย่างให้นักเรียนเข้าใจ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๒) ครูให้นักเรียนลองยกตัวอย่างประโยคซับซ้อนมาคนละ ๑ ประโยค แล้วครูอธิบายเพิ่มเติม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๓) ครูคลิกเพื่อแสดงความหมายและลักษณะของประโยคซับซ้อน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9934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600" dirty="0" smtClean="0">
                <a:cs typeface="+mj-cs"/>
              </a:rPr>
              <a:t>๒. ประโยคซับซ้อน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๒.๑ ประโยคความเดียวซับซ้อน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๑) ครูให้นักเรียนศึกษาเรื่อง ประโยคความเดียวซับซ้อน โดยใช้เนื้อหาจากหนังสือเรียน </a:t>
            </a:r>
          </a:p>
          <a:p>
            <a:pPr marL="0" indent="0">
              <a:buNone/>
            </a:pPr>
            <a:r>
              <a:rPr lang="th-TH" sz="1600" dirty="0" smtClean="0">
                <a:cs typeface="+mj-cs"/>
              </a:rPr>
              <a:t>รายวิชาพื้นฐาน ภาษาไทย ม. ๓ เล่ม ๑ ของบริษัท สำนักพิมพ์วัฒนาพานิช จำกัด แล้วครูอธิบาย</a:t>
            </a:r>
          </a:p>
          <a:p>
            <a:pPr marL="0" indent="0">
              <a:buNone/>
            </a:pPr>
            <a:r>
              <a:rPr lang="th-TH" sz="1600" dirty="0" smtClean="0">
                <a:cs typeface="+mj-cs"/>
              </a:rPr>
              <a:t>ประกอบการซักถามเพิ่มเติม และให้นักเรียนสรุปเป็นแผนภาพความคิด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๒) ครูยกตัวอย่างประโยคความเดียวซับซ้อนในลักษณะต่าง ๆ ให้นักเรียนช่วยกันวิเคราะห์</a:t>
            </a:r>
          </a:p>
          <a:p>
            <a:pPr marL="0" indent="0">
              <a:buNone/>
            </a:pPr>
            <a:r>
              <a:rPr lang="th-TH" sz="1600" dirty="0" smtClean="0">
                <a:cs typeface="+mj-cs"/>
              </a:rPr>
              <a:t>ข้อความที่เป็นส่วนขยาย และบอกว่าขยายส่วนใดของประโยค แล้วช่วยกันตรวจสอบความถูกต้อง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๓) ครูคลิกเพื่อแสดงประโยคความเดียวซับซ้อน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๔) ครูให้นักเรียนทำกิจกรรมและครูอธิบายสรุปโดยใช้เวลาประมาณ ๑๐ นาที หรือให้ครูใช้เวลา</a:t>
            </a:r>
          </a:p>
          <a:p>
            <a:pPr marL="0" indent="0">
              <a:buNone/>
            </a:pPr>
            <a:r>
              <a:rPr lang="th-TH" sz="1600" dirty="0" smtClean="0">
                <a:cs typeface="+mj-cs"/>
              </a:rPr>
              <a:t>ตามความเหมาะสม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6410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600" dirty="0" smtClean="0">
                <a:cs typeface="+mj-cs"/>
              </a:rPr>
              <a:t>๒. ประโยคซับซ้อน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๒.๑ ประโยคความเดียวซับซ้อน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๑) ครูอธิบายสรุปประเภทของประโยคความเดียวซับซ้อน โดยใช้เนื้อหาจากหนังสือเรียน </a:t>
            </a:r>
          </a:p>
          <a:p>
            <a:pPr marL="0" indent="0">
              <a:buNone/>
            </a:pPr>
            <a:r>
              <a:rPr lang="th-TH" sz="1600" dirty="0" smtClean="0">
                <a:cs typeface="+mj-cs"/>
              </a:rPr>
              <a:t>รายวิชาพื้นฐาน ภาษาไทย ม. ๓ เล่ม ๑ ของบริษัท สำนักพิมพ์วัฒนาพานิช จำกัด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๒) ครูคลิกเพื่อแสดงประเภทของประโยคความเดียวซับซ้อน</a:t>
            </a:r>
          </a:p>
          <a:p>
            <a:r>
              <a:rPr lang="th-TH" sz="1600" dirty="0">
                <a:cs typeface="+mj-cs"/>
              </a:rPr>
              <a:t>              </a:t>
            </a:r>
            <a:r>
              <a:rPr lang="th-TH" sz="1600" dirty="0" smtClean="0">
                <a:cs typeface="+mj-cs"/>
              </a:rPr>
              <a:t>๓</a:t>
            </a:r>
            <a:r>
              <a:rPr lang="th-TH" sz="1600" dirty="0">
                <a:cs typeface="+mj-cs"/>
              </a:rPr>
              <a:t>) ครูคลิกที่หัวข้อ เพื่อเชื่อมโยงไปยังเฟรมเนื้อหาที่ต้องการ หรือคลิกที่ปุ่มไปเพื่อข้าม</a:t>
            </a:r>
            <a:r>
              <a:rPr lang="th-TH" sz="1600" dirty="0" smtClean="0">
                <a:cs typeface="+mj-cs"/>
              </a:rPr>
              <a:t>ไป</a:t>
            </a:r>
          </a:p>
          <a:p>
            <a:r>
              <a:rPr lang="th-TH" sz="1600" dirty="0" smtClean="0">
                <a:cs typeface="+mj-cs"/>
              </a:rPr>
              <a:t>ยังหัวข้อ</a:t>
            </a:r>
            <a:r>
              <a:rPr lang="th-TH" sz="1600" dirty="0">
                <a:cs typeface="+mj-cs"/>
              </a:rPr>
              <a:t>ถัดไป</a:t>
            </a:r>
          </a:p>
          <a:p>
            <a:pPr marL="0" indent="0">
              <a:buNone/>
            </a:pPr>
            <a:endParaRPr lang="th-TH" sz="1600" dirty="0" smtClean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43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1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cs typeface="+mj-cs"/>
              </a:rPr>
              <a:t>๒. ประโยคซับซ้อน</a:t>
            </a:r>
          </a:p>
          <a:p>
            <a:r>
              <a:rPr lang="th-TH" sz="1600" dirty="0">
                <a:cs typeface="+mj-cs"/>
              </a:rPr>
              <a:t>      ๒.๑ ประโยคความเดียวซับซ้อน</a:t>
            </a:r>
          </a:p>
          <a:p>
            <a:r>
              <a:rPr lang="th-TH" sz="1600" dirty="0">
                <a:cs typeface="+mj-cs"/>
              </a:rPr>
              <a:t>               ๑) ครูอธิบายสรุปประโยคความเดียว</a:t>
            </a:r>
            <a:r>
              <a:rPr lang="th-TH" sz="1600" dirty="0" smtClean="0">
                <a:cs typeface="+mj-cs"/>
              </a:rPr>
              <a:t>ซับซ้อนที่ภาคประธาน </a:t>
            </a:r>
            <a:r>
              <a:rPr lang="th-TH" sz="1600" dirty="0">
                <a:cs typeface="+mj-cs"/>
              </a:rPr>
              <a:t>โดยใช้เนื้อหาจากหนังสือเรียน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รายวิชา</a:t>
            </a:r>
            <a:r>
              <a:rPr lang="th-TH" sz="1600" dirty="0">
                <a:cs typeface="+mj-cs"/>
              </a:rPr>
              <a:t>พื้นฐาน ภาษาไทย ม. ๓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      ๒) ครูคลิกเพื่อแสดงประโยคความเดียว</a:t>
            </a:r>
            <a:r>
              <a:rPr lang="th-TH" sz="1600" dirty="0" smtClean="0">
                <a:cs typeface="+mj-cs"/>
              </a:rPr>
              <a:t>ซับซ้อนที่ภาคประธาน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8687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cs typeface="+mj-cs"/>
              </a:rPr>
              <a:t>๒. ประโยคซับซ้อน</a:t>
            </a:r>
          </a:p>
          <a:p>
            <a:r>
              <a:rPr lang="th-TH" sz="1600" dirty="0">
                <a:cs typeface="+mj-cs"/>
              </a:rPr>
              <a:t>      ๒.๑ ประโยคความเดียวซับซ้อน</a:t>
            </a:r>
          </a:p>
          <a:p>
            <a:r>
              <a:rPr lang="th-TH" sz="1600" dirty="0">
                <a:cs typeface="+mj-cs"/>
              </a:rPr>
              <a:t>               ๑) ครูอธิบายสรุปประโยคความเดียว</a:t>
            </a:r>
            <a:r>
              <a:rPr lang="th-TH" sz="1600" dirty="0" smtClean="0">
                <a:cs typeface="+mj-cs"/>
              </a:rPr>
              <a:t>ซับซ้อนที่ภาคประธาน </a:t>
            </a:r>
            <a:r>
              <a:rPr lang="th-TH" sz="1600" dirty="0">
                <a:cs typeface="+mj-cs"/>
              </a:rPr>
              <a:t>โดยใช้เนื้อหาจากหนังสือเรียน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รายวิชา</a:t>
            </a:r>
            <a:r>
              <a:rPr lang="th-TH" sz="1600" dirty="0">
                <a:cs typeface="+mj-cs"/>
              </a:rPr>
              <a:t>พื้นฐาน ภาษาไทย ม. ๓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      ๒) ครูคลิกเพื่อแสดงประโยคความเดียว</a:t>
            </a:r>
            <a:r>
              <a:rPr lang="th-TH" sz="1600" dirty="0" smtClean="0">
                <a:cs typeface="+mj-cs"/>
              </a:rPr>
              <a:t>ซับซ้อนที่ภาคประธาน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868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35FA-20A7-4475-AD0B-28D52519EB5D}" type="datetime1">
              <a:rPr lang="th-TH" smtClean="0"/>
              <a:t>11/09/60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485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D7A9-CD55-4EDE-8886-6B1C93EAD024}" type="datetime1">
              <a:rPr lang="th-TH" smtClean="0"/>
              <a:t>11/09/60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614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C911-ACAC-4F54-BDF7-52B7DE5C5057}" type="datetime1">
              <a:rPr lang="th-TH" smtClean="0"/>
              <a:t>11/09/60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642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DF9A-0921-467E-92B9-35C5FF92AF76}" type="datetime1">
              <a:rPr lang="th-TH" smtClean="0"/>
              <a:t>11/09/60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143CC8E1-8F43-4DC4-B5D4-06B5EC75B4CB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6562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9CD4-8139-4716-BFED-A2CCDA48F23B}" type="datetime1">
              <a:rPr lang="th-TH" smtClean="0"/>
              <a:t>11/09/60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847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9E93-7354-4BB1-BDC8-33515FBC3519}" type="datetime1">
              <a:rPr lang="th-TH" smtClean="0"/>
              <a:t>11/09/60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460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4469-B8AA-4B11-A04D-E1E1D8056790}" type="datetime1">
              <a:rPr lang="th-TH" smtClean="0"/>
              <a:t>11/09/60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99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1476-4E66-4D8C-A365-8025988E89B2}" type="datetime1">
              <a:rPr lang="th-TH" smtClean="0"/>
              <a:t>11/09/60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91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5528-8869-4667-A5AD-C877BE3B0DAD}" type="datetime1">
              <a:rPr lang="th-TH" smtClean="0"/>
              <a:t>11/09/60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365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79A3-C39A-495B-A3BF-909099C3AF19}" type="datetime1">
              <a:rPr lang="th-TH" smtClean="0"/>
              <a:t>11/09/60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107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DFE3-A02B-4DB7-A6CD-091734A6D4A2}" type="datetime1">
              <a:rPr lang="th-TH" smtClean="0"/>
              <a:t>11/09/60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366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C1D70-5B0E-47F3-ABCA-F8D07ABF9823}" type="datetime1">
              <a:rPr lang="th-TH" smtClean="0"/>
              <a:t>11/09/60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738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microsoft.com/office/2007/relationships/hdphoto" Target="../media/hdphoto3.wdp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3.xml"/><Relationship Id="rId7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16632"/>
            <a:ext cx="2225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ngsana New"/>
              </a:rPr>
              <a:t>ภาษาไทย ม. </a:t>
            </a:r>
            <a:r>
              <a:rPr lang="th-TH" sz="4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ngsana New"/>
              </a:rPr>
              <a:t>๓</a:t>
            </a:r>
            <a:endParaRPr lang="th-TH" sz="4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ngsana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6712"/>
            <a:ext cx="9144000" cy="936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cs typeface="+mj-cs"/>
              </a:rPr>
              <a:t>กลุ่มคำ</a:t>
            </a:r>
            <a:r>
              <a:rPr lang="th-TH" sz="4400" b="1" dirty="0" smtClean="0">
                <a:cs typeface="+mj-cs"/>
              </a:rPr>
              <a:t>และประโยค</a:t>
            </a:r>
            <a:endParaRPr lang="th-TH" sz="4400" b="1" dirty="0"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pPr/>
              <a:t>37</a:t>
            </a:fld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444"/>
            <a:ext cx="9900592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027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entagon 35"/>
          <p:cNvSpPr/>
          <p:nvPr/>
        </p:nvSpPr>
        <p:spPr>
          <a:xfrm>
            <a:off x="454572" y="2828530"/>
            <a:ext cx="5524642" cy="658265"/>
          </a:xfrm>
          <a:prstGeom prst="homePlat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ขนมขบเคี้ยวที่เด็ก ๆ ชอบรับประทานไม่มีประโยชน์</a:t>
            </a:r>
            <a:endParaRPr lang="th-TH" dirty="0"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3810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6999" y="262389"/>
            <a:ext cx="702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F79646">
                    <a:lumMod val="75000"/>
                  </a:srgbClr>
                </a:solidFill>
                <a:cs typeface="Angsana New"/>
              </a:rPr>
              <a:t>แต่งประโยคความเดียวซับซ้อนที่ภาคประธาน</a:t>
            </a:r>
            <a:endParaRPr lang="th-TH" sz="4400" b="1" dirty="0">
              <a:solidFill>
                <a:srgbClr val="F79646">
                  <a:lumMod val="75000"/>
                </a:srgbClr>
              </a:solidFill>
              <a:cs typeface="Angsana New"/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3467140" y="1614256"/>
            <a:ext cx="5146828" cy="658265"/>
          </a:xfrm>
          <a:prstGeom prst="homePlate">
            <a:avLst/>
          </a:prstGeom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ความรับผิดชอบในหน้าที่เป็นสิ่งที่คนในชาติพึงมี</a:t>
            </a:r>
            <a:endParaRPr lang="th-TH" dirty="0">
              <a:cs typeface="+mj-cs"/>
            </a:endParaRPr>
          </a:p>
        </p:txBody>
      </p:sp>
      <p:sp>
        <p:nvSpPr>
          <p:cNvPr id="34" name="Pentagon 33"/>
          <p:cNvSpPr/>
          <p:nvPr/>
        </p:nvSpPr>
        <p:spPr>
          <a:xfrm flipH="1">
            <a:off x="3467140" y="4029403"/>
            <a:ext cx="5146828" cy="658265"/>
          </a:xfrm>
          <a:prstGeom prst="homePlate">
            <a:avLst/>
          </a:prstGeom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การใช้ชีวิตในเมืองใหญ่มีความเร่งรีบมาก</a:t>
            </a:r>
            <a:endParaRPr lang="th-TH" dirty="0">
              <a:cs typeface="+mj-cs"/>
            </a:endParaRPr>
          </a:p>
        </p:txBody>
      </p:sp>
      <p:sp>
        <p:nvSpPr>
          <p:cNvPr id="41" name="Pentagon 40"/>
          <p:cNvSpPr/>
          <p:nvPr/>
        </p:nvSpPr>
        <p:spPr>
          <a:xfrm>
            <a:off x="454572" y="5276847"/>
            <a:ext cx="5524642" cy="658265"/>
          </a:xfrm>
          <a:prstGeom prst="homePlat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ชายหาดด้านทิศตะวันออกลมพัดเย็นมาก</a:t>
            </a:r>
            <a:endParaRPr lang="th-TH" dirty="0"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5095" y="1454913"/>
            <a:ext cx="2879429" cy="976951"/>
            <a:chOff x="262892" y="1691740"/>
            <a:chExt cx="2879429" cy="976951"/>
          </a:xfrm>
          <a:effectLst/>
        </p:grpSpPr>
        <p:pic>
          <p:nvPicPr>
            <p:cNvPr id="18" name="Picture 3" descr="Y:\Kanda.Patit\pic ppt\กรอบรวม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30063" l="0" r="63026">
                          <a14:foregroundMark x1="53447" y1="23522" x2="41898" y2="232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15" b="69974"/>
            <a:stretch/>
          </p:blipFill>
          <p:spPr bwMode="auto">
            <a:xfrm>
              <a:off x="262892" y="1691740"/>
              <a:ext cx="2879429" cy="976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55576" y="1918606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cs typeface="+mj-cs"/>
                </a:rPr>
                <a:t>ความรับผิดชอบ</a:t>
              </a:r>
              <a:endParaRPr lang="th-TH" dirty="0">
                <a:cs typeface="+mj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05316" y="2700609"/>
            <a:ext cx="2822500" cy="957636"/>
            <a:chOff x="262892" y="1628800"/>
            <a:chExt cx="2822500" cy="957636"/>
          </a:xfrm>
          <a:effectLst/>
        </p:grpSpPr>
        <p:pic>
          <p:nvPicPr>
            <p:cNvPr id="26" name="Picture 3" descr="Y:\Kanda.Patit\pic ppt\กรอบรวม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30063" l="0" r="63026">
                          <a14:foregroundMark x1="53447" y1="23522" x2="41898" y2="232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15" b="69974"/>
            <a:stretch/>
          </p:blipFill>
          <p:spPr bwMode="auto">
            <a:xfrm>
              <a:off x="262892" y="1628800"/>
              <a:ext cx="2822500" cy="957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51795" y="1855665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 smtClean="0">
                  <a:cs typeface="+mj-cs"/>
                </a:rPr>
                <a:t>ขนมขบเคี้ยว</a:t>
              </a:r>
              <a:endParaRPr lang="th-TH" dirty="0">
                <a:cs typeface="+mj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5095" y="3859528"/>
            <a:ext cx="2922111" cy="991432"/>
            <a:chOff x="93086" y="1681208"/>
            <a:chExt cx="2922111" cy="991432"/>
          </a:xfrm>
          <a:effectLst/>
        </p:grpSpPr>
        <p:pic>
          <p:nvPicPr>
            <p:cNvPr id="33" name="Picture 3" descr="Y:\Kanda.Patit\pic ppt\กรอบรวม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30063" l="0" r="63026">
                          <a14:foregroundMark x1="53447" y1="23522" x2="41898" y2="232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15" b="69974"/>
            <a:stretch/>
          </p:blipFill>
          <p:spPr bwMode="auto">
            <a:xfrm>
              <a:off x="93086" y="1681208"/>
              <a:ext cx="2922111" cy="991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755576" y="1918606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cs typeface="+mj-cs"/>
                </a:rPr>
                <a:t>ในเมืองใหญ่</a:t>
              </a:r>
              <a:endParaRPr lang="th-TH" dirty="0">
                <a:cs typeface="+mj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59587" y="5118664"/>
            <a:ext cx="2872594" cy="974632"/>
            <a:chOff x="334701" y="1692900"/>
            <a:chExt cx="2872594" cy="974632"/>
          </a:xfrm>
          <a:effectLst/>
        </p:grpSpPr>
        <p:pic>
          <p:nvPicPr>
            <p:cNvPr id="39" name="Picture 3" descr="Y:\Kanda.Patit\pic ppt\กรอบรวม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30063" l="0" r="63026">
                          <a14:foregroundMark x1="53447" y1="23522" x2="41898" y2="232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15" b="69974"/>
            <a:stretch/>
          </p:blipFill>
          <p:spPr bwMode="auto">
            <a:xfrm>
              <a:off x="334701" y="1692900"/>
              <a:ext cx="2872594" cy="974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755576" y="1918606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cs typeface="+mj-cs"/>
                </a:rPr>
                <a:t>ด้านทิศตะวันออก</a:t>
              </a:r>
              <a:endParaRPr lang="th-TH" dirty="0">
                <a:cs typeface="+mj-cs"/>
              </a:endParaRPr>
            </a:p>
          </p:txBody>
        </p:sp>
      </p:grpSp>
      <p:pic>
        <p:nvPicPr>
          <p:cNvPr id="42" name="Picture 2" descr="U:\ลูกศรไป กลับ\Picture5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24" b="89796" l="1754" r="100000">
                        <a14:foregroundMark x1="45175" y1="45578" x2="89035" y2="55102"/>
                        <a14:foregroundMark x1="72807" y1="40816" x2="50000" y2="56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023663"/>
            <a:ext cx="13906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pPr/>
              <a:t>46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2623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" grpId="0" animBg="1"/>
      <p:bldP spid="34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507414" y="4509121"/>
            <a:ext cx="8129169" cy="2088232"/>
          </a:xfrm>
          <a:prstGeom prst="rect">
            <a:avLst/>
          </a:prstGeom>
          <a:solidFill>
            <a:srgbClr val="E7F9F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endParaRPr lang="th-TH" dirty="0" smtClean="0">
              <a:cs typeface="+mj-cs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h-TH" dirty="0" smtClean="0">
                <a:cs typeface="+mj-cs"/>
              </a:rPr>
              <a:t>ทุกเช้าก่อนเข้าเรียนครูตรวจการแต่งกายนักเรียนอย่างละเอียดหน้าแถว</a:t>
            </a:r>
          </a:p>
          <a:p>
            <a:r>
              <a:rPr lang="th-TH" dirty="0">
                <a:cs typeface="+mj-cs"/>
              </a:rPr>
              <a:t> </a:t>
            </a:r>
            <a:r>
              <a:rPr lang="th-TH" dirty="0" smtClean="0">
                <a:cs typeface="+mj-cs"/>
              </a:rPr>
              <a:t>       ประโยคนี้ กริยา คือ ตรวจ</a:t>
            </a:r>
          </a:p>
          <a:p>
            <a:r>
              <a:rPr lang="th-TH" dirty="0">
                <a:cs typeface="+mj-cs"/>
              </a:rPr>
              <a:t> </a:t>
            </a:r>
            <a:r>
              <a:rPr lang="th-TH" dirty="0" smtClean="0">
                <a:cs typeface="+mj-cs"/>
              </a:rPr>
              <a:t>       </a:t>
            </a:r>
            <a:r>
              <a:rPr lang="th-TH" i="1" dirty="0" smtClean="0">
                <a:cs typeface="+mj-cs"/>
              </a:rPr>
              <a:t>ทุกเช้าก่อนเข้าเรียน </a:t>
            </a:r>
            <a:r>
              <a:rPr lang="th-TH" dirty="0" smtClean="0">
                <a:cs typeface="+mj-cs"/>
              </a:rPr>
              <a:t>อยู่ต้นประโยค ขยาย </a:t>
            </a:r>
            <a:r>
              <a:rPr lang="th-TH" i="1" dirty="0" smtClean="0">
                <a:cs typeface="+mj-cs"/>
              </a:rPr>
              <a:t>ตรวจ</a:t>
            </a:r>
          </a:p>
          <a:p>
            <a:r>
              <a:rPr lang="th-TH" dirty="0">
                <a:cs typeface="+mj-cs"/>
              </a:rPr>
              <a:t> </a:t>
            </a:r>
            <a:r>
              <a:rPr lang="th-TH" dirty="0" smtClean="0">
                <a:cs typeface="+mj-cs"/>
              </a:rPr>
              <a:t>       </a:t>
            </a:r>
            <a:r>
              <a:rPr lang="th-TH" i="1" dirty="0" smtClean="0">
                <a:cs typeface="+mj-cs"/>
              </a:rPr>
              <a:t>อย่างละเอียดหน้าแถว </a:t>
            </a:r>
            <a:r>
              <a:rPr lang="th-TH" dirty="0" smtClean="0">
                <a:cs typeface="+mj-cs"/>
              </a:rPr>
              <a:t>อยู่ท้ายประโยค ขยายกริยา </a:t>
            </a:r>
            <a:r>
              <a:rPr lang="th-TH" i="1" dirty="0" smtClean="0">
                <a:cs typeface="+mj-cs"/>
              </a:rPr>
              <a:t>ตรวจ</a:t>
            </a:r>
            <a:endParaRPr lang="th-TH" i="1" dirty="0">
              <a:cs typeface="+mj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7415" y="2636912"/>
            <a:ext cx="8129169" cy="12119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th-TH" dirty="0" smtClean="0">
                <a:cs typeface="+mj-cs"/>
              </a:rPr>
              <a:t>นักกีฬา</a:t>
            </a:r>
            <a:r>
              <a:rPr lang="th-TH" b="1" dirty="0" smtClean="0">
                <a:cs typeface="+mj-cs"/>
              </a:rPr>
              <a:t>วิ่งกระโดดกระโจนข้าม</a:t>
            </a:r>
            <a:r>
              <a:rPr lang="th-TH" dirty="0" smtClean="0">
                <a:cs typeface="+mj-cs"/>
              </a:rPr>
              <a:t>รั้วด้วยความดีใจ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dirty="0" smtClean="0">
                <a:cs typeface="+mj-cs"/>
              </a:rPr>
              <a:t>ชาวบ้าน</a:t>
            </a:r>
            <a:r>
              <a:rPr lang="th-TH" b="1" dirty="0" smtClean="0">
                <a:cs typeface="+mj-cs"/>
              </a:rPr>
              <a:t>พยายามจ้องมองดู</a:t>
            </a:r>
            <a:r>
              <a:rPr lang="th-TH" dirty="0" smtClean="0">
                <a:cs typeface="+mj-cs"/>
              </a:rPr>
              <a:t>ต้นไม้ประหลาดด้วยความสนใจ</a:t>
            </a:r>
            <a:endParaRPr lang="th-TH" dirty="0"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76672"/>
            <a:ext cx="9144000" cy="72008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prstClr val="white"/>
                </a:solidFill>
                <a:cs typeface="Angsana New"/>
              </a:rPr>
              <a:t> </a:t>
            </a:r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     ๒.๑ ประโยคความเดียวซับซ้อน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361" y="41276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cs typeface="Angsana New"/>
              </a:rPr>
              <a:t>๒. ประโยคซับซ้อน</a:t>
            </a:r>
            <a:endParaRPr lang="th-TH" sz="2400" b="1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9512" y="1340768"/>
            <a:ext cx="5256584" cy="57606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cs typeface="Angsana New"/>
              </a:rPr>
              <a:t>๒) ประโยคความเดียวซับซ้อนที่ภาคแสดง</a:t>
            </a:r>
            <a:endParaRPr lang="th-TH" sz="3200" b="1" dirty="0">
              <a:solidFill>
                <a:schemeClr val="tx1"/>
              </a:solidFill>
              <a:cs typeface="Angsana Ne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143CC8E1-8F43-4DC4-B5D4-06B5EC75B4CB}" type="slidenum">
              <a:rPr lang="th-TH" smtClean="0"/>
              <a:pPr/>
              <a:t>47</a:t>
            </a:fld>
            <a:endParaRPr lang="th-TH" dirty="0"/>
          </a:p>
        </p:txBody>
      </p:sp>
      <p:sp>
        <p:nvSpPr>
          <p:cNvPr id="3" name="Rounded Rectangle 2"/>
          <p:cNvSpPr/>
          <p:nvPr/>
        </p:nvSpPr>
        <p:spPr>
          <a:xfrm>
            <a:off x="323528" y="2132856"/>
            <a:ext cx="388843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dirty="0" smtClean="0">
                <a:solidFill>
                  <a:sysClr val="windowText" lastClr="000000"/>
                </a:solidFill>
                <a:cs typeface="+mj-cs"/>
              </a:rPr>
              <a:t>๑. </a:t>
            </a:r>
            <a:r>
              <a:rPr lang="th-TH" dirty="0">
                <a:solidFill>
                  <a:sysClr val="windowText" lastClr="000000"/>
                </a:solidFill>
                <a:cs typeface="+mj-cs"/>
              </a:rPr>
              <a:t>กริยาหรือตัวแสดงเป็น</a:t>
            </a:r>
            <a:r>
              <a:rPr lang="th-TH" dirty="0" smtClean="0">
                <a:solidFill>
                  <a:sysClr val="windowText" lastClr="000000"/>
                </a:solidFill>
                <a:cs typeface="+mj-cs"/>
              </a:rPr>
              <a:t>กลุ่มคำ</a:t>
            </a:r>
            <a:endParaRPr lang="th-TH" dirty="0">
              <a:solidFill>
                <a:sysClr val="windowText" lastClr="000000"/>
              </a:solidFill>
              <a:cs typeface="+mj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23528" y="4077072"/>
            <a:ext cx="5760640" cy="576064"/>
          </a:xfrm>
          <a:prstGeom prst="roundRect">
            <a:avLst/>
          </a:prstGeom>
          <a:solidFill>
            <a:srgbClr val="75D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ysClr val="windowText" lastClr="000000"/>
                </a:solidFill>
                <a:cs typeface="+mj-cs"/>
              </a:rPr>
              <a:t>๒. </a:t>
            </a:r>
            <a:r>
              <a:rPr lang="th-TH" dirty="0">
                <a:solidFill>
                  <a:sysClr val="windowText" lastClr="000000"/>
                </a:solidFill>
                <a:cs typeface="+mj-cs"/>
              </a:rPr>
              <a:t>กริยาหรือตัวแสดงมีส่วนขยายอยู่หลายแห่งใน</a:t>
            </a:r>
            <a:r>
              <a:rPr lang="th-TH" dirty="0" smtClean="0">
                <a:solidFill>
                  <a:sysClr val="windowText" lastClr="000000"/>
                </a:solidFill>
                <a:cs typeface="+mj-cs"/>
              </a:rPr>
              <a:t>ประโยค</a:t>
            </a:r>
            <a:endParaRPr lang="th-TH" dirty="0">
              <a:solidFill>
                <a:sysClr val="windowText" lastClr="0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40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6" grpId="0" animBg="1"/>
      <p:bldP spid="2" grpId="0" animBg="1"/>
      <p:bldP spid="3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07414" y="2884979"/>
            <a:ext cx="8129169" cy="24162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th-TH" dirty="0" smtClean="0">
                <a:cs typeface="+mj-cs"/>
              </a:rPr>
              <a:t>นักเรียน</a:t>
            </a:r>
            <a:r>
              <a:rPr lang="th-TH" b="1" dirty="0" smtClean="0">
                <a:cs typeface="+mj-cs"/>
              </a:rPr>
              <a:t>ค่อย ๆ </a:t>
            </a:r>
            <a:r>
              <a:rPr lang="th-TH" dirty="0" smtClean="0">
                <a:cs typeface="+mj-cs"/>
              </a:rPr>
              <a:t>จัดดอกกุหลาบ</a:t>
            </a:r>
            <a:r>
              <a:rPr lang="th-TH" b="1" dirty="0" smtClean="0">
                <a:cs typeface="+mj-cs"/>
              </a:rPr>
              <a:t>ใส่แจกันบนโต๊ะครู</a:t>
            </a:r>
          </a:p>
          <a:p>
            <a:r>
              <a:rPr lang="th-TH" dirty="0">
                <a:cs typeface="+mj-cs"/>
              </a:rPr>
              <a:t> </a:t>
            </a:r>
            <a:r>
              <a:rPr lang="th-TH" dirty="0" smtClean="0">
                <a:cs typeface="+mj-cs"/>
              </a:rPr>
              <a:t>       ประโยคนี้ กริยา คือ </a:t>
            </a:r>
            <a:r>
              <a:rPr lang="th-TH" i="1" dirty="0" smtClean="0">
                <a:cs typeface="+mj-cs"/>
              </a:rPr>
              <a:t>จัด</a:t>
            </a:r>
          </a:p>
          <a:p>
            <a:r>
              <a:rPr lang="th-TH" dirty="0">
                <a:cs typeface="+mj-cs"/>
              </a:rPr>
              <a:t> </a:t>
            </a:r>
            <a:r>
              <a:rPr lang="th-TH" dirty="0" smtClean="0">
                <a:cs typeface="+mj-cs"/>
              </a:rPr>
              <a:t>       </a:t>
            </a:r>
            <a:r>
              <a:rPr lang="th-TH" i="1" dirty="0" smtClean="0">
                <a:cs typeface="+mj-cs"/>
              </a:rPr>
              <a:t>ค่อย ๆ </a:t>
            </a:r>
            <a:r>
              <a:rPr lang="th-TH" dirty="0" smtClean="0">
                <a:cs typeface="+mj-cs"/>
              </a:rPr>
              <a:t>ขยายกริยา </a:t>
            </a:r>
            <a:r>
              <a:rPr lang="th-TH" i="1" dirty="0" smtClean="0">
                <a:cs typeface="+mj-cs"/>
              </a:rPr>
              <a:t>จัด</a:t>
            </a:r>
          </a:p>
          <a:p>
            <a:r>
              <a:rPr lang="th-TH" dirty="0">
                <a:cs typeface="+mj-cs"/>
              </a:rPr>
              <a:t> </a:t>
            </a:r>
            <a:r>
              <a:rPr lang="th-TH" dirty="0" smtClean="0">
                <a:cs typeface="+mj-cs"/>
              </a:rPr>
              <a:t>       </a:t>
            </a:r>
            <a:r>
              <a:rPr lang="th-TH" i="1" dirty="0" smtClean="0">
                <a:cs typeface="+mj-cs"/>
              </a:rPr>
              <a:t>ใส่</a:t>
            </a:r>
            <a:r>
              <a:rPr lang="th-TH" dirty="0" smtClean="0">
                <a:cs typeface="+mj-cs"/>
              </a:rPr>
              <a:t> ขยายกริยา </a:t>
            </a:r>
            <a:r>
              <a:rPr lang="th-TH" i="1" dirty="0" smtClean="0">
                <a:cs typeface="+mj-cs"/>
              </a:rPr>
              <a:t>จัด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76672"/>
            <a:ext cx="9144000" cy="72008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prstClr val="white"/>
                </a:solidFill>
                <a:cs typeface="Angsana New"/>
              </a:rPr>
              <a:t> </a:t>
            </a:r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     ๒.๑ ประโยคความเดียวซับซ้อน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361" y="41276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cs typeface="Angsana New"/>
              </a:rPr>
              <a:t>๒. ประโยคซับซ้อน</a:t>
            </a:r>
            <a:endParaRPr lang="th-TH" sz="2400" b="1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9512" y="1340768"/>
            <a:ext cx="5256584" cy="57606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cs typeface="Angsana New"/>
              </a:rPr>
              <a:t>๒) ประโยคความเดียวซับซ้อนที่ภาคแสดง</a:t>
            </a:r>
            <a:endParaRPr lang="th-TH" sz="3200" b="1" dirty="0">
              <a:solidFill>
                <a:schemeClr val="tx1"/>
              </a:solidFill>
              <a:cs typeface="Angsana New"/>
            </a:endParaRPr>
          </a:p>
        </p:txBody>
      </p:sp>
      <p:pic>
        <p:nvPicPr>
          <p:cNvPr id="42" name="Picture 2" descr="U:\ลูกศรไป กลับ\Picture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89796" l="9649" r="98684">
                        <a14:foregroundMark x1="53509" y1="45578" x2="84211" y2="55102"/>
                        <a14:foregroundMark x1="75000" y1="34014" x2="62281" y2="48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13906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143CC8E1-8F43-4DC4-B5D4-06B5EC75B4CB}" type="slidenum">
              <a:rPr lang="th-TH" smtClean="0"/>
              <a:pPr/>
              <a:t>48</a:t>
            </a:fld>
            <a:endParaRPr lang="th-TH" dirty="0"/>
          </a:p>
        </p:txBody>
      </p:sp>
      <p:sp>
        <p:nvSpPr>
          <p:cNvPr id="3" name="Rounded Rectangle 2"/>
          <p:cNvSpPr/>
          <p:nvPr/>
        </p:nvSpPr>
        <p:spPr>
          <a:xfrm>
            <a:off x="323528" y="2380923"/>
            <a:ext cx="6552728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chemeClr val="tx1"/>
                </a:solidFill>
                <a:cs typeface="+mj-cs"/>
              </a:rPr>
              <a:t>๓</a:t>
            </a:r>
            <a:r>
              <a:rPr lang="th-TH" dirty="0" smtClean="0">
                <a:solidFill>
                  <a:schemeClr val="tx1"/>
                </a:solidFill>
                <a:cs typeface="+mj-cs"/>
              </a:rPr>
              <a:t>. </a:t>
            </a:r>
            <a:r>
              <a:rPr lang="th-TH" dirty="0">
                <a:solidFill>
                  <a:schemeClr val="tx1"/>
                </a:solidFill>
                <a:cs typeface="+mj-cs"/>
              </a:rPr>
              <a:t>กริยาหรือตัวแสดงมีส่วนขยายต่อเนื่องกันหลาย</a:t>
            </a:r>
            <a:r>
              <a:rPr lang="th-TH" dirty="0" smtClean="0">
                <a:solidFill>
                  <a:schemeClr val="tx1"/>
                </a:solidFill>
                <a:cs typeface="+mj-cs"/>
              </a:rPr>
              <a:t>ทอด</a:t>
            </a:r>
            <a:endParaRPr lang="th-TH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083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3810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6999" y="262389"/>
            <a:ext cx="5840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F79646">
                    <a:lumMod val="75000"/>
                  </a:srgbClr>
                </a:solidFill>
                <a:cs typeface="Angsana New"/>
              </a:rPr>
              <a:t>พิจารณากลุ่มคำว่าทำหน้าที่ขยายคำใด</a:t>
            </a:r>
            <a:endParaRPr lang="th-TH" sz="4400" b="1" dirty="0">
              <a:solidFill>
                <a:srgbClr val="F79646">
                  <a:lumMod val="75000"/>
                </a:srgbClr>
              </a:solidFill>
              <a:cs typeface="Angsana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724" y="1080872"/>
            <a:ext cx="789462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dirty="0">
                <a:cs typeface="+mj-cs"/>
              </a:rPr>
              <a:t>๑</a:t>
            </a:r>
            <a:r>
              <a:rPr lang="th-TH" dirty="0" smtClean="0">
                <a:cs typeface="+mj-cs"/>
              </a:rPr>
              <a:t>. นักท่องเที่ยวชาวต่างชาติชอบมาเที่ยวประเทศไทย</a:t>
            </a:r>
            <a:r>
              <a:rPr lang="th-TH" b="1" dirty="0" smtClean="0">
                <a:cs typeface="+mj-cs"/>
              </a:rPr>
              <a:t>ในช่วงเทศกาลสงกรานต์</a:t>
            </a:r>
            <a:endParaRPr lang="th-TH" b="1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935" y="2141978"/>
            <a:ext cx="792088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dirty="0">
                <a:cs typeface="+mj-cs"/>
              </a:rPr>
              <a:t>๒</a:t>
            </a:r>
            <a:r>
              <a:rPr lang="th-TH" dirty="0" smtClean="0">
                <a:cs typeface="+mj-cs"/>
              </a:rPr>
              <a:t>. พระที่นั่งพิศาลสาครเป็นที่ประทับ</a:t>
            </a:r>
            <a:r>
              <a:rPr lang="th-TH" b="1" dirty="0" smtClean="0">
                <a:cs typeface="+mj-cs"/>
              </a:rPr>
              <a:t>ของพระบาทสมเด็จพระมงกุฎเกล้าเจ้าอยู่หัว</a:t>
            </a:r>
            <a:endParaRPr lang="th-TH" b="1" dirty="0"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981" y="3176787"/>
            <a:ext cx="7920880" cy="523220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dirty="0">
                <a:cs typeface="+mj-cs"/>
              </a:rPr>
              <a:t>๓</a:t>
            </a:r>
            <a:r>
              <a:rPr lang="th-TH" dirty="0" smtClean="0">
                <a:cs typeface="+mj-cs"/>
              </a:rPr>
              <a:t>. แม่ของสมศรีรับสร้างบ้าน</a:t>
            </a:r>
            <a:r>
              <a:rPr lang="th-TH" b="1" dirty="0" smtClean="0">
                <a:cs typeface="+mj-cs"/>
              </a:rPr>
              <a:t>ย่านสีลมและลาดพร้าว</a:t>
            </a:r>
            <a:r>
              <a:rPr lang="th-TH" dirty="0" smtClean="0">
                <a:cs typeface="+mj-cs"/>
              </a:rPr>
              <a:t>หลายหลังแล้ว</a:t>
            </a:r>
            <a:endParaRPr lang="th-TH" dirty="0"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147" y="4184038"/>
            <a:ext cx="7943303" cy="954107"/>
          </a:xfrm>
          <a:prstGeom prst="rect">
            <a:avLst/>
          </a:prstGeom>
          <a:solidFill>
            <a:srgbClr val="FFCC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dirty="0">
                <a:cs typeface="+mj-cs"/>
              </a:rPr>
              <a:t>๔</a:t>
            </a:r>
            <a:r>
              <a:rPr lang="th-TH" dirty="0" smtClean="0">
                <a:cs typeface="+mj-cs"/>
              </a:rPr>
              <a:t>. อาหารที่เรารับประทานในแต่ละวันมีสารปนเปื้อนที่เป็นอันตรายต่อร่างกาย</a:t>
            </a:r>
          </a:p>
          <a:p>
            <a:r>
              <a:rPr lang="th-TH" dirty="0">
                <a:cs typeface="+mj-cs"/>
              </a:rPr>
              <a:t> </a:t>
            </a:r>
            <a:r>
              <a:rPr lang="th-TH" dirty="0" smtClean="0">
                <a:cs typeface="+mj-cs"/>
              </a:rPr>
              <a:t>    </a:t>
            </a:r>
            <a:r>
              <a:rPr lang="th-TH" b="1" dirty="0" smtClean="0">
                <a:cs typeface="+mj-cs"/>
              </a:rPr>
              <a:t>ไม่มากก็น้อย</a:t>
            </a:r>
            <a:endParaRPr lang="th-TH" b="1" dirty="0">
              <a:cs typeface="+mj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180" y="1607805"/>
            <a:ext cx="915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i="1" dirty="0" smtClean="0">
                <a:solidFill>
                  <a:srgbClr val="C00000"/>
                </a:solidFill>
                <a:cs typeface="+mj-cs"/>
              </a:rPr>
              <a:t>เที่ยว</a:t>
            </a:r>
            <a:endParaRPr lang="th-TH" i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04128" y="3670307"/>
            <a:ext cx="91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i="1" dirty="0" smtClean="0">
                <a:solidFill>
                  <a:srgbClr val="C00000"/>
                </a:solidFill>
                <a:cs typeface="+mj-cs"/>
              </a:rPr>
              <a:t>บ้าน</a:t>
            </a:r>
            <a:endParaRPr lang="th-TH" i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12348" y="267623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i="1" dirty="0" smtClean="0">
                <a:solidFill>
                  <a:srgbClr val="C00000"/>
                </a:solidFill>
                <a:cs typeface="+mj-cs"/>
              </a:rPr>
              <a:t>ที่ประทับ</a:t>
            </a:r>
            <a:endParaRPr lang="th-TH" i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53503" y="5172732"/>
            <a:ext cx="142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i="1" dirty="0" smtClean="0">
                <a:solidFill>
                  <a:srgbClr val="C00000"/>
                </a:solidFill>
                <a:cs typeface="+mj-cs"/>
              </a:rPr>
              <a:t>สารปนเปื้อน</a:t>
            </a:r>
            <a:endParaRPr lang="th-TH" i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1838" y="1666051"/>
            <a:ext cx="331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ขยายคำว่า.........................</a:t>
            </a:r>
            <a:endParaRPr lang="th-TH" dirty="0">
              <a:cs typeface="+mj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2750" y="2729313"/>
            <a:ext cx="331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ขยายคำว่า.........................</a:t>
            </a:r>
            <a:endParaRPr lang="th-TH" dirty="0"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8774" y="3726133"/>
            <a:ext cx="331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ขยายคำว่า.........................</a:t>
            </a:r>
            <a:endParaRPr lang="th-TH" dirty="0"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9592" y="5224194"/>
            <a:ext cx="331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ขยายคำว่า..........................</a:t>
            </a:r>
            <a:endParaRPr lang="th-TH" dirty="0"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7724" y="5708736"/>
            <a:ext cx="7943303" cy="523220"/>
          </a:xfrm>
          <a:prstGeom prst="rect">
            <a:avLst/>
          </a:prstGeom>
          <a:solidFill>
            <a:srgbClr val="FF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prstClr val="black"/>
                </a:solidFill>
                <a:cs typeface="Angsana New"/>
              </a:rPr>
              <a:t>๕</a:t>
            </a:r>
            <a:r>
              <a:rPr lang="th-TH" dirty="0" smtClean="0">
                <a:solidFill>
                  <a:prstClr val="black"/>
                </a:solidFill>
                <a:cs typeface="Angsana New"/>
              </a:rPr>
              <a:t>. คนไทยในชนบทนิยมรับประทาน</a:t>
            </a:r>
            <a:r>
              <a:rPr lang="th-TH" b="1" dirty="0" smtClean="0">
                <a:solidFill>
                  <a:prstClr val="black"/>
                </a:solidFill>
                <a:cs typeface="Angsana New"/>
              </a:rPr>
              <a:t>ผักพื้นเมือง</a:t>
            </a:r>
            <a:r>
              <a:rPr lang="th-TH" dirty="0" smtClean="0">
                <a:solidFill>
                  <a:prstClr val="black"/>
                </a:solidFill>
                <a:cs typeface="Angsana New"/>
              </a:rPr>
              <a:t>ที่หาเองได้ตามธรรมชาติ </a:t>
            </a:r>
            <a:endParaRPr lang="th-TH" b="1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8960" y="6231956"/>
            <a:ext cx="149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i="1" dirty="0" smtClean="0">
                <a:solidFill>
                  <a:srgbClr val="C00000"/>
                </a:solidFill>
                <a:cs typeface="Angsana New"/>
              </a:rPr>
              <a:t>รับประทาน</a:t>
            </a:r>
            <a:endParaRPr lang="th-TH" i="1" dirty="0">
              <a:solidFill>
                <a:srgbClr val="C00000"/>
              </a:solidFill>
              <a:cs typeface="Angsana Ne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0327" y="6290252"/>
            <a:ext cx="331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  <a:cs typeface="Angsana New"/>
              </a:rPr>
              <a:t>ขยายคำว่า.........................</a:t>
            </a:r>
            <a:endParaRPr lang="th-TH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pPr/>
              <a:t>49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554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30" grpId="0"/>
      <p:bldP spid="31" grpId="0"/>
      <p:bldP spid="32" grpId="0"/>
      <p:bldP spid="34" grpId="0"/>
      <p:bldP spid="15" grpId="0"/>
      <p:bldP spid="35" grpId="0"/>
      <p:bldP spid="36" grpId="0"/>
      <p:bldP spid="41" grpId="0"/>
      <p:bldP spid="17" grpId="0" animBg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1452" y="-200415"/>
            <a:ext cx="2299196" cy="1685199"/>
            <a:chOff x="-31452" y="-200415"/>
            <a:chExt cx="2155180" cy="1685199"/>
          </a:xfrm>
        </p:grpSpPr>
        <p:pic>
          <p:nvPicPr>
            <p:cNvPr id="16" name="รูปภาพ 4" descr="20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44" b="65875"/>
            <a:stretch>
              <a:fillRect/>
            </a:stretch>
          </p:blipFill>
          <p:spPr bwMode="auto">
            <a:xfrm>
              <a:off x="-31452" y="-200415"/>
              <a:ext cx="2155180" cy="1685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51520" y="429588"/>
              <a:ext cx="1425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latin typeface="Angsana New" pitchFamily="18" charset="-34"/>
                  <a:cs typeface="Angsana New" pitchFamily="18" charset="-34"/>
                </a:rPr>
                <a:t>สรุปความรู้</a:t>
              </a:r>
              <a:endParaRPr lang="th-TH" sz="3200" b="1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2411760" y="839078"/>
            <a:ext cx="1803290" cy="16396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56482" y="0"/>
                </a:moveTo>
                <a:lnTo>
                  <a:pt x="2156482" y="1452506"/>
                </a:lnTo>
                <a:lnTo>
                  <a:pt x="0" y="1452506"/>
                </a:lnTo>
                <a:lnTo>
                  <a:pt x="0" y="1639639"/>
                </a:lnTo>
              </a:path>
            </a:pathLst>
          </a:custGeom>
          <a:noFill/>
          <a:ln>
            <a:solidFill>
              <a:schemeClr val="accent4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24"/>
          <p:cNvSpPr/>
          <p:nvPr/>
        </p:nvSpPr>
        <p:spPr>
          <a:xfrm flipH="1">
            <a:off x="4427984" y="839078"/>
            <a:ext cx="2293960" cy="150980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56482" y="0"/>
                </a:moveTo>
                <a:lnTo>
                  <a:pt x="2156482" y="1452506"/>
                </a:lnTo>
                <a:lnTo>
                  <a:pt x="0" y="1452506"/>
                </a:lnTo>
                <a:lnTo>
                  <a:pt x="0" y="1639639"/>
                </a:lnTo>
              </a:path>
            </a:pathLst>
          </a:custGeom>
          <a:noFill/>
          <a:ln>
            <a:solidFill>
              <a:schemeClr val="accent4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2843084" y="839078"/>
            <a:ext cx="3313092" cy="720080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b="1" kern="1200" dirty="0" smtClean="0">
                <a:cs typeface="+mj-cs"/>
              </a:rPr>
              <a:t>ประโยคความเดียวซับซ้อน</a:t>
            </a:r>
            <a:endParaRPr lang="th-TH" sz="3200" b="1" kern="1200" dirty="0"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6513" y="2564904"/>
            <a:ext cx="0" cy="3312368"/>
          </a:xfrm>
          <a:prstGeom prst="line">
            <a:avLst/>
          </a:prstGeom>
          <a:ln w="28575">
            <a:solidFill>
              <a:srgbClr val="CC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6513" y="3789040"/>
            <a:ext cx="413168" cy="0"/>
          </a:xfrm>
          <a:prstGeom prst="line">
            <a:avLst/>
          </a:prstGeom>
          <a:ln w="28575">
            <a:solidFill>
              <a:srgbClr val="CC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6513" y="4797152"/>
            <a:ext cx="413168" cy="0"/>
          </a:xfrm>
          <a:prstGeom prst="line">
            <a:avLst/>
          </a:prstGeom>
          <a:ln w="28575">
            <a:solidFill>
              <a:srgbClr val="CC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6513" y="5877272"/>
            <a:ext cx="413168" cy="0"/>
          </a:xfrm>
          <a:prstGeom prst="line">
            <a:avLst/>
          </a:prstGeom>
          <a:ln w="28575">
            <a:solidFill>
              <a:srgbClr val="CC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92050" y="2564904"/>
            <a:ext cx="0" cy="3312368"/>
          </a:xfrm>
          <a:prstGeom prst="line">
            <a:avLst/>
          </a:prstGeom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292070" y="3789040"/>
            <a:ext cx="389072" cy="0"/>
          </a:xfrm>
          <a:prstGeom prst="line">
            <a:avLst/>
          </a:prstGeom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92070" y="4869160"/>
            <a:ext cx="389072" cy="0"/>
          </a:xfrm>
          <a:prstGeom prst="line">
            <a:avLst/>
          </a:prstGeom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92070" y="5877272"/>
            <a:ext cx="389072" cy="0"/>
          </a:xfrm>
          <a:prstGeom prst="line">
            <a:avLst/>
          </a:prstGeom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827583" y="3429000"/>
            <a:ext cx="3096345" cy="936104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kern="1200" dirty="0" smtClean="0">
                <a:cs typeface="+mj-cs"/>
              </a:rPr>
              <a:t>ส่วนขยายเป็นกลุ่มคำที่มี          คำบุพบทนำหน้า</a:t>
            </a:r>
            <a:endParaRPr lang="th-TH" kern="1200" dirty="0">
              <a:cs typeface="+mj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827583" y="4509120"/>
            <a:ext cx="3096345" cy="864096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kern="1200" dirty="0" smtClean="0">
                <a:cs typeface="+mj-cs"/>
              </a:rPr>
              <a:t>ประธานเป็นกลุ่มคำที่มีคำว่า “การ” หรือ “ความ” นำหน้า</a:t>
            </a:r>
            <a:endParaRPr lang="th-TH" kern="1200" dirty="0">
              <a:cs typeface="+mj-cs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827583" y="5517232"/>
            <a:ext cx="3096345" cy="936104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kern="1200" dirty="0" smtClean="0">
                <a:cs typeface="+mj-cs"/>
              </a:rPr>
              <a:t>ประธานมีส่วนขยายเป็นคำหรือกลุ่มคำปะปนกัน</a:t>
            </a:r>
            <a:endParaRPr lang="th-TH" kern="1200" dirty="0">
              <a:cs typeface="+mj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647978" y="3429000"/>
            <a:ext cx="3048403" cy="936104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kern="1200" dirty="0" smtClean="0">
                <a:cs typeface="+mj-cs"/>
              </a:rPr>
              <a:t>กริยาหรือตัวแสดงเป็นกลุ่มคำ</a:t>
            </a:r>
            <a:endParaRPr lang="th-TH" kern="1200" dirty="0">
              <a:cs typeface="+mj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647978" y="4509120"/>
            <a:ext cx="3048403" cy="864096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kern="1200" dirty="0" smtClean="0">
                <a:cs typeface="+mj-cs"/>
              </a:rPr>
              <a:t>กริยาหรือตัวแสดงมีส่วนขยายอยู่หลายแห่งในประโยค</a:t>
            </a:r>
            <a:endParaRPr lang="th-TH" kern="1200" dirty="0">
              <a:cs typeface="+mj-cs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681142" y="5517232"/>
            <a:ext cx="3048403" cy="936104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kern="1200" dirty="0" smtClean="0">
                <a:cs typeface="+mj-cs"/>
              </a:rPr>
              <a:t>กริยาหรือตัวแสดงมีส่วนขยายต่อเนื่องกันหลายทอด</a:t>
            </a:r>
            <a:endParaRPr lang="th-TH" kern="1200" dirty="0">
              <a:cs typeface="+mj-cs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67544" y="1995471"/>
            <a:ext cx="3456384" cy="891108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</a:pPr>
            <a:r>
              <a:rPr lang="th-TH" b="1" kern="1200" dirty="0" smtClean="0">
                <a:cs typeface="+mj-cs"/>
              </a:rPr>
              <a:t>ประโยคความเดียวซับซ้อน </a:t>
            </a:r>
            <a:endParaRPr lang="th-TH" b="1" dirty="0">
              <a:cs typeface="+mj-cs"/>
            </a:endParaRPr>
          </a:p>
          <a:p>
            <a:pPr lvl="0" algn="ctr" defTabSz="2133600">
              <a:lnSpc>
                <a:spcPct val="90000"/>
              </a:lnSpc>
              <a:spcBef>
                <a:spcPct val="0"/>
              </a:spcBef>
            </a:pPr>
            <a:r>
              <a:rPr lang="th-TH" b="1" kern="1200" dirty="0" smtClean="0">
                <a:cs typeface="+mj-cs"/>
              </a:rPr>
              <a:t>ที่ภาคประธาน</a:t>
            </a:r>
            <a:endParaRPr lang="th-TH" b="1" kern="1200" dirty="0">
              <a:cs typeface="+mj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220072" y="1997280"/>
            <a:ext cx="3456384" cy="891108"/>
          </a:xfrm>
          <a:custGeom>
            <a:avLst/>
            <a:gdLst>
              <a:gd name="connsiteX0" fmla="*/ 0 w 1782216"/>
              <a:gd name="connsiteY0" fmla="*/ 0 h 891108"/>
              <a:gd name="connsiteX1" fmla="*/ 1782216 w 1782216"/>
              <a:gd name="connsiteY1" fmla="*/ 0 h 891108"/>
              <a:gd name="connsiteX2" fmla="*/ 1782216 w 1782216"/>
              <a:gd name="connsiteY2" fmla="*/ 891108 h 891108"/>
              <a:gd name="connsiteX3" fmla="*/ 0 w 1782216"/>
              <a:gd name="connsiteY3" fmla="*/ 891108 h 891108"/>
              <a:gd name="connsiteX4" fmla="*/ 0 w 1782216"/>
              <a:gd name="connsiteY4" fmla="*/ 0 h 8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216" h="891108">
                <a:moveTo>
                  <a:pt x="0" y="0"/>
                </a:moveTo>
                <a:lnTo>
                  <a:pt x="1782216" y="0"/>
                </a:lnTo>
                <a:lnTo>
                  <a:pt x="1782216" y="891108"/>
                </a:lnTo>
                <a:lnTo>
                  <a:pt x="0" y="891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</a:pPr>
            <a:r>
              <a:rPr lang="th-TH" b="1" kern="1200" dirty="0" smtClean="0">
                <a:cs typeface="+mj-cs"/>
              </a:rPr>
              <a:t>ประโยคความเดียวซับซ้อน</a:t>
            </a:r>
          </a:p>
          <a:p>
            <a:pPr lvl="0" algn="ctr" defTabSz="2133600">
              <a:lnSpc>
                <a:spcPct val="90000"/>
              </a:lnSpc>
              <a:spcBef>
                <a:spcPct val="0"/>
              </a:spcBef>
            </a:pPr>
            <a:r>
              <a:rPr lang="th-TH" b="1" kern="1200" dirty="0" smtClean="0">
                <a:cs typeface="+mj-cs"/>
              </a:rPr>
              <a:t>ที่ภาคแสดง</a:t>
            </a:r>
            <a:endParaRPr lang="th-TH" b="1" kern="1200" dirty="0"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pPr/>
              <a:t>50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012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15" grpId="0" animBg="1"/>
      <p:bldP spid="17" grpId="0" animBg="1"/>
      <p:bldP spid="26" grpId="0" animBg="1"/>
      <p:bldP spid="24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3810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6999" y="262389"/>
            <a:ext cx="3603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F79646">
                    <a:lumMod val="75000"/>
                  </a:srgbClr>
                </a:solidFill>
                <a:cs typeface="Angsana New"/>
              </a:rPr>
              <a:t>แต่งประโยคความเดียว</a:t>
            </a:r>
            <a:endParaRPr lang="th-TH" sz="4400" b="1" dirty="0">
              <a:solidFill>
                <a:srgbClr val="F79646">
                  <a:lumMod val="75000"/>
                </a:srgbClr>
              </a:solidFill>
              <a:cs typeface="Angsana New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20" y="3524689"/>
            <a:ext cx="28575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02" y="3524689"/>
            <a:ext cx="28575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J:\000 1 A PowerPoint ภาษาไทย\ปกหนังสือ\DSC019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90" y="4437112"/>
            <a:ext cx="2601220" cy="1950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ounded Rectangle 1"/>
          <p:cNvSpPr/>
          <p:nvPr/>
        </p:nvSpPr>
        <p:spPr>
          <a:xfrm>
            <a:off x="724058" y="1183060"/>
            <a:ext cx="2498817" cy="864096"/>
          </a:xfrm>
          <a:prstGeom prst="roundRect">
            <a:avLst/>
          </a:prstGeom>
          <a:solidFill>
            <a:schemeClr val="accent3"/>
          </a:solidFill>
          <a:ln w="7620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เศรษฐกิจพอเพียง</a:t>
            </a:r>
            <a:endParaRPr lang="th-TH" dirty="0"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33279" y="1183060"/>
            <a:ext cx="2381884" cy="864096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ทำมาหากิน</a:t>
            </a:r>
            <a:endParaRPr lang="th-TH" dirty="0">
              <a:cs typeface="+mj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31187" y="1217370"/>
            <a:ext cx="2381884" cy="864096"/>
          </a:xfrm>
          <a:prstGeom prst="roundRect">
            <a:avLst/>
          </a:prstGeom>
          <a:solidFill>
            <a:schemeClr val="accent5"/>
          </a:solidFill>
          <a:ln w="76200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ผักสวนครัว</a:t>
            </a:r>
            <a:endParaRPr lang="th-TH" dirty="0">
              <a:cs typeface="+mj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79842" y="2311222"/>
            <a:ext cx="2381884" cy="864096"/>
          </a:xfrm>
          <a:prstGeom prst="roundRect">
            <a:avLst/>
          </a:prstGeom>
          <a:solidFill>
            <a:schemeClr val="accent2"/>
          </a:solidFill>
          <a:ln w="7620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หนังสือ</a:t>
            </a:r>
            <a:r>
              <a:rPr lang="th-TH" dirty="0" err="1" smtClean="0">
                <a:cs typeface="+mj-cs"/>
              </a:rPr>
              <a:t>นว</a:t>
            </a:r>
            <a:r>
              <a:rPr lang="th-TH" dirty="0" smtClean="0">
                <a:cs typeface="+mj-cs"/>
              </a:rPr>
              <a:t>นิยาย</a:t>
            </a:r>
            <a:endParaRPr lang="th-TH" dirty="0">
              <a:cs typeface="+mj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00225" y="2311222"/>
            <a:ext cx="2381884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เขียนหนังสือ</a:t>
            </a:r>
            <a:endParaRPr lang="th-TH" dirty="0"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pPr/>
              <a:t>38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163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6672"/>
            <a:ext cx="9144000" cy="72008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prstClr val="white"/>
                </a:solidFill>
                <a:cs typeface="Angsana New"/>
              </a:rPr>
              <a:t> </a:t>
            </a:r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     ๒. ประโยคซับซ้อน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132160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ประโยคที่เราใช้สื่อสารกันในชีวิตประจำวันส่วนใหญ่จะเป็น</a:t>
            </a:r>
            <a:endParaRPr lang="th-TH" dirty="0"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pPr/>
              <a:t>39</a:t>
            </a:fld>
            <a:endParaRPr lang="th-TH" dirty="0"/>
          </a:p>
        </p:txBody>
      </p:sp>
      <p:grpSp>
        <p:nvGrpSpPr>
          <p:cNvPr id="41" name="Group 40"/>
          <p:cNvGrpSpPr/>
          <p:nvPr/>
        </p:nvGrpSpPr>
        <p:grpSpPr>
          <a:xfrm>
            <a:off x="251520" y="1969873"/>
            <a:ext cx="2545957" cy="729387"/>
            <a:chOff x="460197" y="2323997"/>
            <a:chExt cx="2545957" cy="729387"/>
          </a:xfrm>
        </p:grpSpPr>
        <p:sp>
          <p:nvSpPr>
            <p:cNvPr id="42" name="Round Same Side Corner Rectangle 41"/>
            <p:cNvSpPr/>
            <p:nvPr/>
          </p:nvSpPr>
          <p:spPr>
            <a:xfrm>
              <a:off x="460197" y="2323997"/>
              <a:ext cx="2545957" cy="490370"/>
            </a:xfrm>
            <a:prstGeom prst="round2SameRect">
              <a:avLst>
                <a:gd name="adj1" fmla="val 8000"/>
                <a:gd name="adj2" fmla="val 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th-TH" b="1" dirty="0" smtClean="0">
                  <a:cs typeface="+mj-cs"/>
                </a:rPr>
                <a:t>ประโยคความเดียว</a:t>
              </a:r>
              <a:endParaRPr lang="th-TH" b="1" dirty="0">
                <a:cs typeface="+mj-cs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460197" y="2806925"/>
              <a:ext cx="2545957" cy="246459"/>
            </a:xfrm>
            <a:custGeom>
              <a:avLst/>
              <a:gdLst>
                <a:gd name="connsiteX0" fmla="*/ 0 w 1779546"/>
                <a:gd name="connsiteY0" fmla="*/ 0 h 571209"/>
                <a:gd name="connsiteX1" fmla="*/ 1779546 w 1779546"/>
                <a:gd name="connsiteY1" fmla="*/ 0 h 571209"/>
                <a:gd name="connsiteX2" fmla="*/ 1779546 w 1779546"/>
                <a:gd name="connsiteY2" fmla="*/ 571209 h 571209"/>
                <a:gd name="connsiteX3" fmla="*/ 0 w 1779546"/>
                <a:gd name="connsiteY3" fmla="*/ 571209 h 571209"/>
                <a:gd name="connsiteX4" fmla="*/ 0 w 1779546"/>
                <a:gd name="connsiteY4" fmla="*/ 0 h 57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9546" h="571209">
                  <a:moveTo>
                    <a:pt x="0" y="0"/>
                  </a:moveTo>
                  <a:lnTo>
                    <a:pt x="1779546" y="0"/>
                  </a:lnTo>
                  <a:lnTo>
                    <a:pt x="1779546" y="571209"/>
                  </a:lnTo>
                  <a:lnTo>
                    <a:pt x="0" y="57120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730" tIns="0" rIns="568255" bIns="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3300" kern="12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275856" y="3319645"/>
            <a:ext cx="5578332" cy="2520833"/>
            <a:chOff x="666461" y="3703177"/>
            <a:chExt cx="4634860" cy="2736304"/>
          </a:xfrm>
        </p:grpSpPr>
        <p:sp>
          <p:nvSpPr>
            <p:cNvPr id="46" name="Rectangular Callout 45"/>
            <p:cNvSpPr/>
            <p:nvPr/>
          </p:nvSpPr>
          <p:spPr>
            <a:xfrm>
              <a:off x="666461" y="3703177"/>
              <a:ext cx="4634860" cy="2736304"/>
            </a:xfrm>
            <a:prstGeom prst="wedgeRectCallout">
              <a:avLst>
                <a:gd name="adj1" fmla="val -52752"/>
                <a:gd name="adj2" fmla="val -80784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dirty="0" smtClean="0">
                  <a:cs typeface="+mj-cs"/>
                </a:rPr>
                <a:t>    ประกอบด้วย</a:t>
              </a:r>
            </a:p>
            <a:p>
              <a:r>
                <a:rPr lang="th-TH" dirty="0" smtClean="0">
                  <a:cs typeface="+mj-cs"/>
                </a:rPr>
                <a:t>    ประธาน + กริยา + (ส่วนขยาย)</a:t>
              </a:r>
            </a:p>
            <a:p>
              <a:r>
                <a:rPr lang="th-TH" dirty="0" smtClean="0">
                  <a:cs typeface="+mj-cs"/>
                </a:rPr>
                <a:t>    ประธาน + กริยา + กรรม + (ส่วนขยาย)</a:t>
              </a:r>
            </a:p>
            <a:p>
              <a:endParaRPr lang="th-TH" dirty="0" smtClean="0">
                <a:cs typeface="+mj-cs"/>
              </a:endParaRPr>
            </a:p>
            <a:p>
              <a:endParaRPr lang="th-TH" dirty="0">
                <a:cs typeface="+mj-cs"/>
              </a:endParaRPr>
            </a:p>
          </p:txBody>
        </p:sp>
        <p:sp>
          <p:nvSpPr>
            <p:cNvPr id="47" name="Flowchart: Process 46"/>
            <p:cNvSpPr/>
            <p:nvPr/>
          </p:nvSpPr>
          <p:spPr>
            <a:xfrm>
              <a:off x="714229" y="5462838"/>
              <a:ext cx="4539323" cy="936104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 smtClean="0">
                  <a:solidFill>
                    <a:schemeClr val="tx1"/>
                  </a:solidFill>
                  <a:cs typeface="+mj-cs"/>
                </a:rPr>
                <a:t>ส่วนขยายจะเป็นเพียงคำหรือกลุ่มคำเล็ก ๆ เพียงคำเดียวหรือกลุ่มเดียว</a:t>
              </a:r>
              <a:endParaRPr lang="th-TH" dirty="0">
                <a:solidFill>
                  <a:schemeClr val="tx1"/>
                </a:solidFill>
                <a:cs typeface="+mj-cs"/>
              </a:endParaRPr>
            </a:p>
          </p:txBody>
        </p:sp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6" y="3789040"/>
            <a:ext cx="2322636" cy="301487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933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cs typeface="+mj-cs"/>
              </a:rPr>
              <a:t>          แต่ในการสื่อสารในชีวิตประจำวัน การใช้ภาษามีความซับซ้อนมากขึ้น มีการใช้ประโยคยาว ๆ ที่มีส่วนขยายซับซ้อนยิ่งขึ้น</a:t>
            </a:r>
            <a:endParaRPr lang="th-TH" dirty="0"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6798" y="1412777"/>
            <a:ext cx="2545957" cy="729386"/>
            <a:chOff x="3373505" y="2204864"/>
            <a:chExt cx="2545957" cy="729386"/>
          </a:xfrm>
        </p:grpSpPr>
        <p:sp>
          <p:nvSpPr>
            <p:cNvPr id="13" name="Round Same Side Corner Rectangle 12"/>
            <p:cNvSpPr/>
            <p:nvPr/>
          </p:nvSpPr>
          <p:spPr>
            <a:xfrm>
              <a:off x="3373505" y="2204864"/>
              <a:ext cx="2545957" cy="490370"/>
            </a:xfrm>
            <a:prstGeom prst="round2SameRect">
              <a:avLst>
                <a:gd name="adj1" fmla="val 8000"/>
                <a:gd name="adj2" fmla="val 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2340759"/>
                <a:satOff val="-2919"/>
                <a:lumOff val="68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th-TH" b="1" dirty="0" smtClean="0">
                  <a:cs typeface="+mj-cs"/>
                </a:rPr>
                <a:t>ประโยคความรวม</a:t>
              </a:r>
              <a:endParaRPr lang="th-TH" b="1" dirty="0">
                <a:cs typeface="+mj-cs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373505" y="2687791"/>
              <a:ext cx="2545957" cy="246459"/>
            </a:xfrm>
            <a:custGeom>
              <a:avLst/>
              <a:gdLst>
                <a:gd name="connsiteX0" fmla="*/ 0 w 1779546"/>
                <a:gd name="connsiteY0" fmla="*/ 0 h 571209"/>
                <a:gd name="connsiteX1" fmla="*/ 1779546 w 1779546"/>
                <a:gd name="connsiteY1" fmla="*/ 0 h 571209"/>
                <a:gd name="connsiteX2" fmla="*/ 1779546 w 1779546"/>
                <a:gd name="connsiteY2" fmla="*/ 571209 h 571209"/>
                <a:gd name="connsiteX3" fmla="*/ 0 w 1779546"/>
                <a:gd name="connsiteY3" fmla="*/ 571209 h 571209"/>
                <a:gd name="connsiteX4" fmla="*/ 0 w 1779546"/>
                <a:gd name="connsiteY4" fmla="*/ 0 h 57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9546" h="571209">
                  <a:moveTo>
                    <a:pt x="0" y="0"/>
                  </a:moveTo>
                  <a:lnTo>
                    <a:pt x="1779546" y="0"/>
                  </a:lnTo>
                  <a:lnTo>
                    <a:pt x="1779546" y="571209"/>
                  </a:lnTo>
                  <a:lnTo>
                    <a:pt x="0" y="57120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2">
                <a:hueOff val="2340759"/>
                <a:satOff val="-2919"/>
                <a:lumOff val="686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730" tIns="0" rIns="568255" bIns="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3300" kern="1200"/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476672"/>
            <a:ext cx="9144000" cy="72008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prstClr val="white"/>
                </a:solidFill>
                <a:cs typeface="Angsana New"/>
              </a:rPr>
              <a:t> </a:t>
            </a:r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     ๒. ประโยคซับซ้อน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pPr/>
              <a:t>40</a:t>
            </a:fld>
            <a:endParaRPr lang="th-TH" dirty="0"/>
          </a:p>
        </p:txBody>
      </p:sp>
      <p:grpSp>
        <p:nvGrpSpPr>
          <p:cNvPr id="16" name="Group 15"/>
          <p:cNvGrpSpPr/>
          <p:nvPr/>
        </p:nvGrpSpPr>
        <p:grpSpPr>
          <a:xfrm>
            <a:off x="3735225" y="1412777"/>
            <a:ext cx="5013238" cy="1777350"/>
            <a:chOff x="3336541" y="3379843"/>
            <a:chExt cx="4634860" cy="1777350"/>
          </a:xfrm>
        </p:grpSpPr>
        <p:sp>
          <p:nvSpPr>
            <p:cNvPr id="17" name="Rectangular Callout 16"/>
            <p:cNvSpPr/>
            <p:nvPr/>
          </p:nvSpPr>
          <p:spPr>
            <a:xfrm>
              <a:off x="3336541" y="3379843"/>
              <a:ext cx="4634860" cy="1777350"/>
            </a:xfrm>
            <a:prstGeom prst="wedgeRectCallout">
              <a:avLst>
                <a:gd name="adj1" fmla="val -67432"/>
                <a:gd name="adj2" fmla="val -39547"/>
              </a:avLst>
            </a:prstGeom>
            <a:ln>
              <a:solidFill>
                <a:srgbClr val="CE9D6C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dirty="0" smtClean="0">
                  <a:cs typeface="+mj-cs"/>
                </a:rPr>
                <a:t>    ประกอบด้วย</a:t>
              </a:r>
            </a:p>
            <a:p>
              <a:r>
                <a:rPr lang="th-TH" dirty="0" smtClean="0">
                  <a:cs typeface="+mj-cs"/>
                </a:rPr>
                <a:t>    </a:t>
              </a:r>
            </a:p>
            <a:p>
              <a:endParaRPr lang="th-TH" dirty="0">
                <a:cs typeface="+mj-cs"/>
              </a:endParaRPr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3464089" y="4296782"/>
              <a:ext cx="1991818" cy="456627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cs typeface="+mj-cs"/>
                </a:rPr>
                <a:t>ประโยคความเดียว</a:t>
              </a:r>
              <a:endParaRPr lang="th-TH" dirty="0">
                <a:cs typeface="+mj-cs"/>
              </a:endParaRPr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5893444" y="4296782"/>
              <a:ext cx="1991818" cy="456627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cs typeface="+mj-cs"/>
                </a:rPr>
                <a:t>ประโยคความเดียว</a:t>
              </a:r>
              <a:endParaRPr lang="th-TH" dirty="0">
                <a:cs typeface="+mj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11712" y="4296782"/>
              <a:ext cx="336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/>
                <a:t>+</a:t>
              </a:r>
              <a:endParaRPr lang="th-TH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6798" y="3212976"/>
            <a:ext cx="2545957" cy="729386"/>
            <a:chOff x="6329016" y="2204862"/>
            <a:chExt cx="2545957" cy="729386"/>
          </a:xfrm>
        </p:grpSpPr>
        <p:sp>
          <p:nvSpPr>
            <p:cNvPr id="22" name="Round Same Side Corner Rectangle 21"/>
            <p:cNvSpPr/>
            <p:nvPr/>
          </p:nvSpPr>
          <p:spPr>
            <a:xfrm>
              <a:off x="6329016" y="2204862"/>
              <a:ext cx="2545957" cy="482927"/>
            </a:xfrm>
            <a:prstGeom prst="round2SameRect">
              <a:avLst>
                <a:gd name="adj1" fmla="val 8000"/>
                <a:gd name="adj2" fmla="val 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th-TH" b="1" dirty="0" smtClean="0">
                  <a:cs typeface="+mj-cs"/>
                </a:rPr>
                <a:t>ประโยคความซ้อน</a:t>
              </a:r>
              <a:endParaRPr lang="th-TH" b="1" dirty="0">
                <a:cs typeface="+mj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6329016" y="2687789"/>
              <a:ext cx="2545957" cy="246459"/>
            </a:xfrm>
            <a:custGeom>
              <a:avLst/>
              <a:gdLst>
                <a:gd name="connsiteX0" fmla="*/ 0 w 1779546"/>
                <a:gd name="connsiteY0" fmla="*/ 0 h 571209"/>
                <a:gd name="connsiteX1" fmla="*/ 1779546 w 1779546"/>
                <a:gd name="connsiteY1" fmla="*/ 0 h 571209"/>
                <a:gd name="connsiteX2" fmla="*/ 1779546 w 1779546"/>
                <a:gd name="connsiteY2" fmla="*/ 571209 h 571209"/>
                <a:gd name="connsiteX3" fmla="*/ 0 w 1779546"/>
                <a:gd name="connsiteY3" fmla="*/ 571209 h 571209"/>
                <a:gd name="connsiteX4" fmla="*/ 0 w 1779546"/>
                <a:gd name="connsiteY4" fmla="*/ 0 h 57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9546" h="571209">
                  <a:moveTo>
                    <a:pt x="0" y="0"/>
                  </a:moveTo>
                  <a:lnTo>
                    <a:pt x="1779546" y="0"/>
                  </a:lnTo>
                  <a:lnTo>
                    <a:pt x="1779546" y="571209"/>
                  </a:lnTo>
                  <a:lnTo>
                    <a:pt x="0" y="57120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730" tIns="0" rIns="568255" bIns="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3300" kern="12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35224" y="3695902"/>
            <a:ext cx="5013239" cy="1965345"/>
            <a:chOff x="-396552" y="1462131"/>
            <a:chExt cx="4634860" cy="1965345"/>
          </a:xfrm>
        </p:grpSpPr>
        <p:sp>
          <p:nvSpPr>
            <p:cNvPr id="26" name="Rectangular Callout 25"/>
            <p:cNvSpPr/>
            <p:nvPr/>
          </p:nvSpPr>
          <p:spPr>
            <a:xfrm>
              <a:off x="-396552" y="1462131"/>
              <a:ext cx="4634860" cy="1965345"/>
            </a:xfrm>
            <a:prstGeom prst="wedgeRectCallout">
              <a:avLst>
                <a:gd name="adj1" fmla="val -67053"/>
                <a:gd name="adj2" fmla="val -49164"/>
              </a:avLst>
            </a:prstGeom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dirty="0" smtClean="0">
                  <a:cs typeface="+mj-cs"/>
                </a:rPr>
                <a:t>    ประกอบด้วย</a:t>
              </a:r>
            </a:p>
            <a:p>
              <a:r>
                <a:rPr lang="th-TH" dirty="0" smtClean="0">
                  <a:cs typeface="+mj-cs"/>
                </a:rPr>
                <a:t>    </a:t>
              </a:r>
            </a:p>
            <a:p>
              <a:endParaRPr lang="th-TH" dirty="0">
                <a:cs typeface="+mj-cs"/>
              </a:endParaRPr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-258643" y="2183939"/>
              <a:ext cx="1991818" cy="456627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cs typeface="+mj-cs"/>
                </a:rPr>
                <a:t>ประโยคหลัก</a:t>
              </a:r>
              <a:endParaRPr lang="th-TH" dirty="0">
                <a:cs typeface="+mj-cs"/>
              </a:endParaRPr>
            </a:p>
          </p:txBody>
        </p:sp>
        <p:sp>
          <p:nvSpPr>
            <p:cNvPr id="28" name="Flowchart: Process 27"/>
            <p:cNvSpPr/>
            <p:nvPr/>
          </p:nvSpPr>
          <p:spPr>
            <a:xfrm>
              <a:off x="2170711" y="2183939"/>
              <a:ext cx="1991818" cy="456627"/>
            </a:xfrm>
            <a:prstGeom prst="flowChartProcess">
              <a:avLst/>
            </a:prstGeom>
            <a:solidFill>
              <a:srgbClr val="FFE593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cs typeface="+mj-cs"/>
                </a:rPr>
                <a:t>ประโยคย่อย</a:t>
              </a:r>
              <a:endParaRPr lang="th-TH" dirty="0">
                <a:cs typeface="+mj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88978" y="2183939"/>
              <a:ext cx="336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/>
                <a:t>+</a:t>
              </a:r>
              <a:endParaRPr lang="th-TH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21872" y="2640566"/>
              <a:ext cx="1518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cs typeface="+mj-cs"/>
                </a:rPr>
                <a:t>(มุขประโยค)</a:t>
              </a:r>
              <a:endParaRPr lang="th-TH" dirty="0">
                <a:cs typeface="+mj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06345" y="2607564"/>
              <a:ext cx="1489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cs typeface="+mj-cs"/>
                </a:rPr>
                <a:t>(อนุประโยค)</a:t>
              </a:r>
              <a:endParaRPr lang="th-TH" dirty="0"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429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6672"/>
            <a:ext cx="9144000" cy="72008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cs typeface="+mj-cs"/>
              </a:rPr>
              <a:t> </a:t>
            </a:r>
            <a:r>
              <a:rPr lang="th-TH" sz="4000" b="1" dirty="0" smtClean="0">
                <a:cs typeface="+mj-cs"/>
              </a:rPr>
              <a:t>     ๒. ประโยคซับซ้อน</a:t>
            </a:r>
            <a:endParaRPr lang="th-TH" sz="4000" b="1" dirty="0">
              <a:cs typeface="+mj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2371765" y="1412776"/>
            <a:ext cx="6426859" cy="900100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คือ ประโยคที่มีโครงสร้างซับซ้อนยิ่งขึ้น ซึ่งมีลักษณะดังนี้</a:t>
            </a:r>
            <a:endParaRPr lang="th-TH" dirty="0">
              <a:cs typeface="+mj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9839" y="1492343"/>
            <a:ext cx="2448272" cy="74096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cs typeface="+mj-cs"/>
              </a:rPr>
              <a:t>ประโยคซับซ้อน</a:t>
            </a:r>
            <a:endParaRPr lang="th-TH" sz="3200" b="1" dirty="0">
              <a:cs typeface="+mj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37949" y="2995806"/>
            <a:ext cx="591482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cs typeface="+mj-cs"/>
              </a:rPr>
              <a:t>      ภาคประธานหรือภาคแสดงถูกขยายด้วยคำหรือ   </a:t>
            </a:r>
          </a:p>
          <a:p>
            <a:r>
              <a:rPr lang="th-TH" dirty="0">
                <a:cs typeface="+mj-cs"/>
              </a:rPr>
              <a:t> </a:t>
            </a:r>
            <a:r>
              <a:rPr lang="th-TH" dirty="0" smtClean="0">
                <a:cs typeface="+mj-cs"/>
              </a:rPr>
              <a:t>     กลุ่มคำที่ยืดยาวขึ้น</a:t>
            </a:r>
            <a:endParaRPr lang="th-TH" dirty="0">
              <a:cs typeface="+mj-cs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765740" y="3105561"/>
            <a:ext cx="2155377" cy="71659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ประโยคความเดียว</a:t>
            </a:r>
            <a:endParaRPr lang="th-TH" dirty="0">
              <a:cs typeface="+mj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27785" y="4215957"/>
            <a:ext cx="5914820" cy="936104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CC99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cs typeface="+mj-cs"/>
              </a:rPr>
              <a:t>      ประกอบด้วยประโยคย่อยหรือประโยคเล็กหลาย ๆ</a:t>
            </a:r>
          </a:p>
          <a:p>
            <a:r>
              <a:rPr lang="th-TH" dirty="0">
                <a:cs typeface="+mj-cs"/>
              </a:rPr>
              <a:t> </a:t>
            </a:r>
            <a:r>
              <a:rPr lang="th-TH" dirty="0" smtClean="0">
                <a:cs typeface="+mj-cs"/>
              </a:rPr>
              <a:t>     ประโยค</a:t>
            </a:r>
          </a:p>
        </p:txBody>
      </p:sp>
      <p:sp>
        <p:nvSpPr>
          <p:cNvPr id="13" name="Pentagon 12"/>
          <p:cNvSpPr/>
          <p:nvPr/>
        </p:nvSpPr>
        <p:spPr>
          <a:xfrm>
            <a:off x="755576" y="4325712"/>
            <a:ext cx="2155377" cy="716595"/>
          </a:xfrm>
          <a:prstGeom prst="homePlate">
            <a:avLst/>
          </a:prstGeom>
          <a:solidFill>
            <a:srgbClr val="CC99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ประโยคความรวม</a:t>
            </a:r>
            <a:endParaRPr lang="th-TH" dirty="0">
              <a:cs typeface="+mj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37949" y="5463745"/>
            <a:ext cx="5914820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cs typeface="+mj-cs"/>
              </a:rPr>
              <a:t>       ประกอบด้วยประโยคหลักและประโยคย่อย</a:t>
            </a:r>
          </a:p>
          <a:p>
            <a:r>
              <a:rPr lang="th-TH" dirty="0">
                <a:cs typeface="+mj-cs"/>
              </a:rPr>
              <a:t> </a:t>
            </a:r>
            <a:r>
              <a:rPr lang="th-TH" dirty="0" smtClean="0">
                <a:cs typeface="+mj-cs"/>
              </a:rPr>
              <a:t>      ที่ซับซ้อน</a:t>
            </a:r>
            <a:endParaRPr lang="th-TH" dirty="0">
              <a:cs typeface="+mj-cs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765740" y="5573500"/>
            <a:ext cx="2155377" cy="71659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ประโยคความซ้อน</a:t>
            </a:r>
            <a:endParaRPr lang="th-TH" dirty="0"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pPr/>
              <a:t>41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22212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68760"/>
            <a:ext cx="4572000" cy="5614067"/>
          </a:xfrm>
          <a:prstGeom prst="rect">
            <a:avLst/>
          </a:prstGeom>
          <a:solidFill>
            <a:srgbClr val="E4C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4572000" y="1268760"/>
            <a:ext cx="4572000" cy="56140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-11361" y="41276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cs typeface="+mj-cs"/>
              </a:rPr>
              <a:t>๒. ประโยคซับซ้อน</a:t>
            </a:r>
            <a:endParaRPr lang="th-TH" sz="2400" b="1" dirty="0"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40842" y="1484784"/>
            <a:ext cx="2880320" cy="576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cs typeface="+mj-cs"/>
              </a:rPr>
              <a:t>ประโยคความเดียวซับซ้อน</a:t>
            </a:r>
            <a:endParaRPr lang="th-TH" b="1" dirty="0"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6672"/>
            <a:ext cx="9144000" cy="72008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cs typeface="+mj-cs"/>
              </a:rPr>
              <a:t> </a:t>
            </a:r>
            <a:r>
              <a:rPr lang="th-TH" sz="4000" b="1" dirty="0" smtClean="0">
                <a:cs typeface="+mj-cs"/>
              </a:rPr>
              <a:t>     ๒.๑ ประโยคความเดียวซับซ้อน</a:t>
            </a:r>
            <a:endParaRPr lang="th-TH" sz="4000" b="1" dirty="0"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9687" y="1484784"/>
            <a:ext cx="2880320" cy="576064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cs typeface="+mj-cs"/>
              </a:rPr>
              <a:t>ประโยคความเดียว</a:t>
            </a:r>
            <a:endParaRPr lang="th-TH" b="1" dirty="0">
              <a:cs typeface="+mj-cs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790735" y="2204864"/>
            <a:ext cx="765041" cy="288032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Down Arrow 12"/>
          <p:cNvSpPr/>
          <p:nvPr/>
        </p:nvSpPr>
        <p:spPr>
          <a:xfrm>
            <a:off x="6598481" y="2204864"/>
            <a:ext cx="765041" cy="288032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33234" y="2544560"/>
            <a:ext cx="3744416" cy="5623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บทประธาน + บทกริยา</a:t>
            </a:r>
            <a:endParaRPr lang="th-TH" dirty="0">
              <a:cs typeface="+mj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433234" y="3192632"/>
            <a:ext cx="3744416" cy="562372"/>
          </a:xfrm>
          <a:prstGeom prst="flowChartProcess">
            <a:avLst/>
          </a:prstGeom>
          <a:solidFill>
            <a:srgbClr val="75DD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บทประธาน + บทกริยา + บทกรรม</a:t>
            </a:r>
            <a:endParaRPr lang="th-TH" dirty="0">
              <a:cs typeface="+mj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756" y="3889211"/>
            <a:ext cx="1224136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ส่วนขยาย</a:t>
            </a:r>
            <a:endParaRPr lang="th-TH" dirty="0">
              <a:cs typeface="+mj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336394" y="4138289"/>
            <a:ext cx="315079" cy="28231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5194" y="4061390"/>
            <a:ext cx="29571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th-TH" dirty="0" smtClean="0">
                <a:latin typeface="Angsana New"/>
                <a:cs typeface="Angsana New"/>
              </a:rPr>
              <a:t>• </a:t>
            </a:r>
            <a:r>
              <a:rPr lang="th-TH" dirty="0" smtClean="0">
                <a:cs typeface="+mj-cs"/>
              </a:rPr>
              <a:t>คำเพียงคำเดียว</a:t>
            </a:r>
          </a:p>
          <a:p>
            <a:pPr>
              <a:buClr>
                <a:schemeClr val="tx1"/>
              </a:buClr>
            </a:pPr>
            <a:r>
              <a:rPr lang="th-TH" dirty="0" smtClean="0">
                <a:latin typeface="Angsana New"/>
                <a:cs typeface="Angsana New"/>
              </a:rPr>
              <a:t>• </a:t>
            </a:r>
            <a:r>
              <a:rPr lang="th-TH" dirty="0" smtClean="0">
                <a:cs typeface="+mj-cs"/>
              </a:rPr>
              <a:t>กลุ่มคำสั้น ๆ</a:t>
            </a:r>
          </a:p>
          <a:p>
            <a:pPr>
              <a:buClr>
                <a:schemeClr val="tx1"/>
              </a:buClr>
            </a:pPr>
            <a:r>
              <a:rPr lang="th-TH" dirty="0" smtClean="0">
                <a:latin typeface="Angsana New"/>
                <a:cs typeface="Angsana New"/>
              </a:rPr>
              <a:t>• </a:t>
            </a:r>
            <a:r>
              <a:rPr lang="th-TH" dirty="0" smtClean="0">
                <a:cs typeface="+mj-cs"/>
              </a:rPr>
              <a:t>ขยายเพียงบทใดบทหนึ่ง </a:t>
            </a:r>
          </a:p>
          <a:p>
            <a:pPr>
              <a:buClr>
                <a:schemeClr val="tx1"/>
              </a:buClr>
            </a:pPr>
            <a:r>
              <a:rPr lang="th-TH" dirty="0">
                <a:cs typeface="+mj-cs"/>
              </a:rPr>
              <a:t> </a:t>
            </a:r>
            <a:r>
              <a:rPr lang="th-TH" dirty="0" smtClean="0">
                <a:cs typeface="+mj-cs"/>
              </a:rPr>
              <a:t> หรือหลาย ๆ บทก็ได้</a:t>
            </a:r>
            <a:endParaRPr lang="th-TH" dirty="0"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05234" y="2544560"/>
            <a:ext cx="3744416" cy="562372"/>
          </a:xfrm>
          <a:prstGeom prst="rect">
            <a:avLst/>
          </a:prstGeom>
          <a:solidFill>
            <a:srgbClr val="FFB7B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บทประธาน + บทกริยา</a:t>
            </a:r>
            <a:endParaRPr lang="th-TH" dirty="0">
              <a:cs typeface="+mj-cs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4991502" y="3192632"/>
            <a:ext cx="3744416" cy="562372"/>
          </a:xfrm>
          <a:prstGeom prst="flowChartProcess">
            <a:avLst/>
          </a:prstGeom>
          <a:solidFill>
            <a:srgbClr val="E4C9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บทประธาน + บทกริยา + บทกรรม</a:t>
            </a:r>
            <a:endParaRPr lang="th-TH" dirty="0">
              <a:cs typeface="+mj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20997" y="3940295"/>
            <a:ext cx="1224136" cy="79208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ส่วนขยาย</a:t>
            </a:r>
            <a:endParaRPr lang="th-TH" dirty="0">
              <a:cs typeface="+mj-cs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905635" y="4189373"/>
            <a:ext cx="315079" cy="28231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0714" y="4111436"/>
            <a:ext cx="29571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/>
                <a:cs typeface="Angsana New"/>
              </a:rPr>
              <a:t>• </a:t>
            </a:r>
            <a:r>
              <a:rPr lang="th-TH" dirty="0" smtClean="0">
                <a:cs typeface="+mj-cs"/>
              </a:rPr>
              <a:t>กลุ่มคำที่ยืดยาว</a:t>
            </a:r>
          </a:p>
          <a:p>
            <a:r>
              <a:rPr lang="th-TH" dirty="0" smtClean="0">
                <a:latin typeface="Angsana New"/>
                <a:cs typeface="Angsana New"/>
              </a:rPr>
              <a:t>• </a:t>
            </a:r>
            <a:r>
              <a:rPr lang="th-TH" dirty="0" smtClean="0">
                <a:cs typeface="+mj-cs"/>
              </a:rPr>
              <a:t>ขยายเพียงบทใดบทหนึ่ง </a:t>
            </a:r>
          </a:p>
          <a:p>
            <a:r>
              <a:rPr lang="th-TH" dirty="0">
                <a:cs typeface="+mj-cs"/>
              </a:rPr>
              <a:t> </a:t>
            </a:r>
            <a:r>
              <a:rPr lang="th-TH" dirty="0" smtClean="0">
                <a:cs typeface="+mj-cs"/>
              </a:rPr>
              <a:t> หรือหลาย ๆ บทก็ได้</a:t>
            </a:r>
            <a:endParaRPr lang="th-TH" dirty="0">
              <a:cs typeface="+mj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-11362" y="6309320"/>
            <a:ext cx="9155361" cy="576064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ส่วนขยายที่นำมาขยายในประโยคความเดียวซับซ้อนจะต้องไม่เป็นประโยค</a:t>
            </a:r>
            <a:endParaRPr lang="th-TH" dirty="0"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pPr/>
              <a:t>42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0129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" grpId="0" animBg="1"/>
      <p:bldP spid="12" grpId="0" animBg="1"/>
      <p:bldP spid="8" grpId="0" animBg="1"/>
      <p:bldP spid="13" grpId="0" animBg="1"/>
      <p:bldP spid="9" grpId="0" animBg="1"/>
      <p:bldP spid="14" grpId="0" animBg="1"/>
      <p:bldP spid="15" grpId="0" animBg="1"/>
      <p:bldP spid="16" grpId="0" animBg="1"/>
      <p:bldP spid="17" grpId="0"/>
      <p:bldP spid="19" grpId="0" animBg="1"/>
      <p:bldP spid="20" grpId="0" animBg="1"/>
      <p:bldP spid="21" grpId="0" animBg="1"/>
      <p:bldP spid="22" grpId="0" animBg="1"/>
      <p:bldP spid="23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U:\ลูกศรไป กลับ\Picture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89796" l="885" r="94690">
                        <a14:foregroundMark x1="21681" y1="34694" x2="41593" y2="76190"/>
                        <a14:foregroundMark x1="46460" y1="41497" x2="29204" y2="52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554" y="6027870"/>
            <a:ext cx="13779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1361" y="41276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cs typeface="Angsana New"/>
              </a:rPr>
              <a:t>๒. ประโยคซับซ้อน</a:t>
            </a:r>
            <a:endParaRPr lang="th-TH" sz="2400" b="1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6672"/>
            <a:ext cx="9144000" cy="72008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prstClr val="white"/>
                </a:solidFill>
                <a:cs typeface="Angsana New"/>
              </a:rPr>
              <a:t> </a:t>
            </a:r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     ๒.๑ ประโยคความเดียวซับซ้อน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7260" y="3155826"/>
            <a:ext cx="3456384" cy="10081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cs typeface="+mj-cs"/>
              </a:rPr>
              <a:t>ประโยคความเดียวซับซ้อน</a:t>
            </a:r>
            <a:endParaRPr lang="th-TH" sz="3200" b="1" dirty="0">
              <a:cs typeface="+mj-cs"/>
            </a:endParaRPr>
          </a:p>
        </p:txBody>
      </p:sp>
      <p:sp>
        <p:nvSpPr>
          <p:cNvPr id="6" name="Striped Right Arrow 5"/>
          <p:cNvSpPr/>
          <p:nvPr/>
        </p:nvSpPr>
        <p:spPr>
          <a:xfrm rot="20340031">
            <a:off x="4138820" y="2661403"/>
            <a:ext cx="648072" cy="590922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cs typeface="+mj-cs"/>
            </a:endParaRPr>
          </a:p>
        </p:txBody>
      </p:sp>
      <p:sp>
        <p:nvSpPr>
          <p:cNvPr id="26" name="Striped Right Arrow 25"/>
          <p:cNvSpPr/>
          <p:nvPr/>
        </p:nvSpPr>
        <p:spPr>
          <a:xfrm rot="1238279">
            <a:off x="4142820" y="4192308"/>
            <a:ext cx="648072" cy="590922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cs typeface="+mj-cs"/>
            </a:endParaRPr>
          </a:p>
        </p:txBody>
      </p:sp>
      <p:sp>
        <p:nvSpPr>
          <p:cNvPr id="18" name="Plaque 17">
            <a:hlinkClick r:id="rId6" action="ppaction://hlinksldjump"/>
          </p:cNvPr>
          <p:cNvSpPr/>
          <p:nvPr/>
        </p:nvSpPr>
        <p:spPr>
          <a:xfrm>
            <a:off x="5148064" y="2204864"/>
            <a:ext cx="3456384" cy="950962"/>
          </a:xfrm>
          <a:prstGeom prst="plaque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ซับซ้อนที่ภาคประธาน</a:t>
            </a:r>
            <a:endParaRPr lang="th-TH" dirty="0">
              <a:cs typeface="+mj-cs"/>
            </a:endParaRPr>
          </a:p>
        </p:txBody>
      </p:sp>
      <p:sp>
        <p:nvSpPr>
          <p:cNvPr id="27" name="Plaque 26">
            <a:hlinkClick r:id="rId7" action="ppaction://hlinksldjump"/>
          </p:cNvPr>
          <p:cNvSpPr/>
          <p:nvPr/>
        </p:nvSpPr>
        <p:spPr>
          <a:xfrm>
            <a:off x="5133196" y="4365104"/>
            <a:ext cx="3456384" cy="950962"/>
          </a:xfrm>
          <a:prstGeom prst="plaque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ซับซ้อนที่ภาคแสดง</a:t>
            </a:r>
            <a:endParaRPr lang="th-TH" dirty="0">
              <a:cs typeface="+mj-cs"/>
            </a:endParaRPr>
          </a:p>
        </p:txBody>
      </p:sp>
      <p:pic>
        <p:nvPicPr>
          <p:cNvPr id="29" name="Picture 1" descr="C:\Users\tasanee\AppData\Local\Microsoft\Windows\Temporary Internet Files\Low\Content.IE5\TDDP2MJ3\hand_icon_small[1].png">
            <a:hlinkClick r:id="rId8" action="ppaction://hlinksldjump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352" y="2766422"/>
            <a:ext cx="121905" cy="18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1" descr="C:\Users\tasanee\AppData\Local\Microsoft\Windows\Temporary Internet Files\Low\Content.IE5\TDDP2MJ3\hand_icon_small[1].png">
            <a:hlinkClick r:id="rId8" action="ppaction://hlinksldjump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878480"/>
            <a:ext cx="121905" cy="18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Users\sumalee.ADPP\Downloads\3ft0oZsN1N97329_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8533" y1="32830" x2="88533" y2="32830"/>
                        <a14:foregroundMark x1="79427" y1="64906" x2="94266" y2="14340"/>
                        <a14:foregroundMark x1="74368" y1="84151" x2="97639" y2="90943"/>
                        <a14:foregroundMark x1="76897" y1="65660" x2="81619" y2="56981"/>
                        <a14:foregroundMark x1="76054" y1="25283" x2="95953" y2="13585"/>
                        <a14:foregroundMark x1="76391" y1="63774" x2="76391" y2="63774"/>
                        <a14:foregroundMark x1="94604" y1="65660" x2="94604" y2="65660"/>
                        <a14:foregroundMark x1="90388" y1="15849" x2="85497" y2="32830"/>
                        <a14:foregroundMark x1="94266" y1="57736" x2="80776" y2="82642"/>
                        <a14:foregroundMark x1="55312" y1="61132" x2="57504" y2="81132"/>
                        <a14:foregroundMark x1="55649" y1="60377" x2="50927" y2="6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363" y="5178004"/>
            <a:ext cx="3791273" cy="169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pPr/>
              <a:t>43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363160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6" grpId="0" animBg="1"/>
      <p:bldP spid="18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23528" y="5329002"/>
            <a:ext cx="8568952" cy="1455354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th-TH" b="1" dirty="0" smtClean="0">
                <a:solidFill>
                  <a:schemeClr val="accent4"/>
                </a:solidFill>
                <a:cs typeface="+mj-cs"/>
              </a:rPr>
              <a:t>ความสามัคคีปรองดองของคนในชาติ </a:t>
            </a:r>
            <a:r>
              <a:rPr lang="th-TH" dirty="0" smtClean="0">
                <a:cs typeface="+mj-cs"/>
              </a:rPr>
              <a:t>เป็นปัจจัยแห่งความสงบสุข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th-TH" b="1" dirty="0" smtClean="0">
                <a:solidFill>
                  <a:schemeClr val="accent2"/>
                </a:solidFill>
                <a:cs typeface="+mj-cs"/>
              </a:rPr>
              <a:t>การส่งเสริมการออกกำลังกายของผู้สูงอายุ </a:t>
            </a:r>
            <a:r>
              <a:rPr lang="th-TH" dirty="0" smtClean="0">
                <a:cs typeface="+mj-cs"/>
              </a:rPr>
              <a:t>ช่วยให้สุขภาพแข็งแรง</a:t>
            </a:r>
            <a:endParaRPr lang="th-TH" dirty="0">
              <a:cs typeface="+mj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9512" y="1340768"/>
            <a:ext cx="5256584" cy="64807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ysClr val="windowText" lastClr="000000"/>
                </a:solidFill>
                <a:cs typeface="+mj-cs"/>
              </a:rPr>
              <a:t>๑) ประโยคความเดียวซับซ้อนที่ภาคประธาน</a:t>
            </a:r>
            <a:endParaRPr lang="th-TH" sz="3200" b="1" dirty="0">
              <a:solidFill>
                <a:sysClr val="windowText" lastClr="000000"/>
              </a:solidFill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pPr/>
              <a:t>44</a:t>
            </a:fld>
            <a:endParaRPr lang="th-TH" dirty="0"/>
          </a:p>
        </p:txBody>
      </p:sp>
      <p:sp>
        <p:nvSpPr>
          <p:cNvPr id="41" name="Freeform 40"/>
          <p:cNvSpPr/>
          <p:nvPr/>
        </p:nvSpPr>
        <p:spPr>
          <a:xfrm>
            <a:off x="179512" y="2142544"/>
            <a:ext cx="4591744" cy="569605"/>
          </a:xfrm>
          <a:custGeom>
            <a:avLst/>
            <a:gdLst>
              <a:gd name="connsiteX0" fmla="*/ 0 w 4267200"/>
              <a:gd name="connsiteY0" fmla="*/ 152523 h 915120"/>
              <a:gd name="connsiteX1" fmla="*/ 152523 w 4267200"/>
              <a:gd name="connsiteY1" fmla="*/ 0 h 915120"/>
              <a:gd name="connsiteX2" fmla="*/ 4114677 w 4267200"/>
              <a:gd name="connsiteY2" fmla="*/ 0 h 915120"/>
              <a:gd name="connsiteX3" fmla="*/ 4267200 w 4267200"/>
              <a:gd name="connsiteY3" fmla="*/ 152523 h 915120"/>
              <a:gd name="connsiteX4" fmla="*/ 4267200 w 4267200"/>
              <a:gd name="connsiteY4" fmla="*/ 762597 h 915120"/>
              <a:gd name="connsiteX5" fmla="*/ 4114677 w 4267200"/>
              <a:gd name="connsiteY5" fmla="*/ 915120 h 915120"/>
              <a:gd name="connsiteX6" fmla="*/ 152523 w 4267200"/>
              <a:gd name="connsiteY6" fmla="*/ 915120 h 915120"/>
              <a:gd name="connsiteX7" fmla="*/ 0 w 4267200"/>
              <a:gd name="connsiteY7" fmla="*/ 762597 h 915120"/>
              <a:gd name="connsiteX8" fmla="*/ 0 w 4267200"/>
              <a:gd name="connsiteY8" fmla="*/ 152523 h 91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915120">
                <a:moveTo>
                  <a:pt x="0" y="152523"/>
                </a:moveTo>
                <a:cubicBezTo>
                  <a:pt x="0" y="68287"/>
                  <a:pt x="68287" y="0"/>
                  <a:pt x="152523" y="0"/>
                </a:cubicBezTo>
                <a:lnTo>
                  <a:pt x="4114677" y="0"/>
                </a:lnTo>
                <a:cubicBezTo>
                  <a:pt x="4198913" y="0"/>
                  <a:pt x="4267200" y="68287"/>
                  <a:pt x="4267200" y="152523"/>
                </a:cubicBezTo>
                <a:lnTo>
                  <a:pt x="4267200" y="762597"/>
                </a:lnTo>
                <a:cubicBezTo>
                  <a:pt x="4267200" y="846833"/>
                  <a:pt x="4198913" y="915120"/>
                  <a:pt x="4114677" y="915120"/>
                </a:cubicBezTo>
                <a:lnTo>
                  <a:pt x="152523" y="915120"/>
                </a:lnTo>
                <a:cubicBezTo>
                  <a:pt x="68287" y="915120"/>
                  <a:pt x="0" y="846833"/>
                  <a:pt x="0" y="762597"/>
                </a:cubicBezTo>
                <a:lnTo>
                  <a:pt x="0" y="15252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962" tIns="44672" rIns="205962" bIns="44672" numCol="1" spcCol="1270" anchor="ctr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</a:pPr>
            <a:r>
              <a:rPr lang="th-TH" dirty="0" smtClean="0">
                <a:solidFill>
                  <a:sysClr val="windowText" lastClr="000000"/>
                </a:solidFill>
                <a:cs typeface="+mj-cs"/>
              </a:rPr>
              <a:t>๑. </a:t>
            </a:r>
            <a:r>
              <a:rPr lang="th-TH" kern="1200" dirty="0" smtClean="0">
                <a:solidFill>
                  <a:sysClr val="windowText" lastClr="000000"/>
                </a:solidFill>
                <a:cs typeface="+mj-cs"/>
              </a:rPr>
              <a:t>ส่วนขยายเป็นกลุ่มคำที่มีคำบุพบทนำหน้า</a:t>
            </a:r>
            <a:endParaRPr lang="th-TH" kern="1200" dirty="0">
              <a:solidFill>
                <a:sysClr val="windowText" lastClr="000000"/>
              </a:solidFill>
              <a:cs typeface="+mj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3528" y="2759662"/>
            <a:ext cx="8568952" cy="18759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th-TH" dirty="0" smtClean="0">
                <a:cs typeface="+mj-cs"/>
              </a:rPr>
              <a:t>เครื่องปั้นดินเผาของ</a:t>
            </a: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ชุมชนเกาะเกร็ด จังหวัดนนทบุรี</a:t>
            </a:r>
            <a:r>
              <a:rPr lang="th-TH" dirty="0" smtClean="0">
                <a:cs typeface="+mj-cs"/>
              </a:rPr>
              <a:t>เป็นที่นิยมของนักท่องเที่ยวชาวต่างประเทศ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dirty="0" smtClean="0">
                <a:cs typeface="+mj-cs"/>
              </a:rPr>
              <a:t>ตัวแทนเยาวชนจาก </a:t>
            </a:r>
            <a:r>
              <a:rPr lang="th-TH" b="1" dirty="0" smtClean="0">
                <a:solidFill>
                  <a:srgbClr val="0070C0"/>
                </a:solidFill>
                <a:cs typeface="+mj-cs"/>
              </a:rPr>
              <a:t>๓ จังหวัดชายแดนภาคใต้ประมาณ ๕๐ คน </a:t>
            </a:r>
            <a:r>
              <a:rPr lang="th-TH" dirty="0" smtClean="0">
                <a:cs typeface="+mj-cs"/>
              </a:rPr>
              <a:t>จะเดินทางมาเยี่ยมชมทำเนียบรัฐบาล</a:t>
            </a:r>
            <a:endParaRPr lang="th-TH" dirty="0">
              <a:cs typeface="+mj-cs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179512" y="4695599"/>
            <a:ext cx="6696744" cy="569605"/>
          </a:xfrm>
          <a:custGeom>
            <a:avLst/>
            <a:gdLst>
              <a:gd name="connsiteX0" fmla="*/ 0 w 4267200"/>
              <a:gd name="connsiteY0" fmla="*/ 152523 h 915120"/>
              <a:gd name="connsiteX1" fmla="*/ 152523 w 4267200"/>
              <a:gd name="connsiteY1" fmla="*/ 0 h 915120"/>
              <a:gd name="connsiteX2" fmla="*/ 4114677 w 4267200"/>
              <a:gd name="connsiteY2" fmla="*/ 0 h 915120"/>
              <a:gd name="connsiteX3" fmla="*/ 4267200 w 4267200"/>
              <a:gd name="connsiteY3" fmla="*/ 152523 h 915120"/>
              <a:gd name="connsiteX4" fmla="*/ 4267200 w 4267200"/>
              <a:gd name="connsiteY4" fmla="*/ 762597 h 915120"/>
              <a:gd name="connsiteX5" fmla="*/ 4114677 w 4267200"/>
              <a:gd name="connsiteY5" fmla="*/ 915120 h 915120"/>
              <a:gd name="connsiteX6" fmla="*/ 152523 w 4267200"/>
              <a:gd name="connsiteY6" fmla="*/ 915120 h 915120"/>
              <a:gd name="connsiteX7" fmla="*/ 0 w 4267200"/>
              <a:gd name="connsiteY7" fmla="*/ 762597 h 915120"/>
              <a:gd name="connsiteX8" fmla="*/ 0 w 4267200"/>
              <a:gd name="connsiteY8" fmla="*/ 152523 h 91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915120">
                <a:moveTo>
                  <a:pt x="0" y="152523"/>
                </a:moveTo>
                <a:cubicBezTo>
                  <a:pt x="0" y="68287"/>
                  <a:pt x="68287" y="0"/>
                  <a:pt x="152523" y="0"/>
                </a:cubicBezTo>
                <a:lnTo>
                  <a:pt x="4114677" y="0"/>
                </a:lnTo>
                <a:cubicBezTo>
                  <a:pt x="4198913" y="0"/>
                  <a:pt x="4267200" y="68287"/>
                  <a:pt x="4267200" y="152523"/>
                </a:cubicBezTo>
                <a:lnTo>
                  <a:pt x="4267200" y="762597"/>
                </a:lnTo>
                <a:cubicBezTo>
                  <a:pt x="4267200" y="846833"/>
                  <a:pt x="4198913" y="915120"/>
                  <a:pt x="4114677" y="915120"/>
                </a:cubicBezTo>
                <a:lnTo>
                  <a:pt x="152523" y="915120"/>
                </a:lnTo>
                <a:cubicBezTo>
                  <a:pt x="68287" y="915120"/>
                  <a:pt x="0" y="846833"/>
                  <a:pt x="0" y="762597"/>
                </a:cubicBezTo>
                <a:lnTo>
                  <a:pt x="0" y="15252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962" tIns="44672" rIns="205962" bIns="44672" numCol="1" spcCol="1270" anchor="ctr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</a:pPr>
            <a:r>
              <a:rPr lang="th-TH" kern="1200" dirty="0" smtClean="0">
                <a:solidFill>
                  <a:sysClr val="windowText" lastClr="000000"/>
                </a:solidFill>
                <a:cs typeface="+mj-cs"/>
              </a:rPr>
              <a:t>๒. ประธานเป็นกลุ่มคำที่มีคำว่า “การ” หรือ </a:t>
            </a:r>
            <a:r>
              <a:rPr lang="th-TH" dirty="0" smtClean="0">
                <a:solidFill>
                  <a:sysClr val="windowText" lastClr="000000"/>
                </a:solidFill>
                <a:cs typeface="+mj-cs"/>
              </a:rPr>
              <a:t>“</a:t>
            </a:r>
            <a:r>
              <a:rPr lang="th-TH" kern="1200" dirty="0" smtClean="0">
                <a:solidFill>
                  <a:sysClr val="windowText" lastClr="000000"/>
                </a:solidFill>
                <a:cs typeface="+mj-cs"/>
              </a:rPr>
              <a:t>ความ” นำหน้า</a:t>
            </a:r>
            <a:endParaRPr lang="th-TH" kern="1200" dirty="0">
              <a:solidFill>
                <a:sysClr val="windowText" lastClr="000000"/>
              </a:solidFill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76672"/>
            <a:ext cx="9144000" cy="72008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cs typeface="+mj-cs"/>
              </a:rPr>
              <a:t> </a:t>
            </a:r>
            <a:r>
              <a:rPr lang="th-TH" sz="4000" b="1" dirty="0" smtClean="0">
                <a:cs typeface="+mj-cs"/>
              </a:rPr>
              <a:t>     ๒.๑ ประโยคความเดียวซับซ้อน</a:t>
            </a:r>
            <a:endParaRPr lang="th-TH" sz="4000" b="1" dirty="0"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361" y="41276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cs typeface="+mj-cs"/>
              </a:rPr>
              <a:t>๒. ประโยคซับซ้อน</a:t>
            </a:r>
            <a:endParaRPr lang="th-TH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5623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" grpId="0" animBg="1"/>
      <p:bldP spid="41" grpId="0" animBg="1"/>
      <p:bldP spid="43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179512" y="2283331"/>
            <a:ext cx="5472608" cy="569605"/>
          </a:xfrm>
          <a:custGeom>
            <a:avLst/>
            <a:gdLst>
              <a:gd name="connsiteX0" fmla="*/ 0 w 4267200"/>
              <a:gd name="connsiteY0" fmla="*/ 152523 h 915120"/>
              <a:gd name="connsiteX1" fmla="*/ 152523 w 4267200"/>
              <a:gd name="connsiteY1" fmla="*/ 0 h 915120"/>
              <a:gd name="connsiteX2" fmla="*/ 4114677 w 4267200"/>
              <a:gd name="connsiteY2" fmla="*/ 0 h 915120"/>
              <a:gd name="connsiteX3" fmla="*/ 4267200 w 4267200"/>
              <a:gd name="connsiteY3" fmla="*/ 152523 h 915120"/>
              <a:gd name="connsiteX4" fmla="*/ 4267200 w 4267200"/>
              <a:gd name="connsiteY4" fmla="*/ 762597 h 915120"/>
              <a:gd name="connsiteX5" fmla="*/ 4114677 w 4267200"/>
              <a:gd name="connsiteY5" fmla="*/ 915120 h 915120"/>
              <a:gd name="connsiteX6" fmla="*/ 152523 w 4267200"/>
              <a:gd name="connsiteY6" fmla="*/ 915120 h 915120"/>
              <a:gd name="connsiteX7" fmla="*/ 0 w 4267200"/>
              <a:gd name="connsiteY7" fmla="*/ 762597 h 915120"/>
              <a:gd name="connsiteX8" fmla="*/ 0 w 4267200"/>
              <a:gd name="connsiteY8" fmla="*/ 152523 h 91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915120">
                <a:moveTo>
                  <a:pt x="0" y="152523"/>
                </a:moveTo>
                <a:cubicBezTo>
                  <a:pt x="0" y="68287"/>
                  <a:pt x="68287" y="0"/>
                  <a:pt x="152523" y="0"/>
                </a:cubicBezTo>
                <a:lnTo>
                  <a:pt x="4114677" y="0"/>
                </a:lnTo>
                <a:cubicBezTo>
                  <a:pt x="4198913" y="0"/>
                  <a:pt x="4267200" y="68287"/>
                  <a:pt x="4267200" y="152523"/>
                </a:cubicBezTo>
                <a:lnTo>
                  <a:pt x="4267200" y="762597"/>
                </a:lnTo>
                <a:cubicBezTo>
                  <a:pt x="4267200" y="846833"/>
                  <a:pt x="4198913" y="915120"/>
                  <a:pt x="4114677" y="915120"/>
                </a:cubicBezTo>
                <a:lnTo>
                  <a:pt x="152523" y="915120"/>
                </a:lnTo>
                <a:cubicBezTo>
                  <a:pt x="68287" y="915120"/>
                  <a:pt x="0" y="846833"/>
                  <a:pt x="0" y="762597"/>
                </a:cubicBezTo>
                <a:lnTo>
                  <a:pt x="0" y="15252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962" tIns="44672" rIns="205962" bIns="44672" numCol="1" spcCol="1270" anchor="ctr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</a:pPr>
            <a:r>
              <a:rPr lang="th-TH" dirty="0" smtClean="0">
                <a:solidFill>
                  <a:sysClr val="windowText" lastClr="000000"/>
                </a:solidFill>
                <a:cs typeface="+mj-cs"/>
              </a:rPr>
              <a:t>๓. </a:t>
            </a:r>
            <a:r>
              <a:rPr lang="th-TH" kern="1200" dirty="0" smtClean="0">
                <a:solidFill>
                  <a:sysClr val="windowText" lastClr="000000"/>
                </a:solidFill>
                <a:cs typeface="+mj-cs"/>
              </a:rPr>
              <a:t>ประธานมีส่วนขยายเป็นคำหรือกลุ่มคำปะปนกัน</a:t>
            </a:r>
            <a:endParaRPr lang="th-TH" kern="1200" dirty="0">
              <a:solidFill>
                <a:sysClr val="windowText" lastClr="000000"/>
              </a:solidFill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76672"/>
            <a:ext cx="9144000" cy="72008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cs typeface="+mj-cs"/>
              </a:rPr>
              <a:t> </a:t>
            </a:r>
            <a:r>
              <a:rPr lang="th-TH" sz="4000" b="1" dirty="0" smtClean="0">
                <a:cs typeface="+mj-cs"/>
              </a:rPr>
              <a:t>     ๒.๑ ประโยคความเดียวซับซ้อน</a:t>
            </a:r>
            <a:endParaRPr lang="th-TH" sz="4000" b="1" dirty="0"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361" y="41276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cs typeface="+mj-cs"/>
              </a:rPr>
              <a:t>๒. ประโยคซับซ้อน</a:t>
            </a:r>
            <a:endParaRPr lang="th-TH" sz="2400" b="1" dirty="0">
              <a:cs typeface="+mj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9512" y="1340768"/>
            <a:ext cx="5256584" cy="64807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ysClr val="windowText" lastClr="000000"/>
                </a:solidFill>
                <a:cs typeface="+mj-cs"/>
              </a:rPr>
              <a:t>๑) ประโยคความเดียวซับซ้อนที่ภาคประธาน</a:t>
            </a:r>
            <a:endParaRPr lang="th-TH" sz="3200" b="1" dirty="0">
              <a:solidFill>
                <a:sysClr val="windowText" lastClr="000000"/>
              </a:solidFill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pPr/>
              <a:t>45</a:t>
            </a:fld>
            <a:endParaRPr lang="th-TH" dirty="0"/>
          </a:p>
        </p:txBody>
      </p:sp>
      <p:sp>
        <p:nvSpPr>
          <p:cNvPr id="13" name="Rectangle 12"/>
          <p:cNvSpPr/>
          <p:nvPr/>
        </p:nvSpPr>
        <p:spPr>
          <a:xfrm>
            <a:off x="702174" y="3068645"/>
            <a:ext cx="7704856" cy="30246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th-TH" dirty="0" smtClean="0">
                <a:cs typeface="+mj-cs"/>
              </a:rPr>
              <a:t>สินค้า</a:t>
            </a:r>
            <a:r>
              <a:rPr lang="th-TH" b="1" dirty="0" smtClean="0">
                <a:solidFill>
                  <a:schemeClr val="accent1"/>
                </a:solidFill>
                <a:cs typeface="+mj-cs"/>
              </a:rPr>
              <a:t>นานาชนิดหลากหลายรูปแบบจากร้านค้าชุมชน </a:t>
            </a:r>
            <a:r>
              <a:rPr lang="th-TH" dirty="0" smtClean="0">
                <a:cs typeface="+mj-cs"/>
              </a:rPr>
              <a:t>แสดงถึงภูมิปัญญาของชาวบ้านเป็นอย่างดี</a:t>
            </a:r>
          </a:p>
          <a:p>
            <a:r>
              <a:rPr lang="th-TH" dirty="0">
                <a:cs typeface="+mj-cs"/>
              </a:rPr>
              <a:t> </a:t>
            </a:r>
            <a:r>
              <a:rPr lang="th-TH" dirty="0" smtClean="0">
                <a:cs typeface="+mj-cs"/>
              </a:rPr>
              <a:t>        ประธาน คือ </a:t>
            </a:r>
            <a:r>
              <a:rPr lang="th-TH" i="1" dirty="0" smtClean="0">
                <a:cs typeface="+mj-cs"/>
              </a:rPr>
              <a:t>สินค้า</a:t>
            </a:r>
          </a:p>
          <a:p>
            <a:r>
              <a:rPr lang="th-TH" dirty="0">
                <a:cs typeface="+mj-cs"/>
              </a:rPr>
              <a:t> </a:t>
            </a:r>
            <a:r>
              <a:rPr lang="th-TH" dirty="0" smtClean="0">
                <a:cs typeface="+mj-cs"/>
              </a:rPr>
              <a:t>        </a:t>
            </a:r>
            <a:r>
              <a:rPr lang="th-TH" i="1" dirty="0" smtClean="0">
                <a:cs typeface="+mj-cs"/>
              </a:rPr>
              <a:t>หลากหลายรูปแบบ </a:t>
            </a:r>
            <a:r>
              <a:rPr lang="th-TH" dirty="0" smtClean="0">
                <a:cs typeface="+mj-cs"/>
              </a:rPr>
              <a:t>ขยายกลุ่มคำ </a:t>
            </a:r>
            <a:r>
              <a:rPr lang="th-TH" i="1" dirty="0" smtClean="0">
                <a:cs typeface="+mj-cs"/>
              </a:rPr>
              <a:t>สินค้านานาชนิด</a:t>
            </a:r>
          </a:p>
          <a:p>
            <a:r>
              <a:rPr lang="th-TH" i="1" dirty="0">
                <a:cs typeface="+mj-cs"/>
              </a:rPr>
              <a:t> </a:t>
            </a:r>
            <a:r>
              <a:rPr lang="th-TH" i="1" dirty="0" smtClean="0">
                <a:cs typeface="+mj-cs"/>
              </a:rPr>
              <a:t>        จากร้านค้าชุมชน </a:t>
            </a:r>
            <a:r>
              <a:rPr lang="th-TH" dirty="0" smtClean="0">
                <a:cs typeface="+mj-cs"/>
              </a:rPr>
              <a:t>ขยายกลุ่มคำ </a:t>
            </a:r>
            <a:r>
              <a:rPr lang="th-TH" i="1" dirty="0" smtClean="0">
                <a:cs typeface="+mj-cs"/>
              </a:rPr>
              <a:t>สินค้านานาชนิดหลากหลายรูปแบบ</a:t>
            </a:r>
          </a:p>
        </p:txBody>
      </p:sp>
    </p:spTree>
    <p:extLst>
      <p:ext uri="{BB962C8B-B14F-4D97-AF65-F5344CB8AC3E}">
        <p14:creationId xmlns:p14="http://schemas.microsoft.com/office/powerpoint/2010/main" val="376710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1882</Words>
  <Application>Microsoft Office PowerPoint</Application>
  <PresentationFormat>On-screen Show (4:3)</PresentationFormat>
  <Paragraphs>248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Tasanee Luansala</dc:creator>
  <cp:lastModifiedBy>SATITEP</cp:lastModifiedBy>
  <cp:revision>175</cp:revision>
  <dcterms:created xsi:type="dcterms:W3CDTF">2014-08-04T01:18:20Z</dcterms:created>
  <dcterms:modified xsi:type="dcterms:W3CDTF">2017-09-11T10:54:27Z</dcterms:modified>
</cp:coreProperties>
</file>