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54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77" r:id="rId4"/>
    <p:sldId id="258" r:id="rId5"/>
    <p:sldId id="259" r:id="rId6"/>
    <p:sldId id="273" r:id="rId7"/>
    <p:sldId id="260" r:id="rId8"/>
    <p:sldId id="261" r:id="rId9"/>
    <p:sldId id="274" r:id="rId10"/>
    <p:sldId id="275" r:id="rId11"/>
    <p:sldId id="266" r:id="rId12"/>
    <p:sldId id="267" r:id="rId13"/>
    <p:sldId id="271" r:id="rId14"/>
    <p:sldId id="269" r:id="rId15"/>
    <p:sldId id="262" r:id="rId1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9FF"/>
    <a:srgbClr val="6600CC"/>
    <a:srgbClr val="FFE79B"/>
    <a:srgbClr val="FFD44B"/>
    <a:srgbClr val="C2E59B"/>
    <a:srgbClr val="DCF0C6"/>
    <a:srgbClr val="CAE8AA"/>
    <a:srgbClr val="FFD5AB"/>
    <a:srgbClr val="FF9933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>
      <p:cViewPr>
        <p:scale>
          <a:sx n="65" d="100"/>
          <a:sy n="65" d="100"/>
        </p:scale>
        <p:origin x="-2172" y="-29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10" d="100"/>
          <a:sy n="110" d="100"/>
        </p:scale>
        <p:origin x="-2358" y="16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D19EE-FF8C-40D1-A651-52B61792557A}" type="datetimeFigureOut">
              <a:rPr lang="th-TH" smtClean="0"/>
              <a:t>11/09/60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98B20-1CB3-4173-B7D8-735CCEAA2E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124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b="1" dirty="0" smtClean="0">
                <a:cs typeface="+mj-cs"/>
              </a:rPr>
              <a:t>แผนการจัดการเรียนรู้ที่ ๓ ประโยคความรวมซับซ้อน         </a:t>
            </a:r>
            <a:r>
              <a:rPr lang="th-TH" sz="1600" dirty="0" smtClean="0">
                <a:cs typeface="+mj-cs"/>
              </a:rPr>
              <a:t>เวลา ๑ ชั่วโมง</a:t>
            </a:r>
          </a:p>
          <a:p>
            <a:r>
              <a:rPr lang="th-TH" sz="1600" dirty="0" smtClean="0">
                <a:cs typeface="+mj-cs"/>
              </a:rPr>
              <a:t>     ๒. ประโยคซับซ้อน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๒.๒ ประโยคความรวมซับซ้อน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      ๑) ประโยคความรวมที่มีส่วนประกอบเป็นประโยคความเดียวซับซ้อน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      ๒) ประโยคความรวมที่มีส่วนประกอบเป็นประโยคความรวม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      ๓) ประโยคความรวมที่มีส่วนประกอบเป็นประโยคความซ้อน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จากหนังสือเรียน รายวิชาพื้นฐาน ภาษาไทย ม. ๓ เล่ม ๑ ของบริษัท สำนักพิมพ์วัฒนาพานิช จำกัด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>
                <a:solidFill>
                  <a:prstClr val="black"/>
                </a:solidFill>
              </a:rPr>
              <a:pPr/>
              <a:t>54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24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๑) ครูคลิกคำถามให้นักเรียนช่วยกันแยกประโยคความรวมซับซ้อนว่าประกอบด้วยประโยค</a:t>
            </a:r>
          </a:p>
          <a:p>
            <a:r>
              <a:rPr lang="th-TH" sz="1600" dirty="0" smtClean="0">
                <a:cs typeface="+mj-cs"/>
              </a:rPr>
              <a:t>     ความเดียวอะไรบ้าง และมีคำใดเป็นคำเชื่อม</a:t>
            </a:r>
            <a:endParaRPr lang="th-TH" sz="1600" dirty="0">
              <a:cs typeface="+mj-cs"/>
            </a:endParaRPr>
          </a:p>
          <a:p>
            <a:r>
              <a:rPr lang="th-TH" sz="1600" dirty="0">
                <a:cs typeface="+mj-cs"/>
              </a:rPr>
              <a:t>๒</a:t>
            </a:r>
            <a:r>
              <a:rPr lang="th-TH" sz="1600" dirty="0" smtClean="0">
                <a:cs typeface="+mj-cs"/>
              </a:rPr>
              <a:t>) </a:t>
            </a:r>
            <a:r>
              <a:rPr lang="th-TH" sz="1600" dirty="0">
                <a:cs typeface="+mj-cs"/>
              </a:rPr>
              <a:t>ครูคลิกเพื่อ</a:t>
            </a:r>
            <a:r>
              <a:rPr lang="th-TH" sz="1600" dirty="0" smtClean="0">
                <a:cs typeface="+mj-cs"/>
              </a:rPr>
              <a:t>แสดงคำตอบและอธิบายเพิ่มเติม</a:t>
            </a:r>
            <a:endParaRPr lang="th-TH" sz="1600" dirty="0">
              <a:cs typeface="+mj-cs"/>
            </a:endParaRPr>
          </a:p>
          <a:p>
            <a:r>
              <a:rPr lang="th-TH" sz="1600" dirty="0">
                <a:cs typeface="+mj-cs"/>
              </a:rPr>
              <a:t>      </a:t>
            </a:r>
            <a:r>
              <a:rPr lang="th-TH" sz="1600" dirty="0" smtClean="0">
                <a:cs typeface="+mj-cs"/>
              </a:rPr>
              <a:t>     ครู</a:t>
            </a:r>
            <a:r>
              <a:rPr lang="th-TH" sz="1600" dirty="0">
                <a:cs typeface="+mj-cs"/>
              </a:rPr>
              <a:t>สามารถให้นักเรียนทำกิจกรรมทบทวนความรู้เพิ่มเติม </a:t>
            </a:r>
            <a:r>
              <a:rPr lang="th-TH" sz="1600" b="1" dirty="0">
                <a:cs typeface="+mj-cs"/>
              </a:rPr>
              <a:t>กิจกรรม</a:t>
            </a:r>
            <a:r>
              <a:rPr lang="th-TH" sz="1600" b="1" dirty="0" smtClean="0">
                <a:cs typeface="+mj-cs"/>
              </a:rPr>
              <a:t>ที่ ๔ ประโยคความรวม</a:t>
            </a:r>
          </a:p>
          <a:p>
            <a:r>
              <a:rPr lang="th-TH" sz="1600" b="1" dirty="0">
                <a:cs typeface="+mj-cs"/>
              </a:rPr>
              <a:t> </a:t>
            </a:r>
            <a:r>
              <a:rPr lang="th-TH" sz="1600" b="1" dirty="0" smtClean="0">
                <a:cs typeface="+mj-cs"/>
              </a:rPr>
              <a:t>     ซับซ้อน</a:t>
            </a:r>
            <a:r>
              <a:rPr lang="th-TH" sz="1600" dirty="0" smtClean="0">
                <a:cs typeface="+mj-cs"/>
              </a:rPr>
              <a:t> จาก</a:t>
            </a:r>
            <a:r>
              <a:rPr lang="th-TH" sz="1600" dirty="0">
                <a:cs typeface="+mj-cs"/>
              </a:rPr>
              <a:t>แบบฝึกทักษะ รายวิชาพื้นฐาน ภาษาไทย ม. </a:t>
            </a:r>
            <a:r>
              <a:rPr lang="th-TH" sz="1600" dirty="0" smtClean="0">
                <a:cs typeface="+mj-cs"/>
              </a:rPr>
              <a:t>๓ </a:t>
            </a:r>
            <a:r>
              <a:rPr lang="th-TH" sz="1600" dirty="0">
                <a:cs typeface="+mj-cs"/>
              </a:rPr>
              <a:t>เล่ม ๑ ของบริษัท สำนักพิมพ์</a:t>
            </a:r>
          </a:p>
          <a:p>
            <a:r>
              <a:rPr lang="th-TH" sz="1600" dirty="0">
                <a:cs typeface="+mj-cs"/>
              </a:rPr>
              <a:t>     </a:t>
            </a:r>
            <a:r>
              <a:rPr lang="th-TH" sz="1600" dirty="0" smtClean="0">
                <a:cs typeface="+mj-cs"/>
              </a:rPr>
              <a:t> วัฒนา</a:t>
            </a:r>
            <a:r>
              <a:rPr lang="th-TH" sz="1600" dirty="0">
                <a:cs typeface="+mj-cs"/>
              </a:rPr>
              <a:t>พานิช จำกัด </a:t>
            </a:r>
          </a:p>
          <a:p>
            <a:r>
              <a:rPr lang="th-TH" sz="1600" dirty="0">
                <a:cs typeface="+mj-cs"/>
              </a:rPr>
              <a:t>๔) ครูให้นักเรียนทำกิจกรรมโดยใช้เวลาประมาณ </a:t>
            </a:r>
            <a:r>
              <a:rPr lang="th-TH" sz="1600" dirty="0" smtClean="0">
                <a:cs typeface="+mj-cs"/>
              </a:rPr>
              <a:t>๘ </a:t>
            </a:r>
            <a:r>
              <a:rPr lang="th-TH" sz="1600" dirty="0">
                <a:cs typeface="+mj-cs"/>
              </a:rPr>
              <a:t>นาที หรือให้ครูใช้เวลาตามความเหมาะสม</a:t>
            </a:r>
          </a:p>
          <a:p>
            <a:endParaRPr lang="th-TH" sz="1600" dirty="0">
              <a:cs typeface="+mj-cs"/>
            </a:endParaRPr>
          </a:p>
          <a:p>
            <a:endParaRPr lang="th-TH" sz="1600" kern="1200" dirty="0" smtClean="0">
              <a:solidFill>
                <a:schemeClr val="tx1"/>
              </a:solidFill>
              <a:latin typeface="+mn-lt"/>
              <a:ea typeface="+mn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>
                <a:solidFill>
                  <a:prstClr val="black"/>
                </a:solidFill>
              </a:rPr>
              <a:pPr/>
              <a:t>63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99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๑) ครู</a:t>
            </a:r>
            <a:r>
              <a:rPr lang="th-TH" sz="1600" dirty="0">
                <a:cs typeface="+mj-cs"/>
              </a:rPr>
              <a:t>คลิกคำถามให้นักเรียนช่วยกันแยกประโยคความ</a:t>
            </a:r>
            <a:r>
              <a:rPr lang="th-TH" sz="1600" dirty="0" smtClean="0">
                <a:cs typeface="+mj-cs"/>
              </a:rPr>
              <a:t>รวมซับซ้อนว่า</a:t>
            </a:r>
            <a:r>
              <a:rPr lang="th-TH" sz="1600" dirty="0">
                <a:cs typeface="+mj-cs"/>
              </a:rPr>
              <a:t>ประกอบด้วย</a:t>
            </a:r>
            <a:r>
              <a:rPr lang="th-TH" sz="1600" dirty="0" smtClean="0">
                <a:cs typeface="+mj-cs"/>
              </a:rPr>
              <a:t>ประโยค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ความเดียวอะไรบ้าง </a:t>
            </a:r>
            <a:r>
              <a:rPr lang="th-TH" sz="1600" dirty="0">
                <a:cs typeface="+mj-cs"/>
              </a:rPr>
              <a:t>และมีคำใด</a:t>
            </a:r>
            <a:r>
              <a:rPr lang="th-TH" sz="1600" dirty="0" smtClean="0">
                <a:cs typeface="+mj-cs"/>
              </a:rPr>
              <a:t>เป็นคำเชื่อม</a:t>
            </a:r>
            <a:endParaRPr lang="th-TH" sz="1600" dirty="0">
              <a:cs typeface="+mj-cs"/>
            </a:endParaRPr>
          </a:p>
          <a:p>
            <a:r>
              <a:rPr lang="th-TH" sz="1600" dirty="0">
                <a:cs typeface="+mj-cs"/>
              </a:rPr>
              <a:t>๒) ครูคลิกเพื่อแสดง</a:t>
            </a:r>
            <a:r>
              <a:rPr lang="th-TH" sz="1600" dirty="0" smtClean="0">
                <a:cs typeface="+mj-cs"/>
              </a:rPr>
              <a:t>คำตอบและ</a:t>
            </a:r>
            <a:r>
              <a:rPr lang="th-TH" sz="1600" dirty="0">
                <a:cs typeface="+mj-cs"/>
              </a:rPr>
              <a:t>อธิบายเพิ่มเติม</a:t>
            </a:r>
          </a:p>
          <a:p>
            <a:r>
              <a:rPr lang="th-TH" sz="1600" dirty="0">
                <a:cs typeface="+mj-cs"/>
              </a:rPr>
              <a:t>    </a:t>
            </a:r>
            <a:r>
              <a:rPr lang="th-TH" sz="1600" dirty="0" smtClean="0">
                <a:cs typeface="+mj-cs"/>
              </a:rPr>
              <a:t>       ครู</a:t>
            </a:r>
            <a:r>
              <a:rPr lang="th-TH" sz="1600" dirty="0">
                <a:cs typeface="+mj-cs"/>
              </a:rPr>
              <a:t>สามารถให้นักเรียนทำกิจกรรมทบทวนความรู้เพิ่มเติม </a:t>
            </a:r>
            <a:r>
              <a:rPr lang="th-TH" sz="1600" b="1" dirty="0">
                <a:cs typeface="+mj-cs"/>
              </a:rPr>
              <a:t>กิจกรรมที่ ๔ ประโยคความรวม</a:t>
            </a:r>
          </a:p>
          <a:p>
            <a:r>
              <a:rPr lang="th-TH" sz="1600" b="1" dirty="0">
                <a:cs typeface="+mj-cs"/>
              </a:rPr>
              <a:t>      ซับซ้อน</a:t>
            </a:r>
            <a:r>
              <a:rPr lang="th-TH" sz="1600" dirty="0">
                <a:cs typeface="+mj-cs"/>
              </a:rPr>
              <a:t> จากแบบฝึกทักษะ รายวิชาพื้นฐาน ภาษาไทย ม. ๓ เล่ม ๑ ของบริษัท สำนักพิมพ์</a:t>
            </a:r>
          </a:p>
          <a:p>
            <a:r>
              <a:rPr lang="th-TH" sz="1600" dirty="0">
                <a:cs typeface="+mj-cs"/>
              </a:rPr>
              <a:t>      วัฒนาพานิช จำกัด </a:t>
            </a:r>
          </a:p>
          <a:p>
            <a:endParaRPr lang="th-TH" sz="1600" kern="1200" dirty="0" smtClean="0">
              <a:solidFill>
                <a:schemeClr val="tx1"/>
              </a:solidFill>
              <a:latin typeface="+mn-lt"/>
              <a:ea typeface="+mn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>
                <a:solidFill>
                  <a:prstClr val="black"/>
                </a:solidFill>
              </a:rPr>
              <a:pPr/>
              <a:t>64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99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๑) ครู</a:t>
            </a:r>
            <a:r>
              <a:rPr lang="th-TH" sz="1600" dirty="0">
                <a:cs typeface="+mj-cs"/>
              </a:rPr>
              <a:t>คลิกคำถามให้นักเรียนช่วยกันแยกประโยคความ</a:t>
            </a:r>
            <a:r>
              <a:rPr lang="th-TH" sz="1600" dirty="0" smtClean="0">
                <a:cs typeface="+mj-cs"/>
              </a:rPr>
              <a:t>รวมซับซ้อนว่า</a:t>
            </a:r>
            <a:r>
              <a:rPr lang="th-TH" sz="1600" dirty="0">
                <a:cs typeface="+mj-cs"/>
              </a:rPr>
              <a:t>ประกอบด้วย</a:t>
            </a:r>
            <a:r>
              <a:rPr lang="th-TH" sz="1600" dirty="0" smtClean="0">
                <a:cs typeface="+mj-cs"/>
              </a:rPr>
              <a:t>ประโยค</a:t>
            </a:r>
          </a:p>
          <a:p>
            <a:r>
              <a:rPr lang="th-TH" sz="1600" dirty="0" smtClean="0">
                <a:cs typeface="+mj-cs"/>
              </a:rPr>
              <a:t>     ความเดียวอะไรบ้าง </a:t>
            </a:r>
            <a:r>
              <a:rPr lang="th-TH" sz="1600" dirty="0">
                <a:cs typeface="+mj-cs"/>
              </a:rPr>
              <a:t>และมีคำใด</a:t>
            </a:r>
            <a:r>
              <a:rPr lang="th-TH" sz="1600" dirty="0" smtClean="0">
                <a:cs typeface="+mj-cs"/>
              </a:rPr>
              <a:t>เป็นคำเชื่อม</a:t>
            </a:r>
            <a:endParaRPr lang="th-TH" sz="1600" dirty="0">
              <a:cs typeface="+mj-cs"/>
            </a:endParaRPr>
          </a:p>
          <a:p>
            <a:r>
              <a:rPr lang="th-TH" sz="1600" dirty="0">
                <a:cs typeface="+mj-cs"/>
              </a:rPr>
              <a:t>๒) ครูคลิกเพื่อแสดง</a:t>
            </a:r>
            <a:r>
              <a:rPr lang="th-TH" sz="1600" dirty="0" smtClean="0">
                <a:cs typeface="+mj-cs"/>
              </a:rPr>
              <a:t>คำตอบและ</a:t>
            </a:r>
            <a:r>
              <a:rPr lang="th-TH" sz="1600" dirty="0">
                <a:cs typeface="+mj-cs"/>
              </a:rPr>
              <a:t>อธิบายเพิ่มเติม</a:t>
            </a:r>
          </a:p>
          <a:p>
            <a:r>
              <a:rPr lang="th-TH" sz="1600" dirty="0">
                <a:cs typeface="+mj-cs"/>
              </a:rPr>
              <a:t>      </a:t>
            </a:r>
            <a:r>
              <a:rPr lang="th-TH" sz="1600" dirty="0" smtClean="0">
                <a:cs typeface="+mj-cs"/>
              </a:rPr>
              <a:t>     ครู</a:t>
            </a:r>
            <a:r>
              <a:rPr lang="th-TH" sz="1600" dirty="0">
                <a:cs typeface="+mj-cs"/>
              </a:rPr>
              <a:t>สามารถให้นักเรียนทำกิจกรรมทบทวนความรู้เพิ่มเติม </a:t>
            </a:r>
            <a:r>
              <a:rPr lang="th-TH" sz="1600" b="1" dirty="0">
                <a:cs typeface="+mj-cs"/>
              </a:rPr>
              <a:t>กิจกรรมที่ ๔ ประโยคความรวม</a:t>
            </a:r>
          </a:p>
          <a:p>
            <a:r>
              <a:rPr lang="th-TH" sz="1600" b="1" dirty="0">
                <a:cs typeface="+mj-cs"/>
              </a:rPr>
              <a:t>      ซับซ้อน</a:t>
            </a:r>
            <a:r>
              <a:rPr lang="th-TH" sz="1600" dirty="0">
                <a:cs typeface="+mj-cs"/>
              </a:rPr>
              <a:t> จากแบบฝึกทักษะ รายวิชาพื้นฐาน ภาษาไทย ม. ๓ เล่ม ๑ ของบริษัท สำนักพิมพ์</a:t>
            </a:r>
          </a:p>
          <a:p>
            <a:r>
              <a:rPr lang="th-TH" sz="1600" dirty="0">
                <a:cs typeface="+mj-cs"/>
              </a:rPr>
              <a:t>      วัฒนาพานิช จำกัด </a:t>
            </a:r>
          </a:p>
          <a:p>
            <a:endParaRPr lang="th-TH" sz="1600" kern="1200" dirty="0" smtClean="0">
              <a:solidFill>
                <a:schemeClr val="tx1"/>
              </a:solidFill>
              <a:latin typeface="+mn-lt"/>
              <a:ea typeface="+mn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>
                <a:solidFill>
                  <a:prstClr val="black"/>
                </a:solidFill>
              </a:rPr>
              <a:pPr/>
              <a:t>65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99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cs typeface="+mj-cs"/>
              </a:rPr>
              <a:t>สรุปความรู้เรื่อง ประโยคความรวมซับซ้อน</a:t>
            </a:r>
          </a:p>
          <a:p>
            <a:r>
              <a:rPr lang="th-TH" sz="1600" dirty="0" smtClean="0">
                <a:cs typeface="+mj-cs"/>
              </a:rPr>
              <a:t>    ๑. ครูและนักเรียนร่วมกันสรุปความรู้เรื่อง ประโยคความรวมซับซ้อน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๒. ครูคลิกเพื่อแสดงข้อความสรุปทีละหัวข้อ</a:t>
            </a:r>
          </a:p>
          <a:p>
            <a:r>
              <a:rPr lang="th-TH" sz="1600" dirty="0" smtClean="0">
                <a:cs typeface="+mj-cs"/>
              </a:rPr>
              <a:t>    ๓. ครูสรุปความรู้โดยใช้เวลาประมาณ ๒ นาที หรือให้ครูใช้เวลาตามความเหมาะสม</a:t>
            </a:r>
          </a:p>
          <a:p>
            <a:endParaRPr lang="th-TH" sz="16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/>
              <a:t>66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5770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kern="1200" dirty="0" smtClean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๑) ครูคลิกเพื่อแสดงประโยค แล้วให้นักเรียนช่วยกันเลือกว่าประโยคใดเป็นประโยคความรวม </a:t>
            </a:r>
          </a:p>
          <a:p>
            <a:r>
              <a:rPr lang="th-TH" sz="1600" kern="1200" dirty="0" smtClean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     พร้อมทั้งวิเคราะห์ประโยคแต่ละประโยค</a:t>
            </a:r>
          </a:p>
          <a:p>
            <a:r>
              <a:rPr lang="th-TH" sz="1600" kern="1200" dirty="0" smtClean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๒) ครูคลิกเพื่อแสดงคำตอบ และนำประโยคความเดียวอีก ๑ ประโยค ไปขยายประโยคความรวม 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</a:t>
            </a:r>
            <a:r>
              <a:rPr lang="th-TH" sz="1600" kern="1200" dirty="0" smtClean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ให้นักเรียนช่วยกันสังเกตว่ามีเนื้อความชัดเจนขึ้นหรือไม่ แล้วครูอธิบายให้นักเรียนเข้าใจว่า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</a:t>
            </a:r>
            <a:r>
              <a:rPr lang="th-TH" sz="1600" kern="1200" dirty="0" smtClean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ประโยคลักษณะนี้เรียกว่า ประโยคความรวมซับซ้อน</a:t>
            </a:r>
          </a:p>
          <a:p>
            <a:r>
              <a:rPr lang="th-TH" sz="1600" dirty="0" smtClean="0">
                <a:cs typeface="+mj-cs"/>
              </a:rPr>
              <a:t>๓) ครูนำเข้าสู่บทเรียนโดยใช้เวลาประมาณ ๕ นาที หรือให้ครูใช้เวลาตามความเหมาะสม</a:t>
            </a:r>
            <a:endParaRPr lang="th-TH" sz="1600" kern="1200" dirty="0" smtClean="0">
              <a:solidFill>
                <a:schemeClr val="tx1"/>
              </a:solidFill>
              <a:latin typeface="+mn-lt"/>
              <a:ea typeface="+mn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/>
              <a:t>55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8299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1600" dirty="0" smtClean="0">
                <a:cs typeface="+mj-cs"/>
              </a:rPr>
              <a:t>๒. ประโยคซับซ้อน</a:t>
            </a:r>
          </a:p>
          <a:p>
            <a:pPr marL="0" indent="0">
              <a:buNone/>
            </a:pPr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๒.๒ ประโยคความรวมซับซ้อน</a:t>
            </a:r>
          </a:p>
          <a:p>
            <a:pPr marL="0" indent="0">
              <a:buNone/>
            </a:pPr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 ๑) ครูแบ่งนักเรียนออกเป็น ๔ กลุ่ม ครูแจกหมายเลขประจำกลุ่มให้ทุกกลุ่ม ครูให้นักเรียนศึกษา</a:t>
            </a:r>
          </a:p>
          <a:p>
            <a:pPr marL="0" indent="0">
              <a:buNone/>
            </a:pPr>
            <a:r>
              <a:rPr lang="th-TH" sz="1600" dirty="0" smtClean="0">
                <a:cs typeface="+mj-cs"/>
              </a:rPr>
              <a:t>และทำความเข้าใจเรื่อง ประโยคความรวมซับซ้อน โดยใช้เนื้อหาจากหนังสือเรียน รายวิชาพื้นฐาน ภาษาไทย </a:t>
            </a:r>
          </a:p>
          <a:p>
            <a:pPr marL="0" indent="0">
              <a:buNone/>
            </a:pPr>
            <a:r>
              <a:rPr lang="th-TH" sz="1600" dirty="0" smtClean="0">
                <a:cs typeface="+mj-cs"/>
              </a:rPr>
              <a:t>ม. ๓ เล่ม ๑ ของบริษัท สำนักพิมพ์วัฒนาพานิช จำกัด แล้วครูอธิบายประกอบการซักถามเพิ่มเติม</a:t>
            </a:r>
          </a:p>
          <a:p>
            <a:pPr marL="0" indent="0">
              <a:buNone/>
            </a:pPr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 ๒) ครูให้นักเรียนตั้งคำถามเกี่ยวกับประโยคความรวม กลุ่มละ ๒ คำถาม แล้วส่งคำถามเวียน</a:t>
            </a:r>
          </a:p>
          <a:p>
            <a:pPr marL="0" indent="0">
              <a:buNone/>
            </a:pPr>
            <a:r>
              <a:rPr lang="th-TH" sz="1600" dirty="0" smtClean="0">
                <a:cs typeface="+mj-cs"/>
              </a:rPr>
              <a:t>ให้กลุ่มอื่นช่วยกันตอบคำถาม เมื่อครบทุกกลุ่มให้เจ้าของคำถามเป็นผู้ตอบ โดยมีครูคอยชี้แนะ</a:t>
            </a:r>
          </a:p>
          <a:p>
            <a:pPr marL="0" indent="0">
              <a:buNone/>
            </a:pPr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 ๓) ครูเขียนประโยคความรวมซับซ้อน ๑๐ ประโยค ให้นักเรียนช่วยกันวิเคราะห์ โดยทำเป็นตาราง</a:t>
            </a:r>
          </a:p>
          <a:p>
            <a:pPr marL="0" indent="0">
              <a:buNone/>
            </a:pPr>
            <a:r>
              <a:rPr lang="th-TH" sz="1600" dirty="0" smtClean="0">
                <a:cs typeface="+mj-cs"/>
              </a:rPr>
              <a:t>วิเคราะห์ แล้วช่วยกันเฉลยคำตอบ </a:t>
            </a:r>
          </a:p>
          <a:p>
            <a:pPr marL="0" indent="0">
              <a:buNone/>
            </a:pPr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 ๔) ครูให้นักเรียนทำกิจกรรมและครูอธิบายสรุปโดยใช้เวลาประมาณ ๑๕ นาที หรือให้ครูใช้เวลา</a:t>
            </a:r>
          </a:p>
          <a:p>
            <a:pPr marL="0" indent="0">
              <a:buNone/>
            </a:pPr>
            <a:r>
              <a:rPr lang="th-TH" sz="1600" dirty="0" smtClean="0">
                <a:cs typeface="+mj-cs"/>
              </a:rPr>
              <a:t>ตามความเหมาะสม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/>
              <a:t>56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9934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1600" dirty="0" smtClean="0">
                <a:cs typeface="+mj-cs"/>
              </a:rPr>
              <a:t>๒. ประโยคซับซ้อน</a:t>
            </a:r>
          </a:p>
          <a:p>
            <a:pPr marL="0" indent="0">
              <a:buNone/>
            </a:pPr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๒.๒ ประโยคความรวมซับซ้อน</a:t>
            </a:r>
          </a:p>
          <a:p>
            <a:pPr marL="0" indent="0">
              <a:buNone/>
            </a:pPr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 ๑) ครูอธิบายสรุปลักษณะของประโยคความรวมซับซ้อน โดยใช้เนื้อหาจากหนังสือเรียน </a:t>
            </a:r>
          </a:p>
          <a:p>
            <a:pPr marL="0" indent="0">
              <a:buNone/>
            </a:pPr>
            <a:r>
              <a:rPr lang="th-TH" sz="1600" dirty="0" smtClean="0">
                <a:cs typeface="+mj-cs"/>
              </a:rPr>
              <a:t>รายวิชาพื้นฐาน ภาษาไทย ม. ๓ เล่ม ๑ ของบริษัท สำนักพิมพ์วัฒนาพานิช จำกัด</a:t>
            </a:r>
          </a:p>
          <a:p>
            <a:pPr marL="0" indent="0">
              <a:buNone/>
            </a:pPr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 ๒) ครูคลิกเพื่อแสดงลักษณะของประโยคความรวมซับซ้อน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 ๓</a:t>
            </a:r>
            <a:r>
              <a:rPr lang="th-TH" sz="1600" dirty="0">
                <a:cs typeface="+mj-cs"/>
              </a:rPr>
              <a:t>) ครูคลิกที่หัวข้อ เพื่อเชื่อมโยงไปยังเฟรมเนื้อหาที่ต้องการ หรือคลิกที่ปุ่มไปเพื่อ</a:t>
            </a:r>
            <a:r>
              <a:rPr lang="th-TH" sz="1600" dirty="0" smtClean="0">
                <a:cs typeface="+mj-cs"/>
              </a:rPr>
              <a:t>ข้าม</a:t>
            </a:r>
          </a:p>
          <a:p>
            <a:r>
              <a:rPr lang="th-TH" sz="1600" dirty="0" smtClean="0">
                <a:cs typeface="+mj-cs"/>
              </a:rPr>
              <a:t>ไปยังหัวข้อ</a:t>
            </a:r>
            <a:r>
              <a:rPr lang="th-TH" sz="1600" dirty="0">
                <a:cs typeface="+mj-cs"/>
              </a:rPr>
              <a:t>ถัดไป</a:t>
            </a:r>
          </a:p>
          <a:p>
            <a:pPr marL="0" indent="0">
              <a:buNone/>
            </a:pPr>
            <a:endParaRPr lang="th-TH" sz="1600" dirty="0" smtClean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>
                <a:solidFill>
                  <a:prstClr val="black"/>
                </a:solidFill>
              </a:rPr>
              <a:pPr/>
              <a:t>57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34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cs typeface="+mj-cs"/>
              </a:rPr>
              <a:t>๒. ประโยคซับซ้อน</a:t>
            </a:r>
          </a:p>
          <a:p>
            <a:r>
              <a:rPr lang="th-TH" sz="1600" dirty="0">
                <a:cs typeface="+mj-cs"/>
              </a:rPr>
              <a:t>      </a:t>
            </a:r>
            <a:r>
              <a:rPr lang="th-TH" sz="1600" dirty="0" smtClean="0">
                <a:cs typeface="+mj-cs"/>
              </a:rPr>
              <a:t>๒.๒ </a:t>
            </a:r>
            <a:r>
              <a:rPr lang="th-TH" sz="1600" dirty="0">
                <a:cs typeface="+mj-cs"/>
              </a:rPr>
              <a:t>ประโยคความรวมซับซ้อน</a:t>
            </a:r>
          </a:p>
          <a:p>
            <a:r>
              <a:rPr lang="th-TH" sz="1600" dirty="0">
                <a:cs typeface="+mj-cs"/>
              </a:rPr>
              <a:t>               ๑) ครูอธิบายสรุปประโยคความ</a:t>
            </a:r>
            <a:r>
              <a:rPr lang="th-TH" sz="1600" dirty="0" smtClean="0">
                <a:cs typeface="+mj-cs"/>
              </a:rPr>
              <a:t>รวมที่มีส่วนประกอบเป็นประโยคความเดียวซับซ้อน </a:t>
            </a:r>
            <a:r>
              <a:rPr lang="th-TH" sz="1600" dirty="0">
                <a:cs typeface="+mj-cs"/>
              </a:rPr>
              <a:t>โดยใช้</a:t>
            </a:r>
            <a:r>
              <a:rPr lang="th-TH" sz="1600" dirty="0" smtClean="0">
                <a:cs typeface="+mj-cs"/>
              </a:rPr>
              <a:t>เนื้อหา</a:t>
            </a:r>
          </a:p>
          <a:p>
            <a:r>
              <a:rPr lang="th-TH" sz="1600" dirty="0" smtClean="0">
                <a:cs typeface="+mj-cs"/>
              </a:rPr>
              <a:t>จาก</a:t>
            </a:r>
            <a:r>
              <a:rPr lang="th-TH" sz="1600" dirty="0">
                <a:cs typeface="+mj-cs"/>
              </a:rPr>
              <a:t>หนังสือเรียน รายวิชา</a:t>
            </a:r>
            <a:r>
              <a:rPr lang="th-TH" sz="1600" dirty="0" smtClean="0">
                <a:cs typeface="+mj-cs"/>
              </a:rPr>
              <a:t>พื้นฐาน </a:t>
            </a:r>
            <a:r>
              <a:rPr lang="th-TH" sz="1600" dirty="0">
                <a:cs typeface="+mj-cs"/>
              </a:rPr>
              <a:t>ภาษาไทย ม. ๓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      ๒) ครูคลิกเพื่อแสดงประโยคความ</a:t>
            </a:r>
            <a:r>
              <a:rPr lang="th-TH" sz="1600" dirty="0" smtClean="0">
                <a:cs typeface="+mj-cs"/>
              </a:rPr>
              <a:t>รวมที่มีส่วนประกอบเป็นประโยคความเดียวซับซ้อน</a:t>
            </a:r>
            <a:endParaRPr lang="th-TH" sz="1600" dirty="0">
              <a:cs typeface="+mj-cs"/>
            </a:endParaRPr>
          </a:p>
          <a:p>
            <a:pPr marL="0" indent="0">
              <a:buNone/>
            </a:pPr>
            <a:r>
              <a:rPr lang="th-TH" sz="1600" dirty="0" smtClean="0">
                <a:cs typeface="+mj-cs"/>
              </a:rPr>
              <a:t>               ๓) ครูคลิกที่ปุ่มกลับ เพื่อกลับสู่เนื้อหาเฟรมหลัก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/>
              <a:t>58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6410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cs typeface="+mj-cs"/>
              </a:rPr>
              <a:t>๒. ประโยคซับซ้อน</a:t>
            </a:r>
          </a:p>
          <a:p>
            <a:r>
              <a:rPr lang="th-TH" sz="1600" dirty="0">
                <a:cs typeface="+mj-cs"/>
              </a:rPr>
              <a:t>      </a:t>
            </a:r>
            <a:r>
              <a:rPr lang="th-TH" sz="1600" dirty="0" smtClean="0">
                <a:cs typeface="+mj-cs"/>
              </a:rPr>
              <a:t>๒.๒ </a:t>
            </a:r>
            <a:r>
              <a:rPr lang="th-TH" sz="1600" dirty="0">
                <a:cs typeface="+mj-cs"/>
              </a:rPr>
              <a:t>ประโยคความรวมซับซ้อน</a:t>
            </a:r>
          </a:p>
          <a:p>
            <a:r>
              <a:rPr lang="th-TH" sz="1600" dirty="0">
                <a:cs typeface="+mj-cs"/>
              </a:rPr>
              <a:t>               ๑) ครูอธิบาย</a:t>
            </a:r>
            <a:r>
              <a:rPr lang="th-TH" sz="1600" dirty="0" smtClean="0">
                <a:cs typeface="+mj-cs"/>
              </a:rPr>
              <a:t>สรุปประโยคความรวมที่มีส่วนประกอบเป็นประโยคความรวม โดย</a:t>
            </a:r>
            <a:r>
              <a:rPr lang="th-TH" sz="1600" dirty="0">
                <a:cs typeface="+mj-cs"/>
              </a:rPr>
              <a:t>ใช้</a:t>
            </a:r>
            <a:r>
              <a:rPr lang="th-TH" sz="1600" dirty="0" smtClean="0">
                <a:cs typeface="+mj-cs"/>
              </a:rPr>
              <a:t>เนื้อหา</a:t>
            </a:r>
          </a:p>
          <a:p>
            <a:r>
              <a:rPr lang="th-TH" sz="1600" dirty="0" smtClean="0">
                <a:cs typeface="+mj-cs"/>
              </a:rPr>
              <a:t>จาก</a:t>
            </a:r>
            <a:r>
              <a:rPr lang="th-TH" sz="1600" dirty="0">
                <a:cs typeface="+mj-cs"/>
              </a:rPr>
              <a:t>หนังสือเรียน รายวิชา</a:t>
            </a:r>
            <a:r>
              <a:rPr lang="th-TH" sz="1600" dirty="0" smtClean="0">
                <a:cs typeface="+mj-cs"/>
              </a:rPr>
              <a:t>พื้นฐาน </a:t>
            </a:r>
            <a:r>
              <a:rPr lang="th-TH" sz="1600" dirty="0">
                <a:cs typeface="+mj-cs"/>
              </a:rPr>
              <a:t>ภาษาไทย ม. ๓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      ๒) ครูคลิกเพื่อแสดงประโยคความ</a:t>
            </a:r>
            <a:r>
              <a:rPr lang="th-TH" sz="1600" dirty="0" smtClean="0">
                <a:cs typeface="+mj-cs"/>
              </a:rPr>
              <a:t>รวมที่มีส่วนประกอบเป็นประโยคความรวม</a:t>
            </a:r>
          </a:p>
          <a:p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          ๓</a:t>
            </a:r>
            <a:r>
              <a:rPr lang="th-TH" sz="1600" dirty="0">
                <a:cs typeface="+mj-cs"/>
              </a:rPr>
              <a:t>) ครูคลิกที่ปุ่มกลับ เพื่อกลับสู่เนื้อหาเฟรมหลัก</a:t>
            </a:r>
          </a:p>
          <a:p>
            <a:endParaRPr lang="th-TH" sz="1600" dirty="0">
              <a:cs typeface="+mj-cs"/>
            </a:endParaRPr>
          </a:p>
          <a:p>
            <a:pPr marL="0" indent="0">
              <a:buNone/>
            </a:pPr>
            <a:endParaRPr lang="th-TH" sz="1600" kern="1200" dirty="0" smtClean="0">
              <a:solidFill>
                <a:schemeClr val="tx1"/>
              </a:solidFill>
              <a:latin typeface="+mn-lt"/>
              <a:ea typeface="+mn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/>
              <a:t>59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8687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cs typeface="+mj-cs"/>
              </a:rPr>
              <a:t>๒. ประโยคซับซ้อน</a:t>
            </a:r>
          </a:p>
          <a:p>
            <a:r>
              <a:rPr lang="th-TH" sz="1600" dirty="0">
                <a:cs typeface="+mj-cs"/>
              </a:rPr>
              <a:t>      </a:t>
            </a:r>
            <a:r>
              <a:rPr lang="th-TH" sz="1600" dirty="0" smtClean="0">
                <a:cs typeface="+mj-cs"/>
              </a:rPr>
              <a:t>๒.๒ </a:t>
            </a:r>
            <a:r>
              <a:rPr lang="th-TH" sz="1600" dirty="0">
                <a:cs typeface="+mj-cs"/>
              </a:rPr>
              <a:t>ประโยคความรวมซับซ้อน</a:t>
            </a:r>
          </a:p>
          <a:p>
            <a:r>
              <a:rPr lang="th-TH" sz="1600" dirty="0">
                <a:cs typeface="+mj-cs"/>
              </a:rPr>
              <a:t>               ๑) ครูอธิบาย</a:t>
            </a:r>
            <a:r>
              <a:rPr lang="th-TH" sz="1600" dirty="0" smtClean="0">
                <a:cs typeface="+mj-cs"/>
              </a:rPr>
              <a:t>สรุปประโยคความรวมที่มีส่วนประกอบเป็นประโยคความซ้อน โดย</a:t>
            </a:r>
            <a:r>
              <a:rPr lang="th-TH" sz="1600" dirty="0">
                <a:cs typeface="+mj-cs"/>
              </a:rPr>
              <a:t>ใช้</a:t>
            </a:r>
            <a:r>
              <a:rPr lang="th-TH" sz="1600" dirty="0" smtClean="0">
                <a:cs typeface="+mj-cs"/>
              </a:rPr>
              <a:t>เนื้อหา</a:t>
            </a:r>
          </a:p>
          <a:p>
            <a:r>
              <a:rPr lang="th-TH" sz="1600" dirty="0" smtClean="0">
                <a:cs typeface="+mj-cs"/>
              </a:rPr>
              <a:t>จาก</a:t>
            </a:r>
            <a:r>
              <a:rPr lang="th-TH" sz="1600" dirty="0">
                <a:cs typeface="+mj-cs"/>
              </a:rPr>
              <a:t>หนังสือเรียน รายวิชา</a:t>
            </a:r>
            <a:r>
              <a:rPr lang="th-TH" sz="1600" dirty="0" smtClean="0">
                <a:cs typeface="+mj-cs"/>
              </a:rPr>
              <a:t>พื้นฐาน </a:t>
            </a:r>
            <a:r>
              <a:rPr lang="th-TH" sz="1600" dirty="0">
                <a:cs typeface="+mj-cs"/>
              </a:rPr>
              <a:t>ภาษาไทย ม. ๓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      ๒) ครูคลิกเพื่อแสดงประโยคความ</a:t>
            </a:r>
            <a:r>
              <a:rPr lang="th-TH" sz="1600" dirty="0" smtClean="0">
                <a:cs typeface="+mj-cs"/>
              </a:rPr>
              <a:t>รวมที่มีส่วนประกอบเป็นประโยคความซ้อน</a:t>
            </a:r>
            <a:endParaRPr lang="th-TH" sz="1600" dirty="0">
              <a:cs typeface="+mj-cs"/>
            </a:endParaRPr>
          </a:p>
          <a:p>
            <a:pPr marL="0" indent="0">
              <a:buNone/>
            </a:pPr>
            <a:r>
              <a:rPr lang="th-TH" sz="1600" kern="1200" dirty="0" smtClean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               ๓) ครูคลิกที่ปุ่มกลับ เพื่อกลับสู่เนื้อหาเฟรมหลัก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>
                <a:solidFill>
                  <a:prstClr val="black"/>
                </a:solidFill>
              </a:rPr>
              <a:pPr/>
              <a:t>60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87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kern="1200" dirty="0" smtClean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เรื่องน่ารู้ </a:t>
            </a:r>
            <a:r>
              <a:rPr lang="th-TH" sz="1600" kern="1200" dirty="0" smtClean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ครูอธิบายเรื่อง </a:t>
            </a:r>
            <a:r>
              <a:rPr lang="th-TH" sz="1600" dirty="0" smtClean="0">
                <a:cs typeface="+mj-cs"/>
              </a:rPr>
              <a:t>ประโยคซับซ้อน</a:t>
            </a:r>
            <a:r>
              <a:rPr lang="th-TH" sz="1600" kern="1200" dirty="0" smtClean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 เพื่อเสริมความรู้ให้แก่นักเรียน นอกเหนือจากความรู้ในบทเรียน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kern="1200" dirty="0" smtClean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เพื่อให้นักเรียนมีความรู้กว้างขวางขึ้น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>
                <a:solidFill>
                  <a:prstClr val="black"/>
                </a:solidFill>
              </a:rPr>
              <a:pPr/>
              <a:t>61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87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kern="1200" dirty="0" smtClean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เรื่องน่ารู้ </a:t>
            </a:r>
            <a:r>
              <a:rPr lang="th-TH" sz="1600" kern="1200" dirty="0" smtClean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ครูอธิบายเรื่อง </a:t>
            </a:r>
            <a:r>
              <a:rPr lang="th-TH" sz="1600" dirty="0" smtClean="0">
                <a:cs typeface="+mj-cs"/>
              </a:rPr>
              <a:t>ประโยคซับซ้อน</a:t>
            </a:r>
            <a:r>
              <a:rPr lang="th-TH" sz="1600" kern="1200" dirty="0" smtClean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 เพื่อเสริมความรู้ให้แก่นักเรียน นอกเหนือจากความรู้ในบทเรียน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kern="1200" dirty="0" smtClean="0">
                <a:solidFill>
                  <a:schemeClr val="tx1"/>
                </a:solidFill>
                <a:latin typeface="+mn-lt"/>
                <a:ea typeface="+mn-ea"/>
                <a:cs typeface="+mj-cs"/>
              </a:rPr>
              <a:t>เพื่อให้นักเรียนมีความรู้กว้างขวางขึ้น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8B20-1CB3-4173-B7D8-735CCEAA2E5A}" type="slidenum">
              <a:rPr lang="th-TH" smtClean="0">
                <a:solidFill>
                  <a:prstClr val="black"/>
                </a:solidFill>
              </a:rPr>
              <a:pPr/>
              <a:t>62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8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6CFD-FC8D-4C8F-9E3D-FF20347C008D}" type="datetime1">
              <a:rPr lang="th-TH" smtClean="0"/>
              <a:t>11/09/60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485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4D25-0987-4728-AD1E-BB9CCCBED622}" type="datetime1">
              <a:rPr lang="th-TH" smtClean="0"/>
              <a:t>11/09/60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614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EF93-0804-4669-AAF5-8EC38618B775}" type="datetime1">
              <a:rPr lang="th-TH" smtClean="0"/>
              <a:t>11/09/60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6425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BE3E3-C418-47FA-BE2E-E7648788E9A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86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4840-2F3E-434C-ACD9-323B5889E79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86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CA73-5BCE-4339-B922-1E26C23E1BF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55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8F8D-E249-429C-9AD8-00A1008D301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80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85AD-CB33-4C01-8C5D-8542F5034F3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32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F0F6-B813-491C-857A-BCF1FD171E9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91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DCC11-7537-4D4A-8F7F-F17F916BBD9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40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B928-3CC7-4A57-A0F8-D676236FAD6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2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806A-B83A-4719-AF04-3D81C1A693F5}" type="datetime1">
              <a:rPr lang="th-TH" smtClean="0"/>
              <a:t>11/09/60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027DCA8E-5F4F-4B5F-A424-3A0A2A1D794A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65625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65CB-659A-467B-8A40-3748CF662AF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49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8729-4745-4928-95A5-09109DF4EB0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78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F7FA-0484-4CB3-B4FE-663F0703B36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56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5E91-8526-4666-AC98-C8212741F33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34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38A3-27A7-418F-A8D1-D4CDC8C182F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22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A8A5-3D5B-4CC6-ABF0-AAC22AA5805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86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CD2A-5DB0-426C-ABF2-3BCB25730DB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2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C2DA-6356-4309-BC2B-1FDCEEE6BA6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8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37FF-F5D9-4F3C-AAF2-F3B8162A3C1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79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E7B5-21EB-47EE-9A39-1CBAD0CD6D1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7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733F-341D-4071-A789-D9CBDC3658D8}" type="datetime1">
              <a:rPr lang="th-TH" smtClean="0"/>
              <a:t>11/09/60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8470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B3C3-97A5-424D-8F3C-148237BCDEA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14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97CC-DA41-45D8-8AA8-0B37DA7868B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04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27CE-8E87-45B0-A352-F7B9F2A8FA9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27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BC2E-3D47-4A44-AF94-056DEA68EB3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2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CB47-649A-4E9B-90CF-899D2F9239CC}" type="datetime1">
              <a:rPr lang="th-TH" smtClean="0"/>
              <a:t>11/09/60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460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0844-66B4-4FDD-AC5F-AD44E9852288}" type="datetime1">
              <a:rPr lang="th-TH" smtClean="0"/>
              <a:t>11/09/60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99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19AD-B8B8-43DC-B98E-84CB8B2EE430}" type="datetime1">
              <a:rPr lang="th-TH" smtClean="0"/>
              <a:t>11/09/60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91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7168-CAE2-4276-A84C-1E184D9008B5}" type="datetime1">
              <a:rPr lang="th-TH" smtClean="0"/>
              <a:t>11/09/60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365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D7F4-B539-483C-9FC3-DC6CCA217E1B}" type="datetime1">
              <a:rPr lang="th-TH" smtClean="0"/>
              <a:t>11/09/60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1078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A281-6D5E-4FC4-B23A-748A7F09C2F4}" type="datetime1">
              <a:rPr lang="th-TH" smtClean="0"/>
              <a:t>11/09/60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366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B9A41-DBC5-4385-99B8-AF95D7F25EAB}" type="datetime1">
              <a:rPr lang="th-TH" smtClean="0"/>
              <a:t>11/09/60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CC8E1-8F43-4DC4-B5D4-06B5EC75B4C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738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AF9A1-414F-4F99-A6AF-DC654ED591E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1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5E13F-3F31-4CD6-8826-4A6AB17C1CF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11/09/60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CC8E1-8F43-4DC4-B5D4-06B5EC75B4C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1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8.xml"/><Relationship Id="rId7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16632"/>
            <a:ext cx="2225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ngsana New"/>
              </a:rPr>
              <a:t>ภาษาไทย ม. </a:t>
            </a:r>
            <a:r>
              <a:rPr lang="th-TH" sz="40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ngsana New"/>
              </a:rPr>
              <a:t>๓</a:t>
            </a:r>
            <a:endParaRPr lang="th-TH" sz="4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ngsana Ne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36712"/>
            <a:ext cx="9144000" cy="9361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prstClr val="white"/>
                </a:solidFill>
                <a:cs typeface="Angsana New"/>
              </a:rPr>
              <a:t>กลุ่มคำ</a:t>
            </a:r>
            <a:r>
              <a:rPr lang="th-TH" sz="4400" b="1" dirty="0" smtClean="0">
                <a:solidFill>
                  <a:prstClr val="white"/>
                </a:solidFill>
                <a:cs typeface="Angsana New"/>
              </a:rPr>
              <a:t>และประโยค</a:t>
            </a:r>
            <a:endParaRPr lang="th-TH" sz="44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CA8E-5F4F-4B5F-A424-3A0A2A1D794A}" type="slidenum">
              <a:rPr lang="th-TH" smtClean="0">
                <a:solidFill>
                  <a:prstClr val="black"/>
                </a:solidFill>
              </a:rPr>
              <a:pPr/>
              <a:t>54</a:t>
            </a:fld>
            <a:endParaRPr lang="th-TH" dirty="0">
              <a:solidFill>
                <a:prstClr val="black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189626" y="1772816"/>
            <a:ext cx="6982774" cy="5059336"/>
            <a:chOff x="-963103" y="1794738"/>
            <a:chExt cx="6982774" cy="5059336"/>
          </a:xfrm>
        </p:grpSpPr>
        <p:sp>
          <p:nvSpPr>
            <p:cNvPr id="11" name="Rectangle 10"/>
            <p:cNvSpPr/>
            <p:nvPr/>
          </p:nvSpPr>
          <p:spPr>
            <a:xfrm>
              <a:off x="-963103" y="1794738"/>
              <a:ext cx="6982774" cy="505933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92480" y="2480925"/>
              <a:ext cx="4370995" cy="3456384"/>
              <a:chOff x="109543" y="2510318"/>
              <a:chExt cx="4359882" cy="345638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09543" y="2510318"/>
                <a:ext cx="4359882" cy="3456384"/>
              </a:xfrm>
              <a:prstGeom prst="rect">
                <a:avLst/>
              </a:prstGeom>
              <a:solidFill>
                <a:srgbClr val="2D5131"/>
              </a:solidFill>
              <a:ln w="155575">
                <a:solidFill>
                  <a:srgbClr val="735C4F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 smtClean="0">
                    <a:solidFill>
                      <a:prstClr val="white"/>
                    </a:solidFill>
                  </a:rPr>
                  <a:t> </a:t>
                </a:r>
                <a:endParaRPr lang="th-TH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336832" y="2856195"/>
                <a:ext cx="2016224" cy="4001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h-TH" sz="2000" dirty="0" smtClean="0">
                    <a:solidFill>
                      <a:srgbClr val="FF0000"/>
                    </a:solidFill>
                    <a:cs typeface="Angsana New"/>
                  </a:rPr>
                  <a:t>ประโยคความรวมซับซ้อน</a:t>
                </a:r>
                <a:endParaRPr lang="th-TH" sz="2000" dirty="0">
                  <a:solidFill>
                    <a:srgbClr val="FF0000"/>
                  </a:solidFill>
                  <a:cs typeface="Angsana New"/>
                </a:endParaRPr>
              </a:p>
            </p:txBody>
          </p:sp>
          <p:sp>
            <p:nvSpPr>
              <p:cNvPr id="4" name="Down Arrow 3"/>
              <p:cNvSpPr/>
              <p:nvPr/>
            </p:nvSpPr>
            <p:spPr>
              <a:xfrm>
                <a:off x="2215138" y="3272118"/>
                <a:ext cx="360040" cy="216024"/>
              </a:xfrm>
              <a:prstGeom prst="downArrow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199877" y="4022907"/>
                <a:ext cx="4179214" cy="0"/>
              </a:xfrm>
              <a:prstGeom prst="line">
                <a:avLst/>
              </a:prstGeom>
              <a:ln w="19050">
                <a:solidFill>
                  <a:srgbClr val="FF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99877" y="5157192"/>
                <a:ext cx="4173264" cy="0"/>
              </a:xfrm>
              <a:prstGeom prst="line">
                <a:avLst/>
              </a:prstGeom>
              <a:ln w="19050">
                <a:solidFill>
                  <a:srgbClr val="FFFF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209368" y="3590859"/>
                <a:ext cx="2081196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h-TH" sz="1800" dirty="0" smtClean="0">
                    <a:solidFill>
                      <a:prstClr val="black"/>
                    </a:solidFill>
                    <a:cs typeface="Angsana New"/>
                  </a:rPr>
                  <a:t>ประโยคความเดียว + ส่วนขยาย</a:t>
                </a:r>
                <a:endParaRPr lang="th-TH" sz="1800" dirty="0">
                  <a:solidFill>
                    <a:prstClr val="black"/>
                  </a:solidFill>
                  <a:cs typeface="Angsana New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318093" y="3590859"/>
                <a:ext cx="648072" cy="369332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800" dirty="0" smtClean="0">
                    <a:solidFill>
                      <a:prstClr val="black"/>
                    </a:solidFill>
                    <a:cs typeface="Angsana New"/>
                  </a:rPr>
                  <a:t>สันธาน</a:t>
                </a:r>
                <a:endParaRPr lang="th-TH" sz="1800" dirty="0">
                  <a:solidFill>
                    <a:prstClr val="black"/>
                  </a:solidFill>
                  <a:cs typeface="Angsana New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004989" y="3594282"/>
                <a:ext cx="1368152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800" dirty="0" smtClean="0">
                    <a:solidFill>
                      <a:prstClr val="black"/>
                    </a:solidFill>
                    <a:cs typeface="Angsana New"/>
                  </a:rPr>
                  <a:t>ประโยคความรวม</a:t>
                </a:r>
                <a:endParaRPr lang="th-TH" sz="1800" dirty="0">
                  <a:solidFill>
                    <a:prstClr val="black"/>
                  </a:solidFill>
                  <a:cs typeface="Angsana New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96355" y="4119239"/>
                <a:ext cx="2090154" cy="369332"/>
              </a:xfrm>
              <a:prstGeom prst="rect">
                <a:avLst/>
              </a:prstGeom>
              <a:solidFill>
                <a:srgbClr val="CAE8AA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h-TH" sz="1800" dirty="0" smtClean="0">
                    <a:solidFill>
                      <a:prstClr val="black"/>
                    </a:solidFill>
                    <a:cs typeface="Angsana New"/>
                  </a:rPr>
                  <a:t>ประโยคความรวม + ส่วนขยาย</a:t>
                </a:r>
                <a:endParaRPr lang="th-TH" sz="1800" dirty="0">
                  <a:solidFill>
                    <a:prstClr val="black"/>
                  </a:solidFill>
                  <a:cs typeface="Angsana New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20763" y="4109724"/>
                <a:ext cx="645403" cy="369332"/>
              </a:xfrm>
              <a:prstGeom prst="rect">
                <a:avLst/>
              </a:prstGeom>
              <a:solidFill>
                <a:srgbClr val="FFCCCC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800" dirty="0" smtClean="0">
                    <a:solidFill>
                      <a:prstClr val="black"/>
                    </a:solidFill>
                    <a:cs typeface="Angsana New"/>
                  </a:rPr>
                  <a:t>สันธาน</a:t>
                </a:r>
                <a:endParaRPr lang="th-TH" sz="1800" dirty="0">
                  <a:solidFill>
                    <a:prstClr val="black"/>
                  </a:solidFill>
                  <a:cs typeface="Angsana New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004989" y="4119239"/>
                <a:ext cx="1374102" cy="923330"/>
              </a:xfrm>
              <a:prstGeom prst="rect">
                <a:avLst/>
              </a:prstGeom>
              <a:solidFill>
                <a:srgbClr val="EDC9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800" dirty="0" smtClean="0">
                    <a:solidFill>
                      <a:prstClr val="black"/>
                    </a:solidFill>
                    <a:cs typeface="Angsana New"/>
                  </a:rPr>
                  <a:t>ประโยคความรวม +</a:t>
                </a:r>
              </a:p>
              <a:p>
                <a:pPr algn="ctr"/>
                <a:r>
                  <a:rPr lang="th-TH" sz="1800" dirty="0" smtClean="0">
                    <a:solidFill>
                      <a:prstClr val="black"/>
                    </a:solidFill>
                    <a:cs typeface="Angsana New"/>
                  </a:rPr>
                  <a:t> ส่วนขยาย</a:t>
                </a:r>
                <a:endParaRPr lang="th-TH" sz="1800" dirty="0">
                  <a:solidFill>
                    <a:prstClr val="black"/>
                  </a:solidFill>
                  <a:cs typeface="Angsana New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00504" y="5253414"/>
                <a:ext cx="1339376" cy="36933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h-TH" sz="1800" dirty="0" smtClean="0">
                    <a:solidFill>
                      <a:prstClr val="black"/>
                    </a:solidFill>
                    <a:cs typeface="Angsana New"/>
                  </a:rPr>
                  <a:t>ประโยคความซ้อน</a:t>
                </a:r>
                <a:endParaRPr lang="th-TH" sz="1800" dirty="0">
                  <a:solidFill>
                    <a:prstClr val="black"/>
                  </a:solidFill>
                  <a:cs typeface="Angsana New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989905" y="5253414"/>
                <a:ext cx="648072" cy="369332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800" dirty="0" smtClean="0">
                    <a:solidFill>
                      <a:prstClr val="black"/>
                    </a:solidFill>
                    <a:cs typeface="Angsana New"/>
                  </a:rPr>
                  <a:t>สันธาน</a:t>
                </a:r>
                <a:endParaRPr lang="th-TH" sz="1800" dirty="0">
                  <a:solidFill>
                    <a:prstClr val="black"/>
                  </a:solidFill>
                  <a:cs typeface="Angsana New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684864" y="5253414"/>
                <a:ext cx="1368152" cy="36933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800" dirty="0" smtClean="0">
                    <a:solidFill>
                      <a:prstClr val="black"/>
                    </a:solidFill>
                    <a:cs typeface="Angsana New"/>
                  </a:rPr>
                  <a:t>ประโยคความซ้อน</a:t>
                </a:r>
                <a:endParaRPr lang="th-TH" sz="1800" dirty="0">
                  <a:solidFill>
                    <a:prstClr val="black"/>
                  </a:solidFill>
                  <a:cs typeface="Angsana New"/>
                </a:endParaRPr>
              </a:p>
            </p:txBody>
          </p:sp>
        </p:grpSp>
        <p:pic>
          <p:nvPicPr>
            <p:cNvPr id="12" name="Picture 3" descr="T:\Year 2557\01\57-01-0141 PowerPoint ภาษาไทย ม.4 เล่ม 1\หน่วยการเรียนรู้ที่ ๔\กราฟิก\04ssnk014-015-0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551" y="4891082"/>
              <a:ext cx="827405" cy="1705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0779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 w="38100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6999" y="262389"/>
            <a:ext cx="47692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F79646">
                    <a:lumMod val="75000"/>
                  </a:srgbClr>
                </a:solidFill>
                <a:cs typeface="Angsana New"/>
              </a:rPr>
              <a:t>แยกประโยคความรวมซับซ้อน</a:t>
            </a:r>
            <a:endParaRPr lang="th-TH" sz="4400" b="1" dirty="0">
              <a:solidFill>
                <a:srgbClr val="F79646">
                  <a:lumMod val="75000"/>
                </a:srgbClr>
              </a:solidFill>
              <a:cs typeface="Angsana New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12851" y="1964974"/>
            <a:ext cx="7344816" cy="1530769"/>
            <a:chOff x="1129695" y="1955160"/>
            <a:chExt cx="7344816" cy="1579779"/>
          </a:xfrm>
        </p:grpSpPr>
        <p:sp>
          <p:nvSpPr>
            <p:cNvPr id="3" name="Rectangle 2"/>
            <p:cNvSpPr/>
            <p:nvPr/>
          </p:nvSpPr>
          <p:spPr>
            <a:xfrm>
              <a:off x="1129695" y="1955160"/>
              <a:ext cx="7344816" cy="157977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cs typeface="+mj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07025" y="2115868"/>
              <a:ext cx="6912768" cy="539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solidFill>
                    <a:srgbClr val="0070C0"/>
                  </a:solidFill>
                  <a:cs typeface="+mj-cs"/>
                </a:rPr>
                <a:t>ประโยคความเดียว ๑</a:t>
              </a:r>
              <a:endParaRPr lang="th-TH" dirty="0">
                <a:solidFill>
                  <a:srgbClr val="0070C0"/>
                </a:solidFill>
                <a:cs typeface="+mj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07025" y="2560369"/>
              <a:ext cx="6912768" cy="539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solidFill>
                    <a:schemeClr val="accent3">
                      <a:lumMod val="50000"/>
                    </a:schemeClr>
                  </a:solidFill>
                  <a:cs typeface="+mj-cs"/>
                </a:rPr>
                <a:t>ประโยคความเดียว ๒</a:t>
              </a:r>
              <a:endParaRPr lang="th-TH" dirty="0">
                <a:solidFill>
                  <a:schemeClr val="accent3">
                    <a:lumMod val="50000"/>
                  </a:schemeClr>
                </a:solidFill>
                <a:cs typeface="+mj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45719" y="2994967"/>
              <a:ext cx="6912768" cy="539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solidFill>
                    <a:schemeClr val="accent6">
                      <a:lumMod val="50000"/>
                    </a:schemeClr>
                  </a:solidFill>
                  <a:cs typeface="+mj-cs"/>
                </a:rPr>
                <a:t>คำเชื่อม                      </a:t>
              </a:r>
              <a:endParaRPr lang="th-TH" dirty="0">
                <a:solidFill>
                  <a:schemeClr val="accent6">
                    <a:lumMod val="50000"/>
                  </a:schemeClr>
                </a:solidFill>
                <a:cs typeface="+mj-cs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704839" y="1100878"/>
            <a:ext cx="7560840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cs typeface="+mj-cs"/>
              </a:rPr>
              <a:t>๑. บรรดาญาติ ๆ พากันมาแสดงความยินดีกับเขาที่มหาวิทยาลัยและขอ</a:t>
            </a:r>
          </a:p>
          <a:p>
            <a:r>
              <a:rPr lang="th-TH" dirty="0" smtClean="0">
                <a:cs typeface="+mj-cs"/>
              </a:rPr>
              <a:t>     ถ่ายภาพร่วมด้วย</a:t>
            </a:r>
            <a:endParaRPr lang="th-TH" dirty="0"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8979" y="2120696"/>
            <a:ext cx="502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 smtClean="0">
                <a:solidFill>
                  <a:srgbClr val="FF0000"/>
                </a:solidFill>
                <a:cs typeface="+mj-cs"/>
              </a:rPr>
              <a:t>บรรดาญาติ ๆ พากันมาแสดงความยินดีกับเขาที่มหาวิทยาลัย</a:t>
            </a:r>
            <a:endParaRPr lang="th-TH" sz="2400" i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98979" y="2582184"/>
            <a:ext cx="502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 smtClean="0">
                <a:solidFill>
                  <a:srgbClr val="FF0000"/>
                </a:solidFill>
                <a:cs typeface="+mj-cs"/>
              </a:rPr>
              <a:t>บรรดาญาติ ๆ ขอถ่ายภาพร่วมด้วย</a:t>
            </a:r>
            <a:endParaRPr lang="th-TH" sz="2400" i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98979" y="3034078"/>
            <a:ext cx="502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 smtClean="0">
                <a:solidFill>
                  <a:srgbClr val="FF0000"/>
                </a:solidFill>
                <a:cs typeface="+mj-cs"/>
              </a:rPr>
              <a:t>และ</a:t>
            </a:r>
            <a:endParaRPr lang="th-TH" sz="2400" i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22" name="Picture 2" descr="Y:\Kanda.Patit\pic ppt\กรอบแมลงปอเลื้อย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31567" l="0" r="13693">
                        <a14:foregroundMark x1="4773" y1="17972" x2="1174" y2="11751"/>
                        <a14:backgroundMark x1="2973" y1="20737" x2="78" y2="1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748" b="64689"/>
          <a:stretch/>
        </p:blipFill>
        <p:spPr bwMode="auto">
          <a:xfrm flipH="1">
            <a:off x="7366942" y="573886"/>
            <a:ext cx="1066800" cy="93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835046" y="4738784"/>
            <a:ext cx="7344816" cy="1969928"/>
            <a:chOff x="876872" y="2936088"/>
            <a:chExt cx="7344816" cy="1969928"/>
          </a:xfrm>
        </p:grpSpPr>
        <p:grpSp>
          <p:nvGrpSpPr>
            <p:cNvPr id="16" name="Group 15"/>
            <p:cNvGrpSpPr/>
            <p:nvPr/>
          </p:nvGrpSpPr>
          <p:grpSpPr>
            <a:xfrm>
              <a:off x="876872" y="2936088"/>
              <a:ext cx="7344816" cy="1969928"/>
              <a:chOff x="1129695" y="1955161"/>
              <a:chExt cx="7344816" cy="2032997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129695" y="1955161"/>
                <a:ext cx="7344816" cy="200123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black"/>
                  </a:solidFill>
                  <a:cs typeface="Angsana New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332443" y="2081166"/>
                <a:ext cx="6912768" cy="539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dirty="0" smtClean="0">
                    <a:solidFill>
                      <a:srgbClr val="0070C0"/>
                    </a:solidFill>
                    <a:cs typeface="Angsana New"/>
                  </a:rPr>
                  <a:t>ประโยคความเดียว ๑</a:t>
                </a:r>
                <a:endParaRPr lang="th-TH" dirty="0">
                  <a:solidFill>
                    <a:srgbClr val="0070C0"/>
                  </a:solidFill>
                  <a:cs typeface="Angsana New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313862" y="2553132"/>
                <a:ext cx="6912768" cy="539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dirty="0" smtClean="0">
                    <a:solidFill>
                      <a:srgbClr val="9BBB59">
                        <a:lumMod val="50000"/>
                      </a:srgbClr>
                    </a:solidFill>
                    <a:cs typeface="Angsana New"/>
                  </a:rPr>
                  <a:t>ประโยคความเดียว ๒ </a:t>
                </a:r>
                <a:endParaRPr lang="th-TH" dirty="0">
                  <a:solidFill>
                    <a:srgbClr val="9BBB59">
                      <a:lumMod val="50000"/>
                    </a:srgbClr>
                  </a:solidFill>
                  <a:cs typeface="Angsana New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336428" y="3448185"/>
                <a:ext cx="6931349" cy="539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dirty="0" smtClean="0">
                    <a:solidFill>
                      <a:srgbClr val="F79646">
                        <a:lumMod val="50000"/>
                      </a:srgbClr>
                    </a:solidFill>
                    <a:cs typeface="Angsana New"/>
                  </a:rPr>
                  <a:t>คำเชื่อม           </a:t>
                </a:r>
                <a:endParaRPr lang="th-TH" dirty="0">
                  <a:solidFill>
                    <a:srgbClr val="F79646">
                      <a:lumMod val="50000"/>
                    </a:srgbClr>
                  </a:solidFill>
                  <a:cs typeface="Angsana New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061039" y="3956902"/>
              <a:ext cx="69313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solidFill>
                    <a:srgbClr val="8064A2">
                      <a:lumMod val="75000"/>
                    </a:srgbClr>
                  </a:solidFill>
                  <a:cs typeface="Angsana New"/>
                </a:rPr>
                <a:t>ประโยคความเดียว ๓</a:t>
              </a:r>
              <a:endParaRPr lang="th-TH" dirty="0">
                <a:solidFill>
                  <a:srgbClr val="8064A2">
                    <a:lumMod val="75000"/>
                  </a:srgbClr>
                </a:solidFill>
                <a:cs typeface="Angsana New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727034" y="3874687"/>
            <a:ext cx="7560840" cy="8640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prstClr val="white"/>
                </a:solidFill>
                <a:cs typeface="Angsana New"/>
              </a:rPr>
              <a:t>๒. ทั้งพลายแก้วและขุนช้างพอใจนาง</a:t>
            </a:r>
            <a:r>
              <a:rPr lang="th-TH" dirty="0" err="1" smtClean="0">
                <a:solidFill>
                  <a:prstClr val="white"/>
                </a:solidFill>
                <a:cs typeface="Angsana New"/>
              </a:rPr>
              <a:t>พิม</a:t>
            </a:r>
            <a:r>
              <a:rPr lang="th-TH" dirty="0" smtClean="0">
                <a:solidFill>
                  <a:prstClr val="white"/>
                </a:solidFill>
                <a:cs typeface="Angsana New"/>
              </a:rPr>
              <a:t>แต่นาง</a:t>
            </a:r>
            <a:r>
              <a:rPr lang="th-TH" dirty="0" err="1" smtClean="0">
                <a:solidFill>
                  <a:prstClr val="white"/>
                </a:solidFill>
                <a:cs typeface="Angsana New"/>
              </a:rPr>
              <a:t>พิม</a:t>
            </a:r>
            <a:r>
              <a:rPr lang="th-TH" dirty="0" smtClean="0">
                <a:solidFill>
                  <a:prstClr val="white"/>
                </a:solidFill>
                <a:cs typeface="Angsana New"/>
              </a:rPr>
              <a:t>รักพลายแก้ว</a:t>
            </a:r>
            <a:endParaRPr lang="th-TH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95685" y="4883109"/>
            <a:ext cx="502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 smtClean="0">
                <a:solidFill>
                  <a:srgbClr val="FF0000"/>
                </a:solidFill>
                <a:cs typeface="+mj-cs"/>
              </a:rPr>
              <a:t>พลายแก้วพอใจนาง</a:t>
            </a:r>
            <a:r>
              <a:rPr lang="th-TH" sz="2400" i="1" dirty="0" err="1" smtClean="0">
                <a:solidFill>
                  <a:srgbClr val="FF0000"/>
                </a:solidFill>
                <a:cs typeface="+mj-cs"/>
              </a:rPr>
              <a:t>พิม</a:t>
            </a:r>
            <a:endParaRPr lang="th-TH" sz="2400" i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09367" y="5344774"/>
            <a:ext cx="502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 smtClean="0">
                <a:solidFill>
                  <a:srgbClr val="FF0000"/>
                </a:solidFill>
                <a:cs typeface="+mj-cs"/>
              </a:rPr>
              <a:t>ขุนช้างพอใจนาง</a:t>
            </a:r>
            <a:r>
              <a:rPr lang="th-TH" sz="2400" i="1" dirty="0" err="1" smtClean="0">
                <a:solidFill>
                  <a:srgbClr val="FF0000"/>
                </a:solidFill>
                <a:cs typeface="+mj-cs"/>
              </a:rPr>
              <a:t>พิม</a:t>
            </a:r>
            <a:endParaRPr lang="th-TH" sz="2400" i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69331" y="5806439"/>
            <a:ext cx="502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 smtClean="0">
                <a:solidFill>
                  <a:srgbClr val="FF0000"/>
                </a:solidFill>
                <a:cs typeface="+mj-cs"/>
              </a:rPr>
              <a:t>นาง</a:t>
            </a:r>
            <a:r>
              <a:rPr lang="th-TH" sz="2400" i="1" dirty="0" err="1" smtClean="0">
                <a:solidFill>
                  <a:srgbClr val="FF0000"/>
                </a:solidFill>
                <a:cs typeface="+mj-cs"/>
              </a:rPr>
              <a:t>พิม</a:t>
            </a:r>
            <a:r>
              <a:rPr lang="th-TH" sz="2400" i="1" dirty="0" smtClean="0">
                <a:solidFill>
                  <a:srgbClr val="FF0000"/>
                </a:solidFill>
                <a:cs typeface="+mj-cs"/>
              </a:rPr>
              <a:t>รักพลายแก้ว</a:t>
            </a:r>
            <a:endParaRPr lang="th-TH" sz="2400" i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79873" y="6216268"/>
            <a:ext cx="502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 smtClean="0">
                <a:solidFill>
                  <a:srgbClr val="FF0000"/>
                </a:solidFill>
                <a:cs typeface="+mj-cs"/>
              </a:rPr>
              <a:t>ทั้ง...และ แต่</a:t>
            </a:r>
            <a:endParaRPr lang="th-TH" sz="2400" i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30" name="Picture 2" descr="Y:\Kanda.Patit\pic ppt\กรอบแมลงปอเลื้อย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31567" l="0" r="13693">
                        <a14:foregroundMark x1="4773" y1="17972" x2="1174" y2="11751"/>
                        <a14:backgroundMark x1="2973" y1="20737" x2="78" y2="1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748" b="64689"/>
          <a:stretch/>
        </p:blipFill>
        <p:spPr bwMode="auto">
          <a:xfrm flipH="1">
            <a:off x="7400491" y="3356602"/>
            <a:ext cx="1066800" cy="93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z="1600" smtClean="0">
                <a:solidFill>
                  <a:schemeClr val="tx1"/>
                </a:solidFill>
                <a:cs typeface="+mj-cs"/>
              </a:rPr>
              <a:pPr/>
              <a:t>63</a:t>
            </a:fld>
            <a:endParaRPr lang="th-TH" sz="1600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08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9" grpId="0"/>
      <p:bldP spid="20" grpId="0"/>
      <p:bldP spid="25" grpId="0" animBg="1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 w="38100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6999" y="262389"/>
            <a:ext cx="47692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F79646">
                    <a:lumMod val="75000"/>
                  </a:srgbClr>
                </a:solidFill>
                <a:cs typeface="Angsana New"/>
              </a:rPr>
              <a:t>แยกประโยคความรวมซับซ้อน</a:t>
            </a:r>
            <a:endParaRPr lang="th-TH" sz="4400" b="1" dirty="0">
              <a:solidFill>
                <a:srgbClr val="F79646">
                  <a:lumMod val="75000"/>
                </a:srgbClr>
              </a:solidFill>
              <a:cs typeface="Angsana New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49551" y="2019159"/>
            <a:ext cx="7344816" cy="1549104"/>
            <a:chOff x="1129695" y="1955160"/>
            <a:chExt cx="7344816" cy="1598700"/>
          </a:xfrm>
        </p:grpSpPr>
        <p:sp>
          <p:nvSpPr>
            <p:cNvPr id="12" name="Rectangle 11"/>
            <p:cNvSpPr/>
            <p:nvPr/>
          </p:nvSpPr>
          <p:spPr>
            <a:xfrm>
              <a:off x="1129695" y="1955160"/>
              <a:ext cx="7344816" cy="15987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  <a:cs typeface="Angsana New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22999" y="2072498"/>
              <a:ext cx="6912768" cy="539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solidFill>
                    <a:srgbClr val="0070C0"/>
                  </a:solidFill>
                  <a:cs typeface="Angsana New"/>
                </a:rPr>
                <a:t>ประโยคความเดียว ๑ </a:t>
              </a:r>
              <a:endParaRPr lang="th-TH" dirty="0">
                <a:solidFill>
                  <a:srgbClr val="0070C0"/>
                </a:solidFill>
                <a:cs typeface="Angsana New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04418" y="2551481"/>
              <a:ext cx="6912768" cy="539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solidFill>
                    <a:srgbClr val="9BBB59">
                      <a:lumMod val="50000"/>
                    </a:srgbClr>
                  </a:solidFill>
                  <a:cs typeface="Angsana New"/>
                </a:rPr>
                <a:t>ประโยคความเดียว ๒ </a:t>
              </a:r>
              <a:endParaRPr lang="th-TH" dirty="0">
                <a:solidFill>
                  <a:srgbClr val="9BBB59">
                    <a:lumMod val="50000"/>
                  </a:srgbClr>
                </a:solidFill>
                <a:cs typeface="Angsana New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22999" y="3013889"/>
              <a:ext cx="6912768" cy="539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solidFill>
                    <a:srgbClr val="F79646">
                      <a:lumMod val="50000"/>
                    </a:srgbClr>
                  </a:solidFill>
                  <a:cs typeface="Angsana New"/>
                </a:rPr>
                <a:t>คำเชื่อม </a:t>
              </a:r>
              <a:endParaRPr lang="th-TH" dirty="0">
                <a:solidFill>
                  <a:srgbClr val="F79646">
                    <a:lumMod val="50000"/>
                  </a:srgbClr>
                </a:solidFill>
                <a:cs typeface="Angsana New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841539" y="1155062"/>
            <a:ext cx="7560840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prstClr val="white"/>
                </a:solidFill>
                <a:cs typeface="Angsana New"/>
              </a:rPr>
              <a:t>๓.  แม่อยากให้ลูกเป็นนักวิทยาศาสตร์หรือนักปกครอง</a:t>
            </a:r>
            <a:endParaRPr lang="th-TH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4313" y="2163634"/>
            <a:ext cx="502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 smtClean="0">
                <a:solidFill>
                  <a:srgbClr val="FF0000"/>
                </a:solidFill>
                <a:cs typeface="+mj-cs"/>
              </a:rPr>
              <a:t>แม่อยากให้ลูกเป็นนักวิทยาศาสตร์</a:t>
            </a:r>
            <a:endParaRPr lang="th-TH" sz="2400" i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24313" y="2641648"/>
            <a:ext cx="502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 smtClean="0">
                <a:solidFill>
                  <a:srgbClr val="FF0000"/>
                </a:solidFill>
                <a:cs typeface="+mj-cs"/>
              </a:rPr>
              <a:t>แม่อยากให้ลูกเป็นนักปกครอง</a:t>
            </a:r>
            <a:endParaRPr lang="th-TH" sz="2400" i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97007" y="3075820"/>
            <a:ext cx="502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 smtClean="0">
                <a:solidFill>
                  <a:srgbClr val="FF0000"/>
                </a:solidFill>
                <a:cs typeface="+mj-cs"/>
              </a:rPr>
              <a:t>หรือ</a:t>
            </a:r>
            <a:endParaRPr lang="th-TH" sz="2400" i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23" name="Picture 2" descr="Y:\Kanda.Patit\pic ppt\กรอบแมลงปอเลื้อย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31567" l="0" r="13693">
                        <a14:foregroundMark x1="4773" y1="17972" x2="1174" y2="11751"/>
                        <a14:backgroundMark x1="2973" y1="20737" x2="78" y2="1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748" b="64689"/>
          <a:stretch/>
        </p:blipFill>
        <p:spPr bwMode="auto">
          <a:xfrm flipH="1">
            <a:off x="7492276" y="639937"/>
            <a:ext cx="1066800" cy="93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971507" y="4725739"/>
            <a:ext cx="7344816" cy="1921281"/>
            <a:chOff x="876872" y="2936087"/>
            <a:chExt cx="7344816" cy="1921281"/>
          </a:xfrm>
        </p:grpSpPr>
        <p:grpSp>
          <p:nvGrpSpPr>
            <p:cNvPr id="24" name="Group 23"/>
            <p:cNvGrpSpPr/>
            <p:nvPr/>
          </p:nvGrpSpPr>
          <p:grpSpPr>
            <a:xfrm>
              <a:off x="876872" y="2936087"/>
              <a:ext cx="7344816" cy="1921281"/>
              <a:chOff x="1129695" y="1955160"/>
              <a:chExt cx="7344816" cy="198279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129695" y="1955160"/>
                <a:ext cx="7344816" cy="198279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black"/>
                  </a:solidFill>
                  <a:cs typeface="Angsana New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304418" y="2026489"/>
                <a:ext cx="6912768" cy="539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dirty="0" smtClean="0">
                    <a:solidFill>
                      <a:srgbClr val="0070C0"/>
                    </a:solidFill>
                    <a:cs typeface="Angsana New"/>
                  </a:rPr>
                  <a:t>ประโยคความเดียว ๑ </a:t>
                </a:r>
                <a:endParaRPr lang="th-TH" dirty="0">
                  <a:solidFill>
                    <a:srgbClr val="0070C0"/>
                  </a:solidFill>
                  <a:cs typeface="Angsana New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287619" y="2466620"/>
                <a:ext cx="6912768" cy="539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dirty="0" smtClean="0">
                    <a:solidFill>
                      <a:srgbClr val="9BBB59">
                        <a:lumMod val="50000"/>
                      </a:srgbClr>
                    </a:solidFill>
                    <a:cs typeface="Angsana New"/>
                  </a:rPr>
                  <a:t>ประโยคความเดียว ๒ </a:t>
                </a:r>
                <a:endParaRPr lang="th-TH" dirty="0">
                  <a:solidFill>
                    <a:srgbClr val="9BBB59">
                      <a:lumMod val="50000"/>
                    </a:srgbClr>
                  </a:solidFill>
                  <a:cs typeface="Angsana New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333568" y="3302320"/>
                <a:ext cx="6931349" cy="539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dirty="0" smtClean="0">
                    <a:solidFill>
                      <a:srgbClr val="F79646">
                        <a:lumMod val="50000"/>
                      </a:srgbClr>
                    </a:solidFill>
                    <a:cs typeface="Angsana New"/>
                  </a:rPr>
                  <a:t>คำเชื่อม                     </a:t>
                </a:r>
                <a:endParaRPr lang="th-TH" dirty="0">
                  <a:solidFill>
                    <a:srgbClr val="F79646">
                      <a:lumMod val="50000"/>
                    </a:srgbClr>
                  </a:solidFill>
                  <a:cs typeface="Angsana New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032347" y="3841704"/>
              <a:ext cx="6912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solidFill>
                    <a:schemeClr val="accent4">
                      <a:lumMod val="75000"/>
                    </a:schemeClr>
                  </a:solidFill>
                  <a:cs typeface="Angsana New"/>
                </a:rPr>
                <a:t>ประโยคความเดียว ๓ </a:t>
              </a:r>
              <a:endParaRPr lang="th-TH" dirty="0">
                <a:solidFill>
                  <a:schemeClr val="accent4">
                    <a:lumMod val="75000"/>
                  </a:schemeClr>
                </a:solidFill>
                <a:cs typeface="Angsana New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863495" y="3867686"/>
            <a:ext cx="7560840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prstClr val="white"/>
                </a:solidFill>
                <a:cs typeface="Angsana New"/>
              </a:rPr>
              <a:t>๔. พระปิดทวารไม่ได้ช่วยให้อยู่ยงคงกระพันหรือฟันไม่เข้ายิงไม่ออกแต่จะ</a:t>
            </a:r>
          </a:p>
          <a:p>
            <a:r>
              <a:rPr lang="th-TH" dirty="0">
                <a:solidFill>
                  <a:prstClr val="white"/>
                </a:solidFill>
                <a:cs typeface="Angsana New"/>
              </a:rPr>
              <a:t> </a:t>
            </a:r>
            <a:r>
              <a:rPr lang="th-TH" dirty="0" smtClean="0">
                <a:solidFill>
                  <a:prstClr val="white"/>
                </a:solidFill>
                <a:cs typeface="Angsana New"/>
              </a:rPr>
              <a:t>    ช่วยปิดป้องความชั่ว</a:t>
            </a:r>
            <a:endParaRPr lang="th-TH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2146" y="4838717"/>
            <a:ext cx="502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 smtClean="0">
                <a:solidFill>
                  <a:srgbClr val="FF0000"/>
                </a:solidFill>
                <a:cs typeface="+mj-cs"/>
              </a:rPr>
              <a:t>พระปิดทวารไม่ได้ช่วยให้อยู่ยงคงกระพัน</a:t>
            </a:r>
            <a:endParaRPr lang="th-TH" sz="2400" i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65173" y="5256083"/>
            <a:ext cx="502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 smtClean="0">
                <a:solidFill>
                  <a:srgbClr val="FF0000"/>
                </a:solidFill>
                <a:cs typeface="+mj-cs"/>
              </a:rPr>
              <a:t>พระปิดทวารไม่ได้ช่วยให้ฟันไม่เข้ายิงไม่ออก</a:t>
            </a:r>
            <a:endParaRPr lang="th-TH" sz="2400" i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32146" y="5668686"/>
            <a:ext cx="502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 smtClean="0">
                <a:solidFill>
                  <a:srgbClr val="FF0000"/>
                </a:solidFill>
                <a:cs typeface="+mj-cs"/>
              </a:rPr>
              <a:t>พระปิดทวารจะช่วยปิดป้องความชั่ว</a:t>
            </a:r>
            <a:endParaRPr lang="th-TH" sz="2400" i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97007" y="6068622"/>
            <a:ext cx="502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 smtClean="0">
                <a:solidFill>
                  <a:srgbClr val="FF0000"/>
                </a:solidFill>
                <a:cs typeface="+mj-cs"/>
              </a:rPr>
              <a:t>หรือ แต่</a:t>
            </a:r>
            <a:endParaRPr lang="th-TH" sz="2400" i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35" name="Picture 2" descr="Y:\Kanda.Patit\pic ppt\กรอบแมลงปอเลื้อย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31567" l="0" r="13693">
                        <a14:foregroundMark x1="4773" y1="17972" x2="1174" y2="11751"/>
                        <a14:backgroundMark x1="2973" y1="20737" x2="78" y2="1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748" b="64689"/>
          <a:stretch/>
        </p:blipFill>
        <p:spPr bwMode="auto">
          <a:xfrm flipH="1">
            <a:off x="7536952" y="3349601"/>
            <a:ext cx="1066800" cy="93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z="1600" smtClean="0">
                <a:solidFill>
                  <a:schemeClr val="tx1"/>
                </a:solidFill>
                <a:cs typeface="+mj-cs"/>
              </a:rPr>
              <a:pPr/>
              <a:t>64</a:t>
            </a:fld>
            <a:endParaRPr lang="th-TH" sz="1600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90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  <p:bldP spid="30" grpId="0" animBg="1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05618" y="4659550"/>
            <a:ext cx="7344816" cy="2230026"/>
            <a:chOff x="905618" y="4659550"/>
            <a:chExt cx="7344816" cy="2230026"/>
          </a:xfrm>
        </p:grpSpPr>
        <p:grpSp>
          <p:nvGrpSpPr>
            <p:cNvPr id="22" name="Group 21"/>
            <p:cNvGrpSpPr/>
            <p:nvPr/>
          </p:nvGrpSpPr>
          <p:grpSpPr>
            <a:xfrm>
              <a:off x="905618" y="4659550"/>
              <a:ext cx="7344816" cy="2230026"/>
              <a:chOff x="1129695" y="1728255"/>
              <a:chExt cx="7344816" cy="2301423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129695" y="1728255"/>
                <a:ext cx="7344816" cy="226883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black"/>
                  </a:solidFill>
                  <a:cs typeface="Angsana New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291788" y="1738194"/>
                <a:ext cx="6912768" cy="539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dirty="0" smtClean="0">
                    <a:solidFill>
                      <a:srgbClr val="0070C0"/>
                    </a:solidFill>
                    <a:cs typeface="Angsana New"/>
                  </a:rPr>
                  <a:t>ประโยคความเดียว ๑ </a:t>
                </a:r>
                <a:endParaRPr lang="th-TH" dirty="0">
                  <a:solidFill>
                    <a:srgbClr val="0070C0"/>
                  </a:solidFill>
                  <a:cs typeface="Angsana New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268518" y="2199276"/>
                <a:ext cx="6912768" cy="539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dirty="0" smtClean="0">
                    <a:solidFill>
                      <a:srgbClr val="9BBB59">
                        <a:lumMod val="50000"/>
                      </a:srgbClr>
                    </a:solidFill>
                    <a:cs typeface="Angsana New"/>
                  </a:rPr>
                  <a:t>ประโยคความเดียว ๒ </a:t>
                </a:r>
                <a:endParaRPr lang="th-TH" dirty="0">
                  <a:solidFill>
                    <a:srgbClr val="9BBB59">
                      <a:lumMod val="50000"/>
                    </a:srgbClr>
                  </a:solidFill>
                  <a:cs typeface="Angsana New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291788" y="3489706"/>
                <a:ext cx="6931349" cy="539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dirty="0" smtClean="0">
                    <a:solidFill>
                      <a:srgbClr val="F79646">
                        <a:lumMod val="50000"/>
                      </a:srgbClr>
                    </a:solidFill>
                    <a:cs typeface="Angsana New"/>
                  </a:rPr>
                  <a:t>คำเชื่อม                      </a:t>
                </a:r>
                <a:endParaRPr lang="th-TH" dirty="0">
                  <a:solidFill>
                    <a:srgbClr val="F79646">
                      <a:lumMod val="50000"/>
                    </a:srgbClr>
                  </a:solidFill>
                  <a:cs typeface="Angsana New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044856" y="5525652"/>
              <a:ext cx="6912768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solidFill>
                    <a:srgbClr val="7030A0"/>
                  </a:solidFill>
                  <a:cs typeface="Angsana New"/>
                </a:rPr>
                <a:t>ประโยคความเดียว ๓ </a:t>
              </a:r>
              <a:endParaRPr lang="th-TH" dirty="0">
                <a:solidFill>
                  <a:srgbClr val="7030A0"/>
                </a:solidFill>
                <a:cs typeface="Angsana New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44856" y="5925720"/>
              <a:ext cx="6912768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solidFill>
                    <a:srgbClr val="00CC00"/>
                  </a:solidFill>
                  <a:cs typeface="Angsana New"/>
                </a:rPr>
                <a:t>ประโยคความเดียว ๔ </a:t>
              </a:r>
              <a:endParaRPr lang="th-TH" dirty="0">
                <a:solidFill>
                  <a:srgbClr val="00CC00"/>
                </a:solidFill>
                <a:cs typeface="Angsana New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 w="38100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6999" y="262389"/>
            <a:ext cx="47692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F79646">
                    <a:lumMod val="75000"/>
                  </a:srgbClr>
                </a:solidFill>
                <a:cs typeface="Angsana New"/>
              </a:rPr>
              <a:t>แยกประโยคความรวมซับซ้อน</a:t>
            </a:r>
            <a:endParaRPr lang="th-TH" sz="4400" b="1" dirty="0">
              <a:solidFill>
                <a:srgbClr val="F79646">
                  <a:lumMod val="75000"/>
                </a:srgbClr>
              </a:solidFill>
              <a:cs typeface="Angsana New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05618" y="1920387"/>
            <a:ext cx="7344816" cy="1815811"/>
            <a:chOff x="876872" y="2936088"/>
            <a:chExt cx="7344816" cy="1815811"/>
          </a:xfrm>
        </p:grpSpPr>
        <p:grpSp>
          <p:nvGrpSpPr>
            <p:cNvPr id="8" name="Group 7"/>
            <p:cNvGrpSpPr/>
            <p:nvPr/>
          </p:nvGrpSpPr>
          <p:grpSpPr>
            <a:xfrm>
              <a:off x="876872" y="2936088"/>
              <a:ext cx="7344816" cy="1815811"/>
              <a:chOff x="1129695" y="1955160"/>
              <a:chExt cx="7344816" cy="1873946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129695" y="1955160"/>
                <a:ext cx="7344816" cy="187394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black"/>
                  </a:solidFill>
                  <a:cs typeface="Angsana New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304418" y="2025806"/>
                <a:ext cx="6912768" cy="539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dirty="0" smtClean="0">
                    <a:solidFill>
                      <a:srgbClr val="0070C0"/>
                    </a:solidFill>
                    <a:cs typeface="Angsana New"/>
                  </a:rPr>
                  <a:t>ประโยคความเดียว ๑ </a:t>
                </a:r>
                <a:endParaRPr lang="th-TH" dirty="0">
                  <a:solidFill>
                    <a:srgbClr val="0070C0"/>
                  </a:solidFill>
                  <a:cs typeface="Angsana New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304418" y="2483223"/>
                <a:ext cx="6912768" cy="539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dirty="0" smtClean="0">
                    <a:solidFill>
                      <a:srgbClr val="9BBB59">
                        <a:lumMod val="50000"/>
                      </a:srgbClr>
                    </a:solidFill>
                    <a:cs typeface="Angsana New"/>
                  </a:rPr>
                  <a:t>ประโยคความเดียว ๒ </a:t>
                </a:r>
                <a:endParaRPr lang="th-TH" dirty="0">
                  <a:solidFill>
                    <a:srgbClr val="9BBB59">
                      <a:lumMod val="50000"/>
                    </a:srgbClr>
                  </a:solidFill>
                  <a:cs typeface="Angsana New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85837" y="3289134"/>
                <a:ext cx="6931349" cy="539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dirty="0" smtClean="0">
                    <a:solidFill>
                      <a:srgbClr val="F79646">
                        <a:lumMod val="50000"/>
                      </a:srgbClr>
                    </a:solidFill>
                    <a:cs typeface="Angsana New"/>
                  </a:rPr>
                  <a:t>คำเชื่อม                      </a:t>
                </a:r>
                <a:endParaRPr lang="th-TH" dirty="0">
                  <a:solidFill>
                    <a:srgbClr val="F79646">
                      <a:lumMod val="50000"/>
                    </a:srgbClr>
                  </a:solidFill>
                  <a:cs typeface="Angsana New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051595" y="3863575"/>
              <a:ext cx="6912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solidFill>
                    <a:srgbClr val="8064A2">
                      <a:lumMod val="75000"/>
                    </a:srgbClr>
                  </a:solidFill>
                  <a:cs typeface="Angsana New"/>
                </a:rPr>
                <a:t>ประโยคความเดียว ๓ </a:t>
              </a:r>
              <a:endParaRPr lang="th-TH" dirty="0">
                <a:solidFill>
                  <a:srgbClr val="8064A2">
                    <a:lumMod val="75000"/>
                  </a:srgbClr>
                </a:solidFill>
                <a:cs typeface="Angsana New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797606" y="1056290"/>
            <a:ext cx="7560840" cy="864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prstClr val="white"/>
                </a:solidFill>
                <a:cs typeface="Angsana New"/>
              </a:rPr>
              <a:t>๕. เขาทำความดีเพราะฉะนั้นความดีหรือพระจึงอยู่กับเขา</a:t>
            </a:r>
            <a:endParaRPr lang="th-TH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66257" y="2050395"/>
            <a:ext cx="502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 smtClean="0">
                <a:solidFill>
                  <a:srgbClr val="FF0000"/>
                </a:solidFill>
                <a:cs typeface="+mj-cs"/>
              </a:rPr>
              <a:t>เขาทำความดี</a:t>
            </a:r>
            <a:endParaRPr lang="th-TH" sz="2400" i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66257" y="2462844"/>
            <a:ext cx="502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 smtClean="0">
                <a:solidFill>
                  <a:srgbClr val="FF0000"/>
                </a:solidFill>
                <a:cs typeface="+mj-cs"/>
              </a:rPr>
              <a:t>ความดีอยู่กับเขา</a:t>
            </a:r>
            <a:endParaRPr lang="th-TH" sz="2400" i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70214" y="2878651"/>
            <a:ext cx="502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 smtClean="0">
                <a:solidFill>
                  <a:srgbClr val="FF0000"/>
                </a:solidFill>
                <a:cs typeface="+mj-cs"/>
              </a:rPr>
              <a:t>พระอยู่กับเขา</a:t>
            </a:r>
            <a:endParaRPr lang="th-TH" sz="2400" i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42273" y="3243947"/>
            <a:ext cx="502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 smtClean="0">
                <a:solidFill>
                  <a:srgbClr val="FF0000"/>
                </a:solidFill>
                <a:cs typeface="+mj-cs"/>
              </a:rPr>
              <a:t>เพราะฉะนั้น หรือ จึง</a:t>
            </a:r>
            <a:endParaRPr lang="th-TH" sz="2400" i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21" name="Picture 2" descr="Y:\Kanda.Patit\pic ppt\กรอบแมลงปอเลื้อย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31567" l="0" r="13693">
                        <a14:foregroundMark x1="4773" y1="17972" x2="1174" y2="11751"/>
                        <a14:backgroundMark x1="2973" y1="20737" x2="78" y2="1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748" b="64689"/>
          <a:stretch/>
        </p:blipFill>
        <p:spPr bwMode="auto">
          <a:xfrm flipH="1">
            <a:off x="7471063" y="538205"/>
            <a:ext cx="1066800" cy="93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804271" y="3752252"/>
            <a:ext cx="7560840" cy="97848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prstClr val="white"/>
                </a:solidFill>
                <a:cs typeface="Angsana New"/>
              </a:rPr>
              <a:t>๖. ถึงเขาจะร่ำรวยแต่ถ้าเขาไม่รู้จักประหยัด เพราะฉะนั้นเขาอาจจะยากจน        </a:t>
            </a:r>
          </a:p>
          <a:p>
            <a:r>
              <a:rPr lang="th-TH" dirty="0">
                <a:solidFill>
                  <a:prstClr val="white"/>
                </a:solidFill>
                <a:cs typeface="Angsana New"/>
              </a:rPr>
              <a:t> </a:t>
            </a:r>
            <a:r>
              <a:rPr lang="th-TH" dirty="0" smtClean="0">
                <a:solidFill>
                  <a:prstClr val="white"/>
                </a:solidFill>
                <a:cs typeface="Angsana New"/>
              </a:rPr>
              <a:t>   หรือล้มละลายได้</a:t>
            </a:r>
            <a:endParaRPr lang="th-TH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42273" y="4730736"/>
            <a:ext cx="502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 smtClean="0">
                <a:solidFill>
                  <a:srgbClr val="FF0000"/>
                </a:solidFill>
                <a:cs typeface="+mj-cs"/>
              </a:rPr>
              <a:t>เขาจะร่ำรวย</a:t>
            </a:r>
            <a:endParaRPr lang="th-TH" sz="2400" i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72922" y="5177514"/>
            <a:ext cx="502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 smtClean="0">
                <a:solidFill>
                  <a:srgbClr val="FF0000"/>
                </a:solidFill>
                <a:cs typeface="+mj-cs"/>
              </a:rPr>
              <a:t>เขาไม่รู้จักประหยัด</a:t>
            </a:r>
            <a:endParaRPr lang="th-TH" sz="2400" i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62653" y="6358534"/>
            <a:ext cx="502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 smtClean="0">
                <a:solidFill>
                  <a:srgbClr val="FF0000"/>
                </a:solidFill>
                <a:cs typeface="+mj-cs"/>
              </a:rPr>
              <a:t>ถึง  แต่ถ้า  เพราะฉะนั้น  หรือ</a:t>
            </a:r>
            <a:endParaRPr lang="th-TH" sz="2400" i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33" name="Picture 2" descr="Y:\Kanda.Patit\pic ppt\กรอบแมลงปอเลื้อย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31567" l="0" r="13693">
                        <a14:foregroundMark x1="4773" y1="17972" x2="1174" y2="11751"/>
                        <a14:backgroundMark x1="2973" y1="20737" x2="78" y2="1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4748" b="64689"/>
          <a:stretch/>
        </p:blipFill>
        <p:spPr bwMode="auto">
          <a:xfrm flipH="1">
            <a:off x="7477728" y="3287000"/>
            <a:ext cx="1066800" cy="93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162653" y="5592882"/>
            <a:ext cx="502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 smtClean="0">
                <a:solidFill>
                  <a:srgbClr val="FF0000"/>
                </a:solidFill>
                <a:cs typeface="+mj-cs"/>
              </a:rPr>
              <a:t>เขาอาจจะยากจน</a:t>
            </a:r>
            <a:endParaRPr lang="th-TH" sz="2400" i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73527" y="5956497"/>
            <a:ext cx="5029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 smtClean="0">
                <a:solidFill>
                  <a:srgbClr val="FF0000"/>
                </a:solidFill>
                <a:cs typeface="+mj-cs"/>
              </a:rPr>
              <a:t>เขาล้มละลาย</a:t>
            </a:r>
            <a:endParaRPr lang="th-TH" sz="2400" i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z="1600" smtClean="0">
                <a:solidFill>
                  <a:schemeClr val="tx1"/>
                </a:solidFill>
                <a:cs typeface="+mj-cs"/>
              </a:rPr>
              <a:pPr/>
              <a:t>65</a:t>
            </a:fld>
            <a:endParaRPr lang="th-TH" sz="1600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704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/>
      <p:bldP spid="17" grpId="0"/>
      <p:bldP spid="18" grpId="0"/>
      <p:bldP spid="28" grpId="0" animBg="1"/>
      <p:bldP spid="29" grpId="0"/>
      <p:bldP spid="30" grpId="0"/>
      <p:bldP spid="32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23528" y="3387218"/>
            <a:ext cx="3230115" cy="621650"/>
          </a:xfrm>
          <a:prstGeom prst="rect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cs typeface="+mj-cs"/>
              </a:rPr>
              <a:t>ประโยคความรวมซับซ้อน</a:t>
            </a:r>
            <a:endParaRPr lang="th-TH" sz="32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27984" y="1484784"/>
            <a:ext cx="3608937" cy="95410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>
                <a:cs typeface="+mj-cs"/>
              </a:rPr>
              <a:t>ประโยคความรวมที่มีส่วนประกอบเป็นประโยคความเดียวซับซ้อน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27984" y="3220990"/>
            <a:ext cx="3600849" cy="95410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>
                <a:cs typeface="+mj-cs"/>
              </a:rPr>
              <a:t>ประโยคความรวมที่มีส่วนประกอบเป็นประโยคความรวม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7983" y="5085184"/>
            <a:ext cx="3600849" cy="95410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>
                <a:cs typeface="+mj-cs"/>
              </a:rPr>
              <a:t>ประโยคความรวมที่มีส่วนประกอบเป็นประโยคความซ้อน</a:t>
            </a:r>
          </a:p>
        </p:txBody>
      </p:sp>
      <p:cxnSp>
        <p:nvCxnSpPr>
          <p:cNvPr id="29" name="Straight Arrow Connector 28"/>
          <p:cNvCxnSpPr>
            <a:stCxn id="19" idx="3"/>
            <a:endCxn id="20" idx="1"/>
          </p:cNvCxnSpPr>
          <p:nvPr/>
        </p:nvCxnSpPr>
        <p:spPr>
          <a:xfrm flipV="1">
            <a:off x="3553643" y="1961838"/>
            <a:ext cx="874341" cy="1736205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3"/>
            <a:endCxn id="21" idx="1"/>
          </p:cNvCxnSpPr>
          <p:nvPr/>
        </p:nvCxnSpPr>
        <p:spPr>
          <a:xfrm>
            <a:off x="3553643" y="3698043"/>
            <a:ext cx="874341" cy="1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5" name="Straight Arrow Connector 1024"/>
          <p:cNvCxnSpPr>
            <a:stCxn id="19" idx="3"/>
            <a:endCxn id="22" idx="1"/>
          </p:cNvCxnSpPr>
          <p:nvPr/>
        </p:nvCxnSpPr>
        <p:spPr>
          <a:xfrm>
            <a:off x="3553643" y="3698043"/>
            <a:ext cx="874340" cy="1864195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-31452" y="-200415"/>
            <a:ext cx="2299196" cy="1685199"/>
            <a:chOff x="-31452" y="-200415"/>
            <a:chExt cx="2155180" cy="1685199"/>
          </a:xfrm>
        </p:grpSpPr>
        <p:pic>
          <p:nvPicPr>
            <p:cNvPr id="12" name="รูปภาพ 4" descr="20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144" b="65875"/>
            <a:stretch>
              <a:fillRect/>
            </a:stretch>
          </p:blipFill>
          <p:spPr bwMode="auto">
            <a:xfrm>
              <a:off x="-31452" y="-200415"/>
              <a:ext cx="2155180" cy="1685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51520" y="429588"/>
              <a:ext cx="1425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 smtClean="0">
                  <a:latin typeface="Angsana New" pitchFamily="18" charset="-34"/>
                  <a:cs typeface="Angsana New" pitchFamily="18" charset="-34"/>
                </a:rPr>
                <a:t>สรุปความรู้</a:t>
              </a:r>
              <a:endParaRPr lang="th-TH" sz="3200" b="1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  <p:pic>
        <p:nvPicPr>
          <p:cNvPr id="14" name="Picture 2" descr="C:\Users\sumalee.ADPP\AppData\Local\Microsoft\Windows\Temporary Internet Files\Low\Content.IE5\420U7WTZ\l7KEFDJrzH99156_1[1]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452" y1="87185" x2="25000" y2="90546"/>
                        <a14:foregroundMark x1="90068" y1="81723" x2="96747" y2="74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68" y="3861048"/>
            <a:ext cx="3180454" cy="259228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CA8E-5F4F-4B5F-A424-3A0A2A1D794A}" type="slidenum">
              <a:rPr lang="th-TH" smtClean="0"/>
              <a:t>66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9012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314967" y="1700808"/>
            <a:ext cx="2514566" cy="99607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 w="76200">
            <a:solidFill>
              <a:schemeClr val="accent3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กระต่ายวิ่งหนี</a:t>
            </a:r>
            <a:endParaRPr lang="th-TH" dirty="0">
              <a:cs typeface="+mj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07840" y="4061448"/>
            <a:ext cx="2514566" cy="996078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>
            <a:solidFill>
              <a:schemeClr val="accent4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กระต่ายตกใจตื่น</a:t>
            </a:r>
            <a:endParaRPr lang="th-TH" dirty="0"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3874" y="3016120"/>
            <a:ext cx="5849821" cy="881461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พอมะพร้าวหล่น กระต่ายก็ตื่น และวิ่งหนี</a:t>
            </a:r>
            <a:endParaRPr lang="th-TH" dirty="0"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53863" y="5369706"/>
            <a:ext cx="5849821" cy="881461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เพราะลมพัดมะพร้าวหล่น กระต่ายก็ตกใจตื่น</a:t>
            </a:r>
            <a:endParaRPr lang="th-TH" dirty="0">
              <a:cs typeface="+mj-cs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92263" y="2656705"/>
            <a:ext cx="792088" cy="3340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Down Arrow 18"/>
          <p:cNvSpPr/>
          <p:nvPr/>
        </p:nvSpPr>
        <p:spPr>
          <a:xfrm>
            <a:off x="4043349" y="5038873"/>
            <a:ext cx="792088" cy="3340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3" name="Straight Connector 12"/>
          <p:cNvCxnSpPr/>
          <p:nvPr/>
        </p:nvCxnSpPr>
        <p:spPr>
          <a:xfrm>
            <a:off x="251520" y="980728"/>
            <a:ext cx="8640960" cy="0"/>
          </a:xfrm>
          <a:prstGeom prst="line">
            <a:avLst/>
          </a:prstGeom>
          <a:ln w="38100"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6999" y="262389"/>
            <a:ext cx="36359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F79646">
                    <a:lumMod val="75000"/>
                  </a:srgbClr>
                </a:solidFill>
                <a:cs typeface="Angsana New"/>
              </a:rPr>
              <a:t>เลือกประโยคความรวม</a:t>
            </a:r>
            <a:endParaRPr lang="th-TH" sz="4400" b="1" dirty="0">
              <a:solidFill>
                <a:srgbClr val="F79646">
                  <a:lumMod val="75000"/>
                </a:srgbClr>
              </a:solidFill>
              <a:cs typeface="Angsana New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23522" y="1628800"/>
            <a:ext cx="3816424" cy="970047"/>
          </a:xfrm>
          <a:prstGeom prst="roundRect">
            <a:avLst/>
          </a:prstGeom>
          <a:ln w="76200"/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มะพร้าวแก่หล่นลงพื้น</a:t>
            </a:r>
            <a:endParaRPr lang="th-TH" dirty="0">
              <a:cs typeface="+mj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35437" y="1628800"/>
            <a:ext cx="3816424" cy="970047"/>
          </a:xfrm>
          <a:prstGeom prst="roundRect">
            <a:avLst/>
          </a:prstGeom>
          <a:ln w="76200"/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กระต่ายตื่นเพราะได้ยินเสียง</a:t>
            </a:r>
          </a:p>
          <a:p>
            <a:pPr algn="ctr"/>
            <a:r>
              <a:rPr lang="th-TH" dirty="0" smtClean="0">
                <a:cs typeface="+mj-cs"/>
              </a:rPr>
              <a:t>มะพร้าวหล่น</a:t>
            </a:r>
            <a:endParaRPr lang="th-TH" dirty="0">
              <a:cs typeface="+mj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2906" y="3196398"/>
            <a:ext cx="3816424" cy="970047"/>
          </a:xfrm>
          <a:prstGeom prst="roundRect">
            <a:avLst/>
          </a:prstGeom>
          <a:ln w="76200"/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กระต่ายวิ่งหนีเสียงมะพร้าว</a:t>
            </a:r>
            <a:endParaRPr lang="th-TH" dirty="0">
              <a:cs typeface="+mj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57362" y="3196398"/>
            <a:ext cx="3816424" cy="970047"/>
          </a:xfrm>
          <a:prstGeom prst="roundRect">
            <a:avLst/>
          </a:prstGeom>
          <a:ln w="76200"/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พอมะพร้าวหล่นกระต่ายก็ตื่น</a:t>
            </a:r>
            <a:endParaRPr lang="th-TH" dirty="0">
              <a:cs typeface="+mj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3522" y="4691201"/>
            <a:ext cx="3816424" cy="970047"/>
          </a:xfrm>
          <a:prstGeom prst="roundRect">
            <a:avLst/>
          </a:prstGeom>
          <a:ln w="76200"/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เพราะลมพัดมะพร้าวหล่น</a:t>
            </a:r>
            <a:endParaRPr lang="th-TH" dirty="0">
              <a:cs typeface="+mj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57362" y="4691201"/>
            <a:ext cx="3816424" cy="970047"/>
          </a:xfrm>
          <a:prstGeom prst="roundRect">
            <a:avLst/>
          </a:prstGeom>
          <a:ln w="76200"/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กระต่ายบอกสัตว์ทั้งหลายว่าฟ้าถล่ม</a:t>
            </a:r>
            <a:endParaRPr lang="th-TH" dirty="0"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3" b="89720" l="10000" r="56667">
                        <a14:foregroundMark x1="40000" y1="50935" x2="45667" y2="50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93" t="8292" r="46619" b="10506"/>
          <a:stretch/>
        </p:blipFill>
        <p:spPr bwMode="auto">
          <a:xfrm>
            <a:off x="0" y="5038873"/>
            <a:ext cx="1475656" cy="181912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787" y="5517232"/>
            <a:ext cx="1574674" cy="119675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CA8E-5F4F-4B5F-A424-3A0A2A1D794A}" type="slidenum">
              <a:rPr lang="th-TH" smtClean="0"/>
              <a:t>55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163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9556E-7 L -0.3816 -0.212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80" y="-10615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3.7037E-7 L 0.0625 -0.08657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" grpId="0" animBg="1"/>
      <p:bldP spid="18" grpId="0" animBg="1"/>
      <p:bldP spid="4" grpId="0" animBg="1"/>
      <p:bldP spid="19" grpId="0" animBg="1"/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6277"/>
            <a:ext cx="9144000" cy="71287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cs typeface="+mj-cs"/>
              </a:rPr>
              <a:t> </a:t>
            </a:r>
            <a:r>
              <a:rPr lang="th-TH" sz="4000" b="1" dirty="0" smtClean="0">
                <a:cs typeface="+mj-cs"/>
              </a:rPr>
              <a:t>     ๒.๒ ประโยคความรวมซับซ้อน</a:t>
            </a:r>
            <a:endParaRPr lang="th-TH" sz="4000" b="1" dirty="0"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1361" y="41276"/>
            <a:ext cx="180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cs typeface="+mj-cs"/>
              </a:rPr>
              <a:t>๒. ประโยคซับซ้อน</a:t>
            </a:r>
            <a:endParaRPr lang="th-TH" sz="2400" b="1" dirty="0"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2348880"/>
            <a:ext cx="8280920" cy="2088232"/>
          </a:xfrm>
          <a:prstGeom prst="rect">
            <a:avLst/>
          </a:prstGeom>
          <a:solidFill>
            <a:schemeClr val="bg1"/>
          </a:solidFill>
          <a:ln>
            <a:solidFill>
              <a:srgbClr val="EDC9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 smtClean="0">
              <a:solidFill>
                <a:schemeClr val="tx1"/>
              </a:solidFill>
              <a:cs typeface="+mj-cs"/>
            </a:endParaRPr>
          </a:p>
          <a:p>
            <a:r>
              <a:rPr lang="th-TH" dirty="0" smtClean="0">
                <a:solidFill>
                  <a:schemeClr val="tx1"/>
                </a:solidFill>
                <a:cs typeface="+mj-cs"/>
              </a:rPr>
              <a:t>           คือ ประโยคความรวมที่ประกอบด้วยประโยคความเดียวมากกว่า ๒ ประโยค โดยมีสันธานเป็นตัวเชื่อมเนื้อความของประโยคความเดียวทั้ง ๒ ประโยค และเนื้อความหรือใจความเป็นอย่างเดียวกันหรือต่างกันก็ได้</a:t>
            </a:r>
            <a:endParaRPr lang="th-TH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67408" y="1952836"/>
            <a:ext cx="3168352" cy="792088"/>
          </a:xfrm>
          <a:prstGeom prst="roundRect">
            <a:avLst/>
          </a:prstGeom>
          <a:solidFill>
            <a:srgbClr val="FFCC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ประโยคความรวมซับซ้อน</a:t>
            </a:r>
            <a:endParaRPr lang="th-TH" sz="32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CA8E-5F4F-4B5F-A424-3A0A2A1D794A}" type="slidenum">
              <a:rPr lang="th-TH" smtClean="0"/>
              <a:t>56</a:t>
            </a:fld>
            <a:endParaRPr lang="th-TH" dirty="0"/>
          </a:p>
        </p:txBody>
      </p:sp>
      <p:pic>
        <p:nvPicPr>
          <p:cNvPr id="9" name="Picture 2" descr="C:\Users\tasanee\Downloads\B8w7AVqV8199153_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00" l="0" r="100000">
                        <a14:foregroundMark x1="20095" y1="7808" x2="18196" y2="77778"/>
                        <a14:foregroundMark x1="23892" y1="28529" x2="22152" y2="62763"/>
                        <a14:foregroundMark x1="1899" y1="46547" x2="8228" y2="70571"/>
                        <a14:foregroundMark x1="2215" y1="45345" x2="5854" y2="54354"/>
                        <a14:foregroundMark x1="25316" y1="48048" x2="32278" y2="60661"/>
                        <a14:foregroundMark x1="17089" y1="87087" x2="16772" y2="91592"/>
                        <a14:foregroundMark x1="17563" y1="87087" x2="17247" y2="92492"/>
                        <a14:foregroundMark x1="2690" y1="95195" x2="7437" y2="92492"/>
                        <a14:foregroundMark x1="4114" y1="95796" x2="7437" y2="94294"/>
                        <a14:foregroundMark x1="47468" y1="38138" x2="48734" y2="47147"/>
                        <a14:foregroundMark x1="53006" y1="92492" x2="55222" y2="86486"/>
                        <a14:foregroundMark x1="80854" y1="9009" x2="87342" y2="90991"/>
                        <a14:foregroundMark x1="87342" y1="8108" x2="90981" y2="84384"/>
                        <a14:foregroundMark x1="69462" y1="63363" x2="78956" y2="74474"/>
                        <a14:foregroundMark x1="72152" y1="83784" x2="81804" y2="93694"/>
                        <a14:foregroundMark x1="97943" y1="78979" x2="90190" y2="92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844355"/>
            <a:ext cx="3466545" cy="1826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21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U:\ลูกศรไป กลับ\Picture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24" b="89796" l="0" r="94248">
                        <a14:foregroundMark x1="19912" y1="38095" x2="41150" y2="48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554" y="5990034"/>
            <a:ext cx="13779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16277"/>
            <a:ext cx="9144000" cy="71287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prstClr val="white"/>
                </a:solidFill>
                <a:cs typeface="Angsana New"/>
              </a:rPr>
              <a:t> </a:t>
            </a:r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     ๒.๒ ประโยคความรวมซับซ้อน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1361" y="41276"/>
            <a:ext cx="180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prstClr val="black"/>
                </a:solidFill>
                <a:cs typeface="Angsana New"/>
              </a:rPr>
              <a:t>๒. ประโยคซับซ้อน</a:t>
            </a:r>
            <a:endParaRPr lang="th-TH" sz="2400" b="1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2822" y="1556792"/>
            <a:ext cx="4677290" cy="648072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prstClr val="white"/>
                </a:solidFill>
                <a:cs typeface="Angsana New"/>
              </a:rPr>
              <a:t>ลักษณะของประโยคความรวมซับซ้อน</a:t>
            </a:r>
            <a:endParaRPr lang="th-TH" sz="32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1465971" y="2780928"/>
            <a:ext cx="6772757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>
                <a:solidFill>
                  <a:prstClr val="black"/>
                </a:solidFill>
                <a:cs typeface="Angsana New"/>
              </a:rPr>
              <a:t>ประโยคความรวมที่มีส่วนประกอบเป็นประโยคความเดียวซับซ้อน</a:t>
            </a:r>
            <a:endParaRPr lang="th-TH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1472425" y="3708541"/>
            <a:ext cx="6772757" cy="57606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>
                <a:solidFill>
                  <a:prstClr val="black"/>
                </a:solidFill>
                <a:cs typeface="Angsana New"/>
              </a:rPr>
              <a:t>ประโยคความรวมที่มีส่วนประกอบเป็นประโยคความรวม</a:t>
            </a:r>
            <a:endParaRPr lang="th-TH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12" name="Rounded Rectangle 11">
            <a:hlinkClick r:id="rId8" action="ppaction://hlinksldjump"/>
          </p:cNvPr>
          <p:cNvSpPr/>
          <p:nvPr/>
        </p:nvSpPr>
        <p:spPr>
          <a:xfrm>
            <a:off x="1446821" y="4653136"/>
            <a:ext cx="6772757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>
                <a:solidFill>
                  <a:prstClr val="black"/>
                </a:solidFill>
                <a:cs typeface="Angsana New"/>
              </a:rPr>
              <a:t>ประโยคความรวมที่มีส่วนประกอบเป็นประโยคความซ้อน</a:t>
            </a:r>
            <a:endParaRPr lang="th-TH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93912" y="2695312"/>
            <a:ext cx="664432" cy="64807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prstClr val="white"/>
                </a:solidFill>
                <a:cs typeface="Angsana New"/>
              </a:rPr>
              <a:t>๑)</a:t>
            </a:r>
            <a:endParaRPr lang="th-TH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70866" y="3648867"/>
            <a:ext cx="664432" cy="64807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prstClr val="white"/>
                </a:solidFill>
                <a:cs typeface="Angsana New"/>
              </a:rPr>
              <a:t>๒</a:t>
            </a:r>
            <a:r>
              <a:rPr lang="th-TH" dirty="0" smtClean="0">
                <a:solidFill>
                  <a:prstClr val="white"/>
                </a:solidFill>
                <a:cs typeface="Angsana New"/>
              </a:rPr>
              <a:t>)</a:t>
            </a:r>
            <a:endParaRPr lang="th-TH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74761" y="4617132"/>
            <a:ext cx="664432" cy="648072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prstClr val="white"/>
                </a:solidFill>
                <a:cs typeface="Angsana New"/>
              </a:rPr>
              <a:t>๓</a:t>
            </a:r>
            <a:r>
              <a:rPr lang="th-TH" dirty="0" smtClean="0">
                <a:solidFill>
                  <a:prstClr val="white"/>
                </a:solidFill>
                <a:cs typeface="Angsana New"/>
              </a:rPr>
              <a:t>)</a:t>
            </a:r>
            <a:endParaRPr lang="th-TH" dirty="0">
              <a:solidFill>
                <a:prstClr val="white"/>
              </a:solidFill>
              <a:cs typeface="Angsana New"/>
            </a:endParaRPr>
          </a:p>
        </p:txBody>
      </p:sp>
      <p:pic>
        <p:nvPicPr>
          <p:cNvPr id="16" name="Picture 1" descr="C:\Users\tasanee\AppData\Local\Microsoft\Windows\Temporary Internet Files\Low\Content.IE5\TDDP2MJ3\hand_icon_small[1].png">
            <a:hlinkClick r:id="rId6" action="ppaction://hlinksldjump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068960"/>
            <a:ext cx="121905" cy="18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" descr="C:\Users\tasanee\AppData\Local\Microsoft\Windows\Temporary Internet Files\Low\Content.IE5\TDDP2MJ3\hand_icon_small[1].png">
            <a:hlinkClick r:id="rId6" action="ppaction://hlinksldjump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2" y="4941168"/>
            <a:ext cx="121905" cy="18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" descr="C:\Users\tasanee\AppData\Local\Microsoft\Windows\Temporary Internet Files\Low\Content.IE5\TDDP2MJ3\hand_icon_small[1].png">
            <a:hlinkClick r:id="rId6" action="ppaction://hlinksldjump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3" y="3996573"/>
            <a:ext cx="121905" cy="1828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CA8E-5F4F-4B5F-A424-3A0A2A1D794A}" type="slidenum">
              <a:rPr lang="th-TH" smtClean="0"/>
              <a:t>57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77650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6277"/>
            <a:ext cx="9144000" cy="71287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cs typeface="+mj-cs"/>
              </a:rPr>
              <a:t> </a:t>
            </a:r>
            <a:r>
              <a:rPr lang="th-TH" sz="4000" b="1" dirty="0" smtClean="0">
                <a:cs typeface="+mj-cs"/>
              </a:rPr>
              <a:t>     ๒.๒ ประโยคความรวมซับซ้อน</a:t>
            </a:r>
            <a:endParaRPr lang="th-TH" sz="4000" b="1" dirty="0"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1361" y="41276"/>
            <a:ext cx="180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cs typeface="+mj-cs"/>
              </a:rPr>
              <a:t>๒. ประโยคซับซ้อน</a:t>
            </a:r>
            <a:endParaRPr lang="th-TH" sz="2400" b="1" dirty="0"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7527" y="2674307"/>
            <a:ext cx="6984776" cy="108379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cs typeface="+mj-cs"/>
              </a:rPr>
              <a:t>     พืชสมุนไพรมิได้มีประโยชน์เฉพาะการปรุงอาหารเท่านั้น แต่ยังนำมาทำยาสมุนไพรรักษาโรคอีกด้วย</a:t>
            </a:r>
            <a:endParaRPr lang="th-TH" dirty="0"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8864" y="4078433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+mj-cs"/>
              </a:rPr>
              <a:t>ประโยคนี้เป็นประโยคความเดียว ๒ ประโยค มีสันธาน </a:t>
            </a:r>
            <a:r>
              <a:rPr lang="th-TH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+mj-cs"/>
              </a:rPr>
              <a:t>แต่</a:t>
            </a:r>
            <a:r>
              <a:rPr lang="th-TH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+mj-cs"/>
              </a:rPr>
              <a:t> เป็นตัวเชื่อม ดังนี้</a:t>
            </a:r>
            <a:endParaRPr lang="th-TH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cs typeface="+mj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25606" y="4784045"/>
            <a:ext cx="7092788" cy="86409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พืชสมุนไพรมิได้มีประโยชน์เฉพาะการปรุงอาหารเท่านั้น</a:t>
            </a:r>
            <a:endParaRPr lang="th-TH" dirty="0">
              <a:cs typeface="+mj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25606" y="5864165"/>
            <a:ext cx="7092788" cy="792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(พืชสมุนไพร) ยังนำมาทำยาสมุนไพรรักษาโรคอีกด้วย</a:t>
            </a:r>
            <a:endParaRPr lang="th-TH" dirty="0"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000">
                        <a14:foregroundMark x1="9000" y1="40000" x2="2333" y2="36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802" y="1968584"/>
            <a:ext cx="2010537" cy="19100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611560" y="1340768"/>
            <a:ext cx="7776864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cs typeface="+mj-cs"/>
              </a:rPr>
              <a:t>๑) ประโยคความรวมที่มีส่วนประกอบเป็นประโยคความเดียวซับซ้อน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CA8E-5F4F-4B5F-A424-3A0A2A1D794A}" type="slidenum">
              <a:rPr lang="th-TH" smtClean="0"/>
              <a:t>58</a:t>
            </a:fld>
            <a:endParaRPr lang="th-TH" dirty="0"/>
          </a:p>
        </p:txBody>
      </p:sp>
      <p:pic>
        <p:nvPicPr>
          <p:cNvPr id="13" name="Picture 2" descr="U:\ลูกศรไป กลับ\Picture5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24" b="89796" l="0" r="99123">
                        <a14:foregroundMark x1="54825" y1="42177" x2="77632" y2="60544"/>
                        <a14:foregroundMark x1="74561" y1="34694" x2="53509" y2="51701"/>
                        <a14:foregroundMark x1="56579" y1="59184" x2="75439" y2="59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023663"/>
            <a:ext cx="13906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12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0" grpId="0" animBg="1"/>
      <p:bldP spid="2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5130019" y="3147149"/>
            <a:ext cx="3996444" cy="3717032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ectangle 31"/>
          <p:cNvSpPr/>
          <p:nvPr/>
        </p:nvSpPr>
        <p:spPr>
          <a:xfrm>
            <a:off x="0" y="3154660"/>
            <a:ext cx="3996444" cy="371703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340498" y="1916832"/>
            <a:ext cx="8568952" cy="95410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เขารับประทานอาหารรสจัด 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แต่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ฉันรับประทานผลไม้รสเปรี้ยว 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ดังนั้น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เขา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จึง</a:t>
            </a:r>
          </a:p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ปวดท้อง 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แต่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ฉันท้องเสีย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16277"/>
            <a:ext cx="9144000" cy="71287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cs typeface="+mj-cs"/>
              </a:rPr>
              <a:t> </a:t>
            </a:r>
            <a:r>
              <a:rPr lang="th-TH" sz="4000" b="1" dirty="0" smtClean="0">
                <a:cs typeface="+mj-cs"/>
              </a:rPr>
              <a:t>     ๒.๒ ประโยคความรวมซับซ้อน</a:t>
            </a:r>
            <a:endParaRPr lang="th-TH" sz="4000" b="1" dirty="0"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1361" y="41276"/>
            <a:ext cx="180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cs typeface="+mj-cs"/>
              </a:rPr>
              <a:t>๒. ประโยคซับซ้อน</a:t>
            </a:r>
            <a:endParaRPr lang="th-TH" sz="2400" b="1" dirty="0">
              <a:cs typeface="+mj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1560" y="1340768"/>
            <a:ext cx="6984776" cy="50405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cs typeface="+mj-cs"/>
              </a:rPr>
              <a:t>๒) ประโยคความรวมที่มีส่วนประกอบเป็นประโยคความรวม</a:t>
            </a:r>
            <a:endParaRPr lang="th-TH" sz="3200" b="1" dirty="0">
              <a:cs typeface="+mj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29485" y="2959751"/>
            <a:ext cx="2664296" cy="5412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cs typeface="+mj-cs"/>
              </a:rPr>
              <a:t>ประโยคความรวม</a:t>
            </a:r>
            <a:endParaRPr lang="th-TH" b="1" dirty="0">
              <a:cs typeface="+mj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42053" y="2959751"/>
            <a:ext cx="2664296" cy="5412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cs typeface="+mj-cs"/>
              </a:rPr>
              <a:t>ประโยคความรวม</a:t>
            </a:r>
            <a:endParaRPr lang="th-TH" b="1" dirty="0"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3961" y="3031304"/>
            <a:ext cx="1080120" cy="523220"/>
          </a:xfrm>
          <a:prstGeom prst="rect">
            <a:avLst/>
          </a:prstGeom>
          <a:solidFill>
            <a:srgbClr val="C2E59B"/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cs typeface="+mj-cs"/>
              </a:rPr>
              <a:t>คำเชื่อม</a:t>
            </a:r>
            <a:endParaRPr lang="th-TH" b="1" dirty="0">
              <a:solidFill>
                <a:srgbClr val="00B050"/>
              </a:solidFill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064" y="3577766"/>
            <a:ext cx="430937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  <a:latin typeface="Angsana New"/>
                <a:cs typeface="Angsana New"/>
              </a:rPr>
              <a:t>• </a:t>
            </a:r>
            <a:r>
              <a:rPr lang="th-TH" dirty="0" smtClean="0">
                <a:solidFill>
                  <a:schemeClr val="tx1"/>
                </a:solidFill>
                <a:cs typeface="+mj-cs"/>
              </a:rPr>
              <a:t>เขารับประทานอาหารรสจัด แต่ฉัน</a:t>
            </a:r>
          </a:p>
          <a:p>
            <a:r>
              <a:rPr lang="th-TH" dirty="0">
                <a:solidFill>
                  <a:schemeClr val="tx1"/>
                </a:solidFill>
                <a:cs typeface="+mj-cs"/>
              </a:rPr>
              <a:t> </a:t>
            </a:r>
            <a:r>
              <a:rPr lang="th-TH" dirty="0" smtClean="0">
                <a:solidFill>
                  <a:schemeClr val="tx1"/>
                </a:solidFill>
                <a:cs typeface="+mj-cs"/>
              </a:rPr>
              <a:t> รับประทานผลไม้รสเปรี้ยว</a:t>
            </a:r>
            <a:endParaRPr lang="th-TH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547664" y="4473116"/>
            <a:ext cx="792088" cy="216024"/>
          </a:xfrm>
          <a:prstGeom prst="downArrow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le 10"/>
          <p:cNvSpPr/>
          <p:nvPr/>
        </p:nvSpPr>
        <p:spPr>
          <a:xfrm>
            <a:off x="786627" y="4797152"/>
            <a:ext cx="2314161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ประโยคความเดียว</a:t>
            </a:r>
            <a:endParaRPr lang="th-TH" dirty="0"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064" y="5218995"/>
            <a:ext cx="384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/>
                <a:cs typeface="Angsana New"/>
              </a:rPr>
              <a:t>• </a:t>
            </a:r>
            <a:r>
              <a:rPr lang="th-TH" dirty="0" smtClean="0">
                <a:cs typeface="+mj-cs"/>
              </a:rPr>
              <a:t>เขารับประทานอาหารรสจัด</a:t>
            </a:r>
            <a:endParaRPr lang="th-TH" dirty="0"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064" y="5697785"/>
            <a:ext cx="4073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/>
                <a:cs typeface="Angsana New"/>
              </a:rPr>
              <a:t>• </a:t>
            </a:r>
            <a:r>
              <a:rPr lang="th-TH" dirty="0" smtClean="0">
                <a:cs typeface="+mj-cs"/>
              </a:rPr>
              <a:t>ฉันรับประทานผลไม้รสเปรี้ยว</a:t>
            </a:r>
            <a:endParaRPr lang="th-TH" dirty="0">
              <a:cs typeface="+mj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88647" y="6240169"/>
            <a:ext cx="1080120" cy="50405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คำเชื่อม</a:t>
            </a:r>
            <a:endParaRPr lang="th-TH" dirty="0"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29289" y="6255681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แต่</a:t>
            </a:r>
            <a:endParaRPr lang="th-TH" dirty="0"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64088" y="3398023"/>
            <a:ext cx="430937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  <a:latin typeface="Angsana New"/>
                <a:cs typeface="Angsana New"/>
              </a:rPr>
              <a:t>• </a:t>
            </a:r>
            <a:r>
              <a:rPr lang="th-TH" dirty="0" smtClean="0">
                <a:solidFill>
                  <a:schemeClr val="tx1"/>
                </a:solidFill>
                <a:cs typeface="+mj-cs"/>
              </a:rPr>
              <a:t>เขาปวดท้องแต่ฉันท้องเสีย</a:t>
            </a:r>
            <a:endParaRPr lang="th-TH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6778157" y="4298347"/>
            <a:ext cx="792088" cy="216024"/>
          </a:xfrm>
          <a:prstGeom prst="downArrow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ounded Rectangle 26"/>
          <p:cNvSpPr/>
          <p:nvPr/>
        </p:nvSpPr>
        <p:spPr>
          <a:xfrm>
            <a:off x="6017120" y="4622383"/>
            <a:ext cx="2314161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ประโยคความเดียว</a:t>
            </a:r>
            <a:endParaRPr lang="th-TH" dirty="0"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64088" y="5093905"/>
            <a:ext cx="384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/>
                <a:cs typeface="Angsana New"/>
              </a:rPr>
              <a:t>• </a:t>
            </a:r>
            <a:r>
              <a:rPr lang="th-TH" dirty="0" smtClean="0">
                <a:cs typeface="+mj-cs"/>
              </a:rPr>
              <a:t>เขาปวดท้อง</a:t>
            </a:r>
            <a:endParaRPr lang="th-TH" dirty="0">
              <a:cs typeface="+mj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64088" y="5517232"/>
            <a:ext cx="4073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/>
                <a:cs typeface="Angsana New"/>
              </a:rPr>
              <a:t>• </a:t>
            </a:r>
            <a:r>
              <a:rPr lang="th-TH" dirty="0" smtClean="0">
                <a:cs typeface="+mj-cs"/>
              </a:rPr>
              <a:t>ฉันท้องเสีย</a:t>
            </a:r>
            <a:endParaRPr lang="th-TH" dirty="0">
              <a:cs typeface="+mj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421482" y="6040452"/>
            <a:ext cx="1080120" cy="50405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คำเชื่อม</a:t>
            </a:r>
            <a:endParaRPr lang="th-TH" dirty="0">
              <a:cs typeface="+mj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09533" y="604045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แต่</a:t>
            </a:r>
            <a:endParaRPr lang="th-TH" dirty="0"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91119" y="3627021"/>
            <a:ext cx="945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cs typeface="+mj-cs"/>
              </a:rPr>
              <a:t>ดังนั้น...จึง</a:t>
            </a:r>
            <a:endParaRPr lang="th-TH" dirty="0">
              <a:cs typeface="+mj-cs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4049899" y="2708920"/>
            <a:ext cx="944151" cy="25083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CA8E-5F4F-4B5F-A424-3A0A2A1D794A}" type="slidenum">
              <a:rPr lang="th-TH" smtClean="0"/>
              <a:t>59</a:t>
            </a:fld>
            <a:endParaRPr lang="th-TH" dirty="0"/>
          </a:p>
        </p:txBody>
      </p:sp>
      <p:pic>
        <p:nvPicPr>
          <p:cNvPr id="38" name="Picture 2" descr="U:\ลูกศรไป กลับ\Picture5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24" b="89796" l="4825" r="100000">
                        <a14:foregroundMark x1="52632" y1="51701" x2="85526" y2="51701"/>
                        <a14:foregroundMark x1="71491" y1="34694" x2="67544" y2="57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023663"/>
            <a:ext cx="13906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12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14" grpId="0" animBg="1"/>
      <p:bldP spid="9" grpId="0" animBg="1"/>
      <p:bldP spid="2" grpId="0" animBg="1"/>
      <p:bldP spid="10" grpId="0" animBg="1"/>
      <p:bldP spid="3" grpId="0" animBg="1"/>
      <p:bldP spid="5" grpId="0"/>
      <p:bldP spid="6" grpId="0" animBg="1"/>
      <p:bldP spid="11" grpId="0" animBg="1"/>
      <p:bldP spid="13" grpId="0"/>
      <p:bldP spid="16" grpId="0"/>
      <p:bldP spid="18" grpId="0" animBg="1"/>
      <p:bldP spid="19" grpId="0"/>
      <p:bldP spid="25" grpId="0"/>
      <p:bldP spid="26" grpId="0" animBg="1"/>
      <p:bldP spid="27" grpId="0" animBg="1"/>
      <p:bldP spid="28" grpId="0"/>
      <p:bldP spid="29" grpId="0"/>
      <p:bldP spid="30" grpId="0" animBg="1"/>
      <p:bldP spid="31" grpId="0"/>
      <p:bldP spid="34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5130019" y="3147149"/>
            <a:ext cx="3996444" cy="3717032"/>
          </a:xfrm>
          <a:prstGeom prst="rect">
            <a:avLst/>
          </a:prstGeom>
          <a:solidFill>
            <a:srgbClr val="D1F3FF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3154660"/>
            <a:ext cx="3996444" cy="3717032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prstClr val="black"/>
              </a:solidFill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498" y="1916832"/>
            <a:ext cx="8568952" cy="954107"/>
          </a:xfrm>
          <a:prstGeom prst="rect">
            <a:avLst/>
          </a:prstGeom>
          <a:solidFill>
            <a:srgbClr val="FFDD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	เขาตั้งใจจะไปนมัสการพระธาตุ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ที่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ประดิษฐานบนเจดีย์ภูเขาทอง แต่ต้องประสบปัญหา</a:t>
            </a: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เพราะ</a:t>
            </a:r>
            <a:r>
              <a:rPr lang="th-TH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ฝนตกหนัก</a:t>
            </a:r>
            <a:endParaRPr lang="th-TH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16277"/>
            <a:ext cx="9144000" cy="71287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prstClr val="white"/>
                </a:solidFill>
                <a:cs typeface="Angsana New"/>
              </a:rPr>
              <a:t> </a:t>
            </a:r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     ๒.๒ ประโยคความรวมซับซ้อน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1361" y="41276"/>
            <a:ext cx="180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prstClr val="black"/>
                </a:solidFill>
                <a:cs typeface="Angsana New"/>
              </a:rPr>
              <a:t>๒. ประโยคซับซ้อน</a:t>
            </a:r>
            <a:endParaRPr lang="th-TH" sz="2400" b="1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1560" y="1340768"/>
            <a:ext cx="6984776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 smtClean="0">
                <a:solidFill>
                  <a:prstClr val="white"/>
                </a:solidFill>
                <a:cs typeface="Angsana New"/>
              </a:rPr>
              <a:t>๓) ประโยค</a:t>
            </a:r>
            <a:r>
              <a:rPr lang="th-TH" sz="3200" b="1" dirty="0">
                <a:solidFill>
                  <a:prstClr val="white"/>
                </a:solidFill>
                <a:cs typeface="Angsana New"/>
              </a:rPr>
              <a:t>ความรวมที่มีส่วนประกอบเป็นประโยคความซ้อน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29485" y="2959751"/>
            <a:ext cx="2664296" cy="5412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white"/>
                </a:solidFill>
                <a:cs typeface="Angsana New"/>
              </a:rPr>
              <a:t>ประโยคความซ้อน</a:t>
            </a:r>
            <a:endParaRPr lang="th-TH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42053" y="2959751"/>
            <a:ext cx="2664296" cy="5412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white"/>
                </a:solidFill>
                <a:cs typeface="Angsana New"/>
              </a:rPr>
              <a:t>ประโยคความซ้อน</a:t>
            </a:r>
            <a:endParaRPr lang="th-TH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1940" y="3050890"/>
            <a:ext cx="1080120" cy="523220"/>
          </a:xfrm>
          <a:prstGeom prst="rect">
            <a:avLst/>
          </a:prstGeom>
          <a:solidFill>
            <a:srgbClr val="FFE79B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accent2"/>
                </a:solidFill>
                <a:cs typeface="Angsana New"/>
              </a:rPr>
              <a:t>คำเชื่อม</a:t>
            </a:r>
            <a:endParaRPr lang="th-TH" b="1" dirty="0">
              <a:solidFill>
                <a:schemeClr val="accent2"/>
              </a:solidFill>
              <a:cs typeface="Angsana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558" y="3653487"/>
            <a:ext cx="373589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prstClr val="black"/>
                </a:solidFill>
                <a:latin typeface="Angsana New"/>
                <a:cs typeface="Angsana New"/>
              </a:rPr>
              <a:t>• </a:t>
            </a:r>
            <a:r>
              <a:rPr lang="th-TH" dirty="0" smtClean="0">
                <a:solidFill>
                  <a:prstClr val="black"/>
                </a:solidFill>
                <a:cs typeface="Angsana New"/>
              </a:rPr>
              <a:t>เขาตั้งใจจะไปนมัสการพระธาตุที่</a:t>
            </a:r>
          </a:p>
          <a:p>
            <a:r>
              <a:rPr lang="th-TH" dirty="0">
                <a:solidFill>
                  <a:prstClr val="black"/>
                </a:solidFill>
                <a:cs typeface="Angsana New"/>
              </a:rPr>
              <a:t> </a:t>
            </a:r>
            <a:r>
              <a:rPr lang="th-TH" dirty="0" smtClean="0">
                <a:solidFill>
                  <a:prstClr val="black"/>
                </a:solidFill>
                <a:cs typeface="Angsana New"/>
              </a:rPr>
              <a:t> ประดิษฐานบนเจดีย์ภูเขาทอง</a:t>
            </a:r>
            <a:endParaRPr lang="th-TH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88647" y="6353944"/>
            <a:ext cx="1080120" cy="50405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prstClr val="white"/>
                </a:solidFill>
                <a:cs typeface="Angsana New"/>
              </a:rPr>
              <a:t>คำเชื่อม</a:t>
            </a:r>
            <a:endParaRPr lang="th-TH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9228" y="634436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prstClr val="black"/>
                </a:solidFill>
                <a:cs typeface="Angsana New"/>
              </a:rPr>
              <a:t>ที่</a:t>
            </a:r>
            <a:endParaRPr lang="th-TH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64087" y="3434251"/>
            <a:ext cx="3762375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prstClr val="black"/>
                </a:solidFill>
                <a:latin typeface="Angsana New"/>
                <a:cs typeface="Angsana New"/>
              </a:rPr>
              <a:t>• </a:t>
            </a:r>
            <a:r>
              <a:rPr lang="th-TH" dirty="0" smtClean="0">
                <a:solidFill>
                  <a:prstClr val="black"/>
                </a:solidFill>
                <a:cs typeface="Angsana New"/>
              </a:rPr>
              <a:t>ต้องประสบปัญหาเพราะฝนตกหนัก</a:t>
            </a:r>
            <a:endParaRPr lang="th-TH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421482" y="6320305"/>
            <a:ext cx="1080120" cy="50405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prstClr val="white"/>
                </a:solidFill>
                <a:cs typeface="Angsana New"/>
              </a:rPr>
              <a:t>คำเชื่อม</a:t>
            </a:r>
            <a:endParaRPr lang="th-TH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53622" y="6261283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prstClr val="black"/>
                </a:solidFill>
                <a:cs typeface="Angsana New"/>
              </a:rPr>
              <a:t>เพราะ</a:t>
            </a:r>
            <a:endParaRPr lang="th-TH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30435" y="3629404"/>
            <a:ext cx="945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prstClr val="black"/>
                </a:solidFill>
                <a:cs typeface="Angsana New"/>
              </a:rPr>
              <a:t>แต่</a:t>
            </a:r>
            <a:endParaRPr lang="th-TH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4049899" y="2708920"/>
            <a:ext cx="944151" cy="25083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4" y="4622383"/>
            <a:ext cx="1449114" cy="6788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ประโยคหลัก</a:t>
            </a:r>
            <a:endParaRPr lang="th-TH" dirty="0">
              <a:cs typeface="+mj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614244" y="4536122"/>
            <a:ext cx="2183197" cy="954107"/>
            <a:chOff x="1614244" y="4563100"/>
            <a:chExt cx="2183197" cy="954107"/>
          </a:xfrm>
        </p:grpSpPr>
        <p:sp>
          <p:nvSpPr>
            <p:cNvPr id="15" name="Rectangle 14"/>
            <p:cNvSpPr/>
            <p:nvPr/>
          </p:nvSpPr>
          <p:spPr>
            <a:xfrm>
              <a:off x="1614244" y="4563100"/>
              <a:ext cx="2183197" cy="8578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14245" y="4563100"/>
              <a:ext cx="20216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solidFill>
                    <a:prstClr val="black"/>
                  </a:solidFill>
                  <a:latin typeface="Angsana New"/>
                  <a:cs typeface="Angsana New"/>
                </a:rPr>
                <a:t>• </a:t>
              </a:r>
              <a:r>
                <a:rPr lang="th-TH" dirty="0" smtClean="0">
                  <a:solidFill>
                    <a:prstClr val="black"/>
                  </a:solidFill>
                  <a:cs typeface="Angsana New"/>
                </a:rPr>
                <a:t>เขาตั้งใจจะไป </a:t>
              </a:r>
            </a:p>
            <a:p>
              <a:r>
                <a:rPr lang="th-TH" dirty="0">
                  <a:solidFill>
                    <a:prstClr val="black"/>
                  </a:solidFill>
                  <a:cs typeface="Angsana New"/>
                </a:rPr>
                <a:t> </a:t>
              </a:r>
              <a:r>
                <a:rPr lang="th-TH" dirty="0" smtClean="0">
                  <a:solidFill>
                    <a:prstClr val="black"/>
                  </a:solidFill>
                  <a:cs typeface="Angsana New"/>
                </a:rPr>
                <a:t> นมัสการพระธาตุ</a:t>
              </a:r>
              <a:endParaRPr lang="th-TH" dirty="0">
                <a:solidFill>
                  <a:prstClr val="black"/>
                </a:solidFill>
                <a:cs typeface="Angsana New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14244" y="5430454"/>
            <a:ext cx="2292206" cy="954107"/>
            <a:chOff x="1614244" y="5430454"/>
            <a:chExt cx="2292206" cy="954107"/>
          </a:xfrm>
        </p:grpSpPr>
        <p:sp>
          <p:nvSpPr>
            <p:cNvPr id="37" name="Rectangle 36"/>
            <p:cNvSpPr/>
            <p:nvPr/>
          </p:nvSpPr>
          <p:spPr>
            <a:xfrm>
              <a:off x="1614244" y="5454652"/>
              <a:ext cx="2183197" cy="85786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14244" y="5430454"/>
              <a:ext cx="22922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solidFill>
                    <a:prstClr val="black"/>
                  </a:solidFill>
                  <a:latin typeface="Angsana New"/>
                  <a:cs typeface="Angsana New"/>
                </a:rPr>
                <a:t>• </a:t>
              </a:r>
              <a:r>
                <a:rPr lang="th-TH" dirty="0" smtClean="0">
                  <a:solidFill>
                    <a:prstClr val="black"/>
                  </a:solidFill>
                  <a:cs typeface="Angsana New"/>
                </a:rPr>
                <a:t>ประดิษฐานบนเจดีย์</a:t>
              </a:r>
            </a:p>
            <a:p>
              <a:r>
                <a:rPr lang="th-TH" dirty="0">
                  <a:solidFill>
                    <a:prstClr val="black"/>
                  </a:solidFill>
                  <a:cs typeface="Angsana New"/>
                </a:rPr>
                <a:t> </a:t>
              </a:r>
              <a:r>
                <a:rPr lang="th-TH" dirty="0" smtClean="0">
                  <a:solidFill>
                    <a:prstClr val="black"/>
                  </a:solidFill>
                  <a:cs typeface="Angsana New"/>
                </a:rPr>
                <a:t>  ภูเขาทอง</a:t>
              </a:r>
              <a:endParaRPr lang="th-TH" dirty="0">
                <a:solidFill>
                  <a:prstClr val="black"/>
                </a:solidFill>
                <a:cs typeface="Angsana New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07504" y="5490229"/>
            <a:ext cx="1449114" cy="6788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ประโยคย่อย</a:t>
            </a:r>
            <a:endParaRPr lang="th-TH" dirty="0">
              <a:cs typeface="+mj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66821" y="4346512"/>
            <a:ext cx="1449114" cy="6788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ประโยคหลัก</a:t>
            </a:r>
            <a:endParaRPr lang="th-TH" dirty="0">
              <a:cs typeface="+mj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773561" y="4260251"/>
            <a:ext cx="2183197" cy="954107"/>
            <a:chOff x="1614244" y="4563100"/>
            <a:chExt cx="2183197" cy="954107"/>
          </a:xfrm>
        </p:grpSpPr>
        <p:sp>
          <p:nvSpPr>
            <p:cNvPr id="41" name="Rectangle 40"/>
            <p:cNvSpPr/>
            <p:nvPr/>
          </p:nvSpPr>
          <p:spPr>
            <a:xfrm>
              <a:off x="1614244" y="4563100"/>
              <a:ext cx="2183197" cy="85786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14246" y="4563100"/>
              <a:ext cx="19749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solidFill>
                    <a:prstClr val="black"/>
                  </a:solidFill>
                  <a:latin typeface="Angsana New"/>
                  <a:cs typeface="Angsana New"/>
                </a:rPr>
                <a:t>• (</a:t>
              </a:r>
              <a:r>
                <a:rPr lang="th-TH" dirty="0" smtClean="0">
                  <a:solidFill>
                    <a:prstClr val="black"/>
                  </a:solidFill>
                  <a:cs typeface="Angsana New"/>
                </a:rPr>
                <a:t>เขา) ต้องประสบ</a:t>
              </a:r>
            </a:p>
            <a:p>
              <a:r>
                <a:rPr lang="th-TH" dirty="0">
                  <a:solidFill>
                    <a:prstClr val="black"/>
                  </a:solidFill>
                  <a:cs typeface="Angsana New"/>
                </a:rPr>
                <a:t> </a:t>
              </a:r>
              <a:r>
                <a:rPr lang="th-TH" dirty="0" smtClean="0">
                  <a:solidFill>
                    <a:prstClr val="black"/>
                  </a:solidFill>
                  <a:cs typeface="Angsana New"/>
                </a:rPr>
                <a:t> ปัญหา</a:t>
              </a:r>
              <a:endParaRPr lang="th-TH" dirty="0">
                <a:solidFill>
                  <a:prstClr val="black"/>
                </a:solidFill>
                <a:cs typeface="Angsana New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773561" y="5178781"/>
            <a:ext cx="2292206" cy="857860"/>
            <a:chOff x="1614244" y="5454652"/>
            <a:chExt cx="2292206" cy="857860"/>
          </a:xfrm>
        </p:grpSpPr>
        <p:sp>
          <p:nvSpPr>
            <p:cNvPr id="44" name="Rectangle 43"/>
            <p:cNvSpPr/>
            <p:nvPr/>
          </p:nvSpPr>
          <p:spPr>
            <a:xfrm>
              <a:off x="1614244" y="5454652"/>
              <a:ext cx="2183197" cy="8578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14244" y="5600342"/>
              <a:ext cx="2292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solidFill>
                    <a:prstClr val="black"/>
                  </a:solidFill>
                  <a:latin typeface="Angsana New"/>
                  <a:cs typeface="Angsana New"/>
                </a:rPr>
                <a:t>• </a:t>
              </a:r>
              <a:r>
                <a:rPr lang="th-TH" dirty="0" smtClean="0">
                  <a:solidFill>
                    <a:prstClr val="black"/>
                  </a:solidFill>
                  <a:cs typeface="Angsana New"/>
                </a:rPr>
                <a:t>ฝนตกหนัก</a:t>
              </a:r>
              <a:endParaRPr lang="th-TH" dirty="0">
                <a:solidFill>
                  <a:prstClr val="black"/>
                </a:solidFill>
                <a:cs typeface="Angsana New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5266821" y="5246669"/>
            <a:ext cx="1449114" cy="6788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ประโยคย่อย</a:t>
            </a:r>
            <a:endParaRPr lang="th-TH" dirty="0">
              <a:cs typeface="+mj-cs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CA8E-5F4F-4B5F-A424-3A0A2A1D794A}" type="slidenum">
              <a:rPr lang="th-TH" smtClean="0"/>
              <a:t>60</a:t>
            </a:fld>
            <a:endParaRPr lang="th-TH" dirty="0"/>
          </a:p>
        </p:txBody>
      </p:sp>
      <p:pic>
        <p:nvPicPr>
          <p:cNvPr id="47" name="Picture 2" descr="U:\ลูกศรไป กลับ\Picture5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24" b="89796" l="4825" r="98246">
                        <a14:foregroundMark x1="54825" y1="54422" x2="81579" y2="54422"/>
                        <a14:foregroundMark x1="68421" y1="34694" x2="68421" y2="4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023663"/>
            <a:ext cx="13906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7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14" grpId="0" animBg="1"/>
      <p:bldP spid="9" grpId="0" animBg="1"/>
      <p:bldP spid="2" grpId="0" animBg="1"/>
      <p:bldP spid="10" grpId="0" animBg="1"/>
      <p:bldP spid="3" grpId="0" animBg="1"/>
      <p:bldP spid="5" grpId="0"/>
      <p:bldP spid="18" grpId="0" animBg="1"/>
      <p:bldP spid="19" grpId="0"/>
      <p:bldP spid="25" grpId="0"/>
      <p:bldP spid="30" grpId="0" animBg="1"/>
      <p:bldP spid="31" grpId="0"/>
      <p:bldP spid="34" grpId="0"/>
      <p:bldP spid="35" grpId="0" animBg="1"/>
      <p:bldP spid="12" grpId="0" animBg="1"/>
      <p:bldP spid="38" grpId="0" animBg="1"/>
      <p:bldP spid="39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237" y="1766901"/>
            <a:ext cx="8482235" cy="53127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672625" y="866786"/>
            <a:ext cx="418740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th-TH" sz="3600" b="1" dirty="0" smtClean="0">
                <a:ln w="1905"/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Angsana New"/>
              </a:rPr>
              <a:t>     เรื่อง</a:t>
            </a:r>
            <a:r>
              <a:rPr lang="th-TH" sz="3600" b="1" dirty="0">
                <a:ln w="1905"/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Angsana New"/>
              </a:rPr>
              <a:t>น่ารู้ 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: </a:t>
            </a:r>
            <a:r>
              <a:rPr lang="th-TH" sz="3600" b="1" dirty="0" smtClean="0">
                <a:ln w="1905"/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Angsana New"/>
              </a:rPr>
              <a:t>ประโยคซับซ้อน</a:t>
            </a:r>
            <a:endParaRPr lang="th-TH" sz="3600" b="1" dirty="0">
              <a:ln w="1905"/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Angsana New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835" y="38934"/>
            <a:ext cx="1175797" cy="1535127"/>
            <a:chOff x="83835" y="38934"/>
            <a:chExt cx="1175797" cy="1535127"/>
          </a:xfrm>
        </p:grpSpPr>
        <p:grpSp>
          <p:nvGrpSpPr>
            <p:cNvPr id="7" name="Group 6"/>
            <p:cNvGrpSpPr/>
            <p:nvPr/>
          </p:nvGrpSpPr>
          <p:grpSpPr>
            <a:xfrm>
              <a:off x="330243" y="417866"/>
              <a:ext cx="684762" cy="1156195"/>
              <a:chOff x="376643" y="217488"/>
              <a:chExt cx="684762" cy="115619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76643" y="217488"/>
                <a:ext cx="684762" cy="1156195"/>
                <a:chOff x="299952" y="-38812"/>
                <a:chExt cx="684762" cy="1156195"/>
              </a:xfrm>
            </p:grpSpPr>
            <p:sp>
              <p:nvSpPr>
                <p:cNvPr id="17" name="Teardrop 16"/>
                <p:cNvSpPr/>
                <p:nvPr/>
              </p:nvSpPr>
              <p:spPr>
                <a:xfrm rot="7707922">
                  <a:off x="309636" y="-48496"/>
                  <a:ext cx="665394" cy="684762"/>
                </a:xfrm>
                <a:prstGeom prst="teardrop">
                  <a:avLst>
                    <a:gd name="adj" fmla="val 105055"/>
                  </a:avLst>
                </a:prstGeom>
                <a:gradFill flip="none" rotWithShape="1"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10800000" scaled="1"/>
                  <a:tileRect/>
                </a:gradFill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lowchart: Delay 17"/>
                <p:cNvSpPr/>
                <p:nvPr/>
              </p:nvSpPr>
              <p:spPr>
                <a:xfrm rot="5038884">
                  <a:off x="478376" y="739760"/>
                  <a:ext cx="474366" cy="280880"/>
                </a:xfrm>
                <a:prstGeom prst="flowChartDelay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4" name="Arc 13"/>
              <p:cNvSpPr/>
              <p:nvPr/>
            </p:nvSpPr>
            <p:spPr>
              <a:xfrm rot="7829317">
                <a:off x="458939" y="261014"/>
                <a:ext cx="505996" cy="488495"/>
              </a:xfrm>
              <a:prstGeom prst="arc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81996" y="445652"/>
                <a:ext cx="45719" cy="11921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45563" y="445651"/>
                <a:ext cx="45719" cy="11921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 flipH="1" flipV="1">
              <a:off x="659299" y="38934"/>
              <a:ext cx="13325" cy="27980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315507" y="138271"/>
              <a:ext cx="220088" cy="235657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83835" y="407769"/>
              <a:ext cx="254402" cy="99915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827584" y="138271"/>
              <a:ext cx="187983" cy="235657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15567" y="407769"/>
              <a:ext cx="244065" cy="99915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572426" y="1857356"/>
            <a:ext cx="7924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r>
              <a:rPr lang="th-TH" b="1" dirty="0" smtClean="0">
                <a:solidFill>
                  <a:srgbClr val="0070C0"/>
                </a:solidFill>
                <a:cs typeface="Angsana New"/>
              </a:rPr>
              <a:t>ประโยคความเดียวรวมกับประโยคความรวม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2439" y="4293096"/>
            <a:ext cx="7924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r>
              <a:rPr lang="th-TH" b="1" dirty="0" smtClean="0">
                <a:solidFill>
                  <a:srgbClr val="0070C0"/>
                </a:solidFill>
                <a:cs typeface="Angsana New"/>
              </a:rPr>
              <a:t>ประโยคความรวมรวมกับประโยคความเดียว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8705" y="1505290"/>
            <a:ext cx="737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ประโยคที่นำมารวมกัน เกิดเป็นประโยคซับซ้อนหลายลักษณะ เช่น</a:t>
            </a:r>
            <a:endParaRPr lang="th-TH" dirty="0">
              <a:cs typeface="+mj-cs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z="1600" smtClean="0">
                <a:solidFill>
                  <a:schemeClr val="tx1"/>
                </a:solidFill>
                <a:cs typeface="+mj-cs"/>
              </a:rPr>
              <a:pPr/>
              <a:t>61</a:t>
            </a:fld>
            <a:endParaRPr lang="th-TH" sz="1600" dirty="0">
              <a:solidFill>
                <a:schemeClr val="tx1"/>
              </a:solidFill>
              <a:cs typeface="+mj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966562" y="2247326"/>
            <a:ext cx="6966520" cy="2246769"/>
            <a:chOff x="966562" y="2247326"/>
            <a:chExt cx="6966520" cy="2246769"/>
          </a:xfrm>
        </p:grpSpPr>
        <p:sp>
          <p:nvSpPr>
            <p:cNvPr id="21" name="Right Arrow 20"/>
            <p:cNvSpPr/>
            <p:nvPr/>
          </p:nvSpPr>
          <p:spPr>
            <a:xfrm>
              <a:off x="4355976" y="2819890"/>
              <a:ext cx="576064" cy="288032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4355976" y="3222614"/>
              <a:ext cx="576064" cy="288032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4355976" y="3611978"/>
              <a:ext cx="576064" cy="288032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4355976" y="4079805"/>
              <a:ext cx="576064" cy="288032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66562" y="2247326"/>
              <a:ext cx="696652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dirty="0">
                  <a:solidFill>
                    <a:srgbClr val="CC66FF"/>
                  </a:solidFill>
                  <a:cs typeface="Angsana New"/>
                </a:rPr>
                <a:t> </a:t>
              </a:r>
              <a:r>
                <a:rPr lang="th-TH" dirty="0">
                  <a:solidFill>
                    <a:srgbClr val="CC66FF"/>
                  </a:solidFill>
                  <a:latin typeface="Angsana New"/>
                  <a:cs typeface="Angsana New"/>
                </a:rPr>
                <a:t>• </a:t>
              </a:r>
              <a:r>
                <a:rPr lang="th-TH" dirty="0">
                  <a:solidFill>
                    <a:prstClr val="black"/>
                  </a:solidFill>
                  <a:cs typeface="Angsana New"/>
                </a:rPr>
                <a:t>เขามาไม่ได้ เพราะฝนตกและรถติด</a:t>
              </a:r>
            </a:p>
            <a:p>
              <a:r>
                <a:rPr lang="th-TH" dirty="0">
                  <a:solidFill>
                    <a:prstClr val="black"/>
                  </a:solidFill>
                  <a:cs typeface="Angsana New"/>
                </a:rPr>
                <a:t>         </a:t>
              </a:r>
              <a:r>
                <a:rPr lang="th-TH" dirty="0">
                  <a:solidFill>
                    <a:srgbClr val="CC66FF"/>
                  </a:solidFill>
                  <a:cs typeface="Angsana New"/>
                </a:rPr>
                <a:t> </a:t>
              </a:r>
              <a:r>
                <a:rPr lang="th-TH" dirty="0">
                  <a:solidFill>
                    <a:srgbClr val="CC66FF"/>
                  </a:solidFill>
                  <a:latin typeface="Angsana New"/>
                  <a:cs typeface="Angsana New"/>
                </a:rPr>
                <a:t>• </a:t>
              </a:r>
              <a:r>
                <a:rPr lang="th-TH" dirty="0">
                  <a:solidFill>
                    <a:prstClr val="black"/>
                  </a:solidFill>
                  <a:cs typeface="Angsana New"/>
                </a:rPr>
                <a:t>เขามาไม่ได้                                           </a:t>
              </a:r>
              <a:r>
                <a:rPr lang="th-TH" dirty="0" smtClean="0">
                  <a:solidFill>
                    <a:prstClr val="black"/>
                  </a:solidFill>
                  <a:cs typeface="Angsana New"/>
                </a:rPr>
                <a:t>ประโยค</a:t>
              </a:r>
              <a:r>
                <a:rPr lang="th-TH" dirty="0">
                  <a:solidFill>
                    <a:prstClr val="black"/>
                  </a:solidFill>
                  <a:cs typeface="Angsana New"/>
                </a:rPr>
                <a:t>ความเดียว</a:t>
              </a:r>
            </a:p>
            <a:p>
              <a:r>
                <a:rPr lang="th-TH" dirty="0">
                  <a:solidFill>
                    <a:prstClr val="black"/>
                  </a:solidFill>
                  <a:cs typeface="Angsana New"/>
                </a:rPr>
                <a:t>         </a:t>
              </a:r>
              <a:r>
                <a:rPr lang="th-TH" dirty="0">
                  <a:solidFill>
                    <a:srgbClr val="CC66FF"/>
                  </a:solidFill>
                  <a:cs typeface="Angsana New"/>
                </a:rPr>
                <a:t> </a:t>
              </a:r>
              <a:r>
                <a:rPr lang="th-TH" dirty="0">
                  <a:solidFill>
                    <a:srgbClr val="CC66FF"/>
                  </a:solidFill>
                  <a:latin typeface="Angsana New"/>
                  <a:cs typeface="Angsana New"/>
                </a:rPr>
                <a:t>• </a:t>
              </a:r>
              <a:r>
                <a:rPr lang="th-TH" dirty="0">
                  <a:solidFill>
                    <a:prstClr val="black"/>
                  </a:solidFill>
                  <a:cs typeface="Angsana New"/>
                </a:rPr>
                <a:t>ฝนตกและรถติด                                   </a:t>
              </a:r>
              <a:r>
                <a:rPr lang="th-TH" dirty="0" smtClean="0">
                  <a:solidFill>
                    <a:prstClr val="black"/>
                  </a:solidFill>
                  <a:cs typeface="Angsana New"/>
                </a:rPr>
                <a:t>ประโยค</a:t>
              </a:r>
              <a:r>
                <a:rPr lang="th-TH" dirty="0">
                  <a:solidFill>
                    <a:prstClr val="black"/>
                  </a:solidFill>
                  <a:cs typeface="Angsana New"/>
                </a:rPr>
                <a:t>ความรวม</a:t>
              </a:r>
            </a:p>
            <a:p>
              <a:r>
                <a:rPr lang="th-TH" dirty="0">
                  <a:solidFill>
                    <a:prstClr val="black"/>
                  </a:solidFill>
                  <a:cs typeface="Angsana New"/>
                </a:rPr>
                <a:t>            เพราะ                                                    </a:t>
              </a:r>
              <a:r>
                <a:rPr lang="th-TH" dirty="0" smtClean="0">
                  <a:solidFill>
                    <a:prstClr val="black"/>
                  </a:solidFill>
                  <a:cs typeface="Angsana New"/>
                </a:rPr>
                <a:t>คำเชื่อม</a:t>
              </a:r>
              <a:endParaRPr lang="th-TH" dirty="0">
                <a:solidFill>
                  <a:prstClr val="black"/>
                </a:solidFill>
                <a:cs typeface="Angsana New"/>
              </a:endParaRPr>
            </a:p>
            <a:p>
              <a:r>
                <a:rPr lang="th-TH" dirty="0">
                  <a:solidFill>
                    <a:prstClr val="black"/>
                  </a:solidFill>
                  <a:cs typeface="Angsana New"/>
                </a:rPr>
                <a:t>            ประโยคทั้งหมด                                    </a:t>
              </a:r>
              <a:r>
                <a:rPr lang="th-TH" dirty="0" smtClean="0">
                  <a:solidFill>
                    <a:prstClr val="black"/>
                  </a:solidFill>
                  <a:cs typeface="Angsana New"/>
                </a:rPr>
                <a:t>ประโยค</a:t>
              </a:r>
              <a:r>
                <a:rPr lang="th-TH" dirty="0">
                  <a:solidFill>
                    <a:prstClr val="black"/>
                  </a:solidFill>
                  <a:cs typeface="Angsana New"/>
                </a:rPr>
                <a:t>ความซ้อน</a:t>
              </a:r>
              <a:endParaRPr lang="th-TH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62233" y="4663899"/>
            <a:ext cx="7135408" cy="2246769"/>
            <a:chOff x="1062233" y="4663899"/>
            <a:chExt cx="7135408" cy="2246769"/>
          </a:xfrm>
        </p:grpSpPr>
        <p:sp>
          <p:nvSpPr>
            <p:cNvPr id="25" name="Right Arrow 24"/>
            <p:cNvSpPr/>
            <p:nvPr/>
          </p:nvSpPr>
          <p:spPr>
            <a:xfrm>
              <a:off x="4355976" y="5226689"/>
              <a:ext cx="576064" cy="288032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4355976" y="5629413"/>
              <a:ext cx="576064" cy="288032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4355976" y="6018777"/>
              <a:ext cx="576064" cy="288032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4355976" y="6514314"/>
              <a:ext cx="576064" cy="288032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62233" y="4663899"/>
              <a:ext cx="713540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dirty="0">
                  <a:solidFill>
                    <a:srgbClr val="FF9999"/>
                  </a:solidFill>
                  <a:latin typeface="Angsana New"/>
                  <a:cs typeface="Angsana New"/>
                </a:rPr>
                <a:t>• </a:t>
              </a:r>
              <a:r>
                <a:rPr lang="th-TH" dirty="0">
                  <a:solidFill>
                    <a:prstClr val="black"/>
                  </a:solidFill>
                  <a:cs typeface="Angsana New"/>
                </a:rPr>
                <a:t>พ่อและแม่เป็นทหาร แต่ฉันเป็นนักดนตรี</a:t>
              </a:r>
            </a:p>
            <a:p>
              <a:r>
                <a:rPr lang="th-TH" dirty="0">
                  <a:solidFill>
                    <a:srgbClr val="FF9999"/>
                  </a:solidFill>
                  <a:cs typeface="Angsana New"/>
                </a:rPr>
                <a:t>          </a:t>
              </a:r>
              <a:r>
                <a:rPr lang="th-TH" dirty="0">
                  <a:solidFill>
                    <a:srgbClr val="FF9999"/>
                  </a:solidFill>
                  <a:latin typeface="Angsana New"/>
                  <a:cs typeface="Angsana New"/>
                </a:rPr>
                <a:t>• </a:t>
              </a:r>
              <a:r>
                <a:rPr lang="th-TH" dirty="0">
                  <a:solidFill>
                    <a:prstClr val="black"/>
                  </a:solidFill>
                  <a:cs typeface="Angsana New"/>
                </a:rPr>
                <a:t>พ่อและแม่เป็นทหาร                </a:t>
              </a:r>
              <a:r>
                <a:rPr lang="th-TH" dirty="0" smtClean="0">
                  <a:solidFill>
                    <a:prstClr val="black"/>
                  </a:solidFill>
                  <a:cs typeface="Angsana New"/>
                </a:rPr>
                <a:t>           ประโยค</a:t>
              </a:r>
              <a:r>
                <a:rPr lang="th-TH" dirty="0">
                  <a:solidFill>
                    <a:prstClr val="black"/>
                  </a:solidFill>
                  <a:cs typeface="Angsana New"/>
                </a:rPr>
                <a:t>ความรวม</a:t>
              </a:r>
            </a:p>
            <a:p>
              <a:r>
                <a:rPr lang="th-TH" dirty="0">
                  <a:solidFill>
                    <a:prstClr val="black"/>
                  </a:solidFill>
                  <a:cs typeface="Angsana New"/>
                </a:rPr>
                <a:t>          </a:t>
              </a:r>
              <a:r>
                <a:rPr lang="th-TH" dirty="0">
                  <a:solidFill>
                    <a:srgbClr val="FF9999"/>
                  </a:solidFill>
                  <a:latin typeface="Angsana New"/>
                  <a:cs typeface="Angsana New"/>
                </a:rPr>
                <a:t>•</a:t>
              </a:r>
              <a:r>
                <a:rPr lang="th-TH" dirty="0">
                  <a:solidFill>
                    <a:prstClr val="black"/>
                  </a:solidFill>
                  <a:latin typeface="Angsana New"/>
                  <a:cs typeface="Angsana New"/>
                </a:rPr>
                <a:t> </a:t>
              </a:r>
              <a:r>
                <a:rPr lang="th-TH" dirty="0">
                  <a:solidFill>
                    <a:prstClr val="black"/>
                  </a:solidFill>
                  <a:cs typeface="Angsana New"/>
                </a:rPr>
                <a:t>ฉันเป็นนักดนตรี	                         </a:t>
              </a:r>
              <a:r>
                <a:rPr lang="th-TH" dirty="0" smtClean="0">
                  <a:solidFill>
                    <a:prstClr val="black"/>
                  </a:solidFill>
                  <a:cs typeface="Angsana New"/>
                </a:rPr>
                <a:t> ประโยค</a:t>
              </a:r>
              <a:r>
                <a:rPr lang="th-TH" dirty="0">
                  <a:solidFill>
                    <a:prstClr val="black"/>
                  </a:solidFill>
                  <a:cs typeface="Angsana New"/>
                </a:rPr>
                <a:t>ความเดียว</a:t>
              </a:r>
            </a:p>
            <a:p>
              <a:r>
                <a:rPr lang="th-TH" dirty="0">
                  <a:solidFill>
                    <a:prstClr val="black"/>
                  </a:solidFill>
                  <a:cs typeface="Angsana New"/>
                </a:rPr>
                <a:t>             แต่                                                       </a:t>
              </a:r>
              <a:r>
                <a:rPr lang="th-TH" dirty="0" smtClean="0">
                  <a:solidFill>
                    <a:prstClr val="black"/>
                  </a:solidFill>
                  <a:cs typeface="Angsana New"/>
                </a:rPr>
                <a:t>คำเชื่อม</a:t>
              </a:r>
              <a:endParaRPr lang="th-TH" dirty="0">
                <a:solidFill>
                  <a:prstClr val="black"/>
                </a:solidFill>
                <a:cs typeface="Angsana New"/>
              </a:endParaRPr>
            </a:p>
            <a:p>
              <a:r>
                <a:rPr lang="th-TH" dirty="0">
                  <a:solidFill>
                    <a:prstClr val="black"/>
                  </a:solidFill>
                  <a:cs typeface="Angsana New"/>
                </a:rPr>
                <a:t>             ประโยคทั้งหมด                                  </a:t>
              </a:r>
              <a:r>
                <a:rPr lang="th-TH" dirty="0" smtClean="0">
                  <a:solidFill>
                    <a:prstClr val="black"/>
                  </a:solidFill>
                  <a:cs typeface="Angsana New"/>
                </a:rPr>
                <a:t>ประโยค</a:t>
              </a:r>
              <a:r>
                <a:rPr lang="th-TH" dirty="0">
                  <a:solidFill>
                    <a:prstClr val="black"/>
                  </a:solidFill>
                  <a:cs typeface="Angsana New"/>
                </a:rPr>
                <a:t>ความรวม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380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38237" y="1537856"/>
            <a:ext cx="8482235" cy="5347855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672625" y="866786"/>
            <a:ext cx="418740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th-TH" sz="3600" b="1" dirty="0" smtClean="0">
                <a:ln w="1905"/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Angsana New"/>
              </a:rPr>
              <a:t>     เรื่อง</a:t>
            </a:r>
            <a:r>
              <a:rPr lang="th-TH" sz="3600" b="1" dirty="0">
                <a:ln w="1905"/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Angsana New"/>
              </a:rPr>
              <a:t>น่ารู้ 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: </a:t>
            </a:r>
            <a:r>
              <a:rPr lang="th-TH" sz="3600" b="1" dirty="0" smtClean="0">
                <a:ln w="1905"/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Angsana New"/>
              </a:rPr>
              <a:t>ประโยคซับซ้อน</a:t>
            </a:r>
            <a:endParaRPr lang="th-TH" sz="3600" b="1" dirty="0">
              <a:ln w="1905"/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Angsana New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835" y="38934"/>
            <a:ext cx="1175797" cy="1535127"/>
            <a:chOff x="83835" y="38934"/>
            <a:chExt cx="1175797" cy="1535127"/>
          </a:xfrm>
        </p:grpSpPr>
        <p:grpSp>
          <p:nvGrpSpPr>
            <p:cNvPr id="7" name="Group 6"/>
            <p:cNvGrpSpPr/>
            <p:nvPr/>
          </p:nvGrpSpPr>
          <p:grpSpPr>
            <a:xfrm>
              <a:off x="330243" y="417866"/>
              <a:ext cx="684762" cy="1156195"/>
              <a:chOff x="376643" y="217488"/>
              <a:chExt cx="684762" cy="115619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76643" y="217488"/>
                <a:ext cx="684762" cy="1156195"/>
                <a:chOff x="299952" y="-38812"/>
                <a:chExt cx="684762" cy="1156195"/>
              </a:xfrm>
            </p:grpSpPr>
            <p:sp>
              <p:nvSpPr>
                <p:cNvPr id="17" name="Teardrop 16"/>
                <p:cNvSpPr/>
                <p:nvPr/>
              </p:nvSpPr>
              <p:spPr>
                <a:xfrm rot="7707922">
                  <a:off x="309636" y="-48496"/>
                  <a:ext cx="665394" cy="684762"/>
                </a:xfrm>
                <a:prstGeom prst="teardrop">
                  <a:avLst>
                    <a:gd name="adj" fmla="val 105055"/>
                  </a:avLst>
                </a:prstGeom>
                <a:gradFill flip="none" rotWithShape="1">
                  <a:gsLst>
                    <a:gs pos="0">
                      <a:srgbClr val="FFFF00"/>
                    </a:gs>
                    <a:gs pos="100000">
                      <a:schemeClr val="bg1"/>
                    </a:gs>
                  </a:gsLst>
                  <a:lin ang="10800000" scaled="1"/>
                  <a:tileRect/>
                </a:gradFill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lowchart: Delay 17"/>
                <p:cNvSpPr/>
                <p:nvPr/>
              </p:nvSpPr>
              <p:spPr>
                <a:xfrm rot="5038884">
                  <a:off x="478376" y="739760"/>
                  <a:ext cx="474366" cy="280880"/>
                </a:xfrm>
                <a:prstGeom prst="flowChartDelay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4" name="Arc 13"/>
              <p:cNvSpPr/>
              <p:nvPr/>
            </p:nvSpPr>
            <p:spPr>
              <a:xfrm rot="7829317">
                <a:off x="458939" y="261014"/>
                <a:ext cx="505996" cy="488495"/>
              </a:xfrm>
              <a:prstGeom prst="arc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81996" y="445652"/>
                <a:ext cx="45719" cy="11921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45563" y="445651"/>
                <a:ext cx="45719" cy="11921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 flipH="1" flipV="1">
              <a:off x="659299" y="38934"/>
              <a:ext cx="13325" cy="27980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315507" y="138271"/>
              <a:ext cx="220088" cy="235657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83835" y="407769"/>
              <a:ext cx="254402" cy="99915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827584" y="138271"/>
              <a:ext cx="187983" cy="235657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15567" y="407769"/>
              <a:ext cx="244065" cy="99915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720484" y="1772816"/>
            <a:ext cx="7924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 pitchFamily="2" charset="2"/>
              <a:buChar char="Ø"/>
            </a:pPr>
            <a:r>
              <a:rPr lang="th-TH" b="1" dirty="0" smtClean="0">
                <a:solidFill>
                  <a:srgbClr val="0070C0"/>
                </a:solidFill>
                <a:cs typeface="+mj-cs"/>
              </a:rPr>
              <a:t>ประโยคความรวมรวมกับประโยคความรวม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2022" y="4381197"/>
            <a:ext cx="7924837" cy="2246769"/>
            <a:chOff x="722022" y="4450472"/>
            <a:chExt cx="7924837" cy="2246769"/>
          </a:xfrm>
        </p:grpSpPr>
        <p:sp>
          <p:nvSpPr>
            <p:cNvPr id="28" name="TextBox 27"/>
            <p:cNvSpPr txBox="1"/>
            <p:nvPr/>
          </p:nvSpPr>
          <p:spPr>
            <a:xfrm>
              <a:off x="722022" y="4450472"/>
              <a:ext cx="7924837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cs typeface="+mj-cs"/>
                </a:rPr>
                <a:t>      </a:t>
              </a:r>
              <a:r>
                <a:rPr lang="th-TH" dirty="0" smtClean="0">
                  <a:solidFill>
                    <a:schemeClr val="accent5">
                      <a:lumMod val="75000"/>
                    </a:schemeClr>
                  </a:solidFill>
                  <a:cs typeface="+mj-cs"/>
                </a:rPr>
                <a:t> </a:t>
              </a:r>
              <a:r>
                <a:rPr lang="th-TH" dirty="0" smtClean="0">
                  <a:solidFill>
                    <a:schemeClr val="accent5">
                      <a:lumMod val="75000"/>
                    </a:schemeClr>
                  </a:solidFill>
                  <a:latin typeface="Angsana New"/>
                  <a:cs typeface="Angsana New"/>
                </a:rPr>
                <a:t>• </a:t>
              </a:r>
              <a:r>
                <a:rPr lang="th-TH" dirty="0" smtClean="0">
                  <a:cs typeface="+mj-cs"/>
                </a:rPr>
                <a:t>พรุ่งนี้ตากับยายจะไปวัด ส่วนพ่อและแม่จะไปหัวหิน</a:t>
              </a:r>
            </a:p>
            <a:p>
              <a:r>
                <a:rPr lang="th-TH" dirty="0" smtClean="0">
                  <a:cs typeface="+mj-cs"/>
                </a:rPr>
                <a:t>          </a:t>
              </a:r>
              <a:r>
                <a:rPr lang="th-TH" dirty="0" smtClean="0">
                  <a:solidFill>
                    <a:schemeClr val="accent5">
                      <a:lumMod val="75000"/>
                    </a:schemeClr>
                  </a:solidFill>
                  <a:latin typeface="Angsana New"/>
                  <a:cs typeface="Angsana New"/>
                </a:rPr>
                <a:t>•</a:t>
              </a:r>
              <a:r>
                <a:rPr lang="th-TH" dirty="0" smtClean="0">
                  <a:latin typeface="Angsana New"/>
                  <a:cs typeface="Angsana New"/>
                </a:rPr>
                <a:t> </a:t>
              </a:r>
              <a:r>
                <a:rPr lang="th-TH" dirty="0" smtClean="0">
                  <a:cs typeface="+mj-cs"/>
                </a:rPr>
                <a:t>พรุ่งนี้ตากับยายจะไปวัด                          ประโยคความรวม</a:t>
              </a:r>
            </a:p>
            <a:p>
              <a:r>
                <a:rPr lang="th-TH" dirty="0" smtClean="0">
                  <a:cs typeface="+mj-cs"/>
                </a:rPr>
                <a:t>         </a:t>
              </a:r>
              <a:r>
                <a:rPr lang="th-TH" dirty="0" smtClean="0">
                  <a:solidFill>
                    <a:schemeClr val="accent5">
                      <a:lumMod val="75000"/>
                    </a:schemeClr>
                  </a:solidFill>
                  <a:cs typeface="+mj-cs"/>
                </a:rPr>
                <a:t> </a:t>
              </a:r>
              <a:r>
                <a:rPr lang="th-TH" dirty="0" smtClean="0">
                  <a:solidFill>
                    <a:schemeClr val="accent5">
                      <a:lumMod val="75000"/>
                    </a:schemeClr>
                  </a:solidFill>
                  <a:latin typeface="Angsana New"/>
                  <a:cs typeface="Angsana New"/>
                </a:rPr>
                <a:t>• </a:t>
              </a:r>
              <a:r>
                <a:rPr lang="th-TH" dirty="0" smtClean="0">
                  <a:cs typeface="+mj-cs"/>
                </a:rPr>
                <a:t>พ่อและแม่จะไปหัวหิน                            ประโยคความรวม</a:t>
              </a:r>
            </a:p>
            <a:p>
              <a:r>
                <a:rPr lang="th-TH" dirty="0" smtClean="0">
                  <a:cs typeface="+mj-cs"/>
                </a:rPr>
                <a:t>             ส่วน                                                        คำเชื่อม</a:t>
              </a:r>
            </a:p>
            <a:p>
              <a:r>
                <a:rPr lang="th-TH" dirty="0" smtClean="0">
                  <a:cs typeface="+mj-cs"/>
                </a:rPr>
                <a:t>             ประโยคทั้งหมด                                      ประโยคความรวม </a:t>
              </a: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4355976" y="4995757"/>
              <a:ext cx="576064" cy="288032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4355976" y="5440046"/>
              <a:ext cx="576064" cy="288032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4355976" y="5857120"/>
              <a:ext cx="576064" cy="288032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4355976" y="6297237"/>
              <a:ext cx="576064" cy="288032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8E1-8F43-4DC4-B5D4-06B5EC75B4CB}" type="slidenum">
              <a:rPr lang="th-TH" sz="1600" smtClean="0">
                <a:solidFill>
                  <a:schemeClr val="tx1"/>
                </a:solidFill>
                <a:cs typeface="+mj-cs"/>
              </a:rPr>
              <a:pPr/>
              <a:t>62</a:t>
            </a:fld>
            <a:endParaRPr lang="th-TH" sz="1600" dirty="0">
              <a:solidFill>
                <a:schemeClr val="tx1"/>
              </a:solidFill>
              <a:cs typeface="+mj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67687" y="2178981"/>
            <a:ext cx="6519763" cy="2147161"/>
            <a:chOff x="1167687" y="2178981"/>
            <a:chExt cx="6519763" cy="2147161"/>
          </a:xfrm>
        </p:grpSpPr>
        <p:sp>
          <p:nvSpPr>
            <p:cNvPr id="27" name="Right Arrow 26"/>
            <p:cNvSpPr/>
            <p:nvPr/>
          </p:nvSpPr>
          <p:spPr>
            <a:xfrm>
              <a:off x="4355976" y="2708920"/>
              <a:ext cx="576064" cy="288032"/>
            </a:xfrm>
            <a:prstGeom prst="rightArrow">
              <a:avLst/>
            </a:prstGeom>
            <a:solidFill>
              <a:srgbClr val="FF7C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4355976" y="3139354"/>
              <a:ext cx="576064" cy="288032"/>
            </a:xfrm>
            <a:prstGeom prst="rightArrow">
              <a:avLst/>
            </a:prstGeom>
            <a:solidFill>
              <a:srgbClr val="FF7C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4355976" y="3556428"/>
              <a:ext cx="576064" cy="288032"/>
            </a:xfrm>
            <a:prstGeom prst="rightArrow">
              <a:avLst/>
            </a:prstGeom>
            <a:solidFill>
              <a:srgbClr val="FF7C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4355976" y="4038110"/>
              <a:ext cx="576064" cy="288032"/>
            </a:xfrm>
            <a:prstGeom prst="rightArrow">
              <a:avLst/>
            </a:prstGeom>
            <a:solidFill>
              <a:srgbClr val="FF7C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167687" y="2178981"/>
              <a:ext cx="6519763" cy="2042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th-TH" dirty="0">
                  <a:solidFill>
                    <a:srgbClr val="9BBB59"/>
                  </a:solidFill>
                  <a:latin typeface="Angsana New"/>
                  <a:cs typeface="Angsana New"/>
                </a:rPr>
                <a:t>• </a:t>
              </a:r>
              <a:r>
                <a:rPr lang="th-TH" dirty="0">
                  <a:solidFill>
                    <a:prstClr val="black"/>
                  </a:solidFill>
                  <a:cs typeface="Angsana New"/>
                </a:rPr>
                <a:t>ฉันและน้องเล่นเปียโนเก่ง เพราะพ่อและแม่ฝึกให้</a:t>
              </a:r>
            </a:p>
            <a:p>
              <a:pPr lvl="0"/>
              <a:r>
                <a:rPr lang="th-TH" dirty="0">
                  <a:solidFill>
                    <a:prstClr val="black"/>
                  </a:solidFill>
                  <a:cs typeface="Angsana New"/>
                </a:rPr>
                <a:t>   </a:t>
              </a:r>
              <a:r>
                <a:rPr lang="th-TH" dirty="0" smtClean="0">
                  <a:solidFill>
                    <a:srgbClr val="9BBB59"/>
                  </a:solidFill>
                  <a:latin typeface="Angsana New"/>
                  <a:cs typeface="Angsana New"/>
                </a:rPr>
                <a:t>• </a:t>
              </a:r>
              <a:r>
                <a:rPr lang="th-TH" dirty="0">
                  <a:solidFill>
                    <a:prstClr val="black"/>
                  </a:solidFill>
                  <a:cs typeface="Angsana New"/>
                </a:rPr>
                <a:t>ฉันและน้องเล่นเปียโนเก่ง                      ประโยคความรวม</a:t>
              </a:r>
            </a:p>
            <a:p>
              <a:pPr lvl="0"/>
              <a:r>
                <a:rPr lang="th-TH" dirty="0">
                  <a:solidFill>
                    <a:prstClr val="black"/>
                  </a:solidFill>
                  <a:cs typeface="Angsana New"/>
                </a:rPr>
                <a:t>   </a:t>
              </a:r>
              <a:r>
                <a:rPr lang="th-TH" dirty="0" smtClean="0">
                  <a:solidFill>
                    <a:srgbClr val="9BBB59"/>
                  </a:solidFill>
                  <a:latin typeface="Angsana New"/>
                  <a:cs typeface="Angsana New"/>
                </a:rPr>
                <a:t>• </a:t>
              </a:r>
              <a:r>
                <a:rPr lang="th-TH" dirty="0">
                  <a:solidFill>
                    <a:prstClr val="black"/>
                  </a:solidFill>
                  <a:cs typeface="Angsana New"/>
                </a:rPr>
                <a:t>พ่อและแม่ฝึกให้                                     ประโยคความรวม</a:t>
              </a:r>
            </a:p>
            <a:p>
              <a:pPr lvl="0"/>
              <a:r>
                <a:rPr lang="th-TH" dirty="0">
                  <a:solidFill>
                    <a:prstClr val="black"/>
                  </a:solidFill>
                  <a:cs typeface="Angsana New"/>
                </a:rPr>
                <a:t>     </a:t>
              </a:r>
              <a:r>
                <a:rPr lang="th-TH" dirty="0" smtClean="0">
                  <a:solidFill>
                    <a:prstClr val="black"/>
                  </a:solidFill>
                  <a:cs typeface="Angsana New"/>
                </a:rPr>
                <a:t> เพราะ                                                     คำเชื่อม</a:t>
              </a:r>
              <a:endParaRPr lang="th-TH" dirty="0">
                <a:solidFill>
                  <a:prstClr val="black"/>
                </a:solidFill>
                <a:cs typeface="Angsana New"/>
              </a:endParaRPr>
            </a:p>
            <a:p>
              <a:pPr lvl="0"/>
              <a:r>
                <a:rPr lang="th-TH" dirty="0">
                  <a:solidFill>
                    <a:prstClr val="black"/>
                  </a:solidFill>
                  <a:cs typeface="Angsana New"/>
                </a:rPr>
                <a:t>     </a:t>
              </a:r>
              <a:r>
                <a:rPr lang="th-TH" dirty="0" smtClean="0">
                  <a:solidFill>
                    <a:prstClr val="black"/>
                  </a:solidFill>
                  <a:cs typeface="Angsana New"/>
                </a:rPr>
                <a:t> ประโยค</a:t>
              </a:r>
              <a:r>
                <a:rPr lang="th-TH" dirty="0">
                  <a:solidFill>
                    <a:prstClr val="black"/>
                  </a:solidFill>
                  <a:cs typeface="Angsana New"/>
                </a:rPr>
                <a:t>ทั้งหมด                                    </a:t>
              </a:r>
              <a:r>
                <a:rPr lang="th-TH" dirty="0" smtClean="0">
                  <a:solidFill>
                    <a:prstClr val="black"/>
                  </a:solidFill>
                  <a:cs typeface="Angsana New"/>
                </a:rPr>
                <a:t> ประโยค</a:t>
              </a:r>
              <a:r>
                <a:rPr lang="th-TH" dirty="0">
                  <a:solidFill>
                    <a:prstClr val="black"/>
                  </a:solidFill>
                  <a:cs typeface="Angsana New"/>
                </a:rPr>
                <a:t>ความซ้อน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916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2011</Words>
  <Application>Microsoft Office PowerPoint</Application>
  <PresentationFormat>On-screen Show (4:3)</PresentationFormat>
  <Paragraphs>286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Tasanee Luansala</dc:creator>
  <cp:lastModifiedBy>SATITEP</cp:lastModifiedBy>
  <cp:revision>125</cp:revision>
  <dcterms:created xsi:type="dcterms:W3CDTF">2014-08-04T01:18:20Z</dcterms:created>
  <dcterms:modified xsi:type="dcterms:W3CDTF">2017-09-11T10:54:13Z</dcterms:modified>
</cp:coreProperties>
</file>