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68" saveSubsetFonts="1">
  <p:sldMasterIdLst>
    <p:sldMasterId id="2147483648" r:id="rId1"/>
    <p:sldMasterId id="2147483672" r:id="rId2"/>
  </p:sldMasterIdLst>
  <p:notesMasterIdLst>
    <p:notesMasterId r:id="rId16"/>
  </p:notesMasterIdLst>
  <p:sldIdLst>
    <p:sldId id="264" r:id="rId3"/>
    <p:sldId id="283" r:id="rId4"/>
    <p:sldId id="284" r:id="rId5"/>
    <p:sldId id="259" r:id="rId6"/>
    <p:sldId id="271" r:id="rId7"/>
    <p:sldId id="265" r:id="rId8"/>
    <p:sldId id="260" r:id="rId9"/>
    <p:sldId id="261" r:id="rId10"/>
    <p:sldId id="275" r:id="rId11"/>
    <p:sldId id="276" r:id="rId12"/>
    <p:sldId id="279" r:id="rId13"/>
    <p:sldId id="280" r:id="rId14"/>
    <p:sldId id="262" r:id="rId15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2E3"/>
    <a:srgbClr val="EEFDE3"/>
    <a:srgbClr val="CCFFFF"/>
    <a:srgbClr val="00FFFF"/>
    <a:srgbClr val="D0F692"/>
    <a:srgbClr val="996633"/>
    <a:srgbClr val="EB99D9"/>
    <a:srgbClr val="FFD5FF"/>
    <a:srgbClr val="E9FCDC"/>
    <a:srgbClr val="F6FE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0" autoAdjust="0"/>
  </p:normalViewPr>
  <p:slideViewPr>
    <p:cSldViewPr>
      <p:cViewPr>
        <p:scale>
          <a:sx n="64" d="100"/>
          <a:sy n="64" d="100"/>
        </p:scale>
        <p:origin x="-2202" y="-3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00" d="100"/>
          <a:sy n="100" d="100"/>
        </p:scale>
        <p:origin x="-780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2D19EE-FF8C-40D1-A651-52B61792557A}" type="datetimeFigureOut">
              <a:rPr lang="th-TH" smtClean="0"/>
              <a:t>11/09/60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598B20-1CB3-4173-B7D8-735CCEAA2E5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61248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1600" b="1" dirty="0" smtClean="0">
                <a:cs typeface="+mj-cs"/>
              </a:rPr>
              <a:t>แผนการจัดการเรียนรู้ที่ ๔ ประโยคความซ้อนซับซ้อน         </a:t>
            </a:r>
            <a:r>
              <a:rPr lang="th-TH" sz="1600" dirty="0" smtClean="0">
                <a:cs typeface="+mj-cs"/>
              </a:rPr>
              <a:t>เวลา ๑ ชั่วโมง</a:t>
            </a:r>
          </a:p>
          <a:p>
            <a:r>
              <a:rPr lang="th-TH" sz="1600" dirty="0" smtClean="0">
                <a:cs typeface="+mj-cs"/>
              </a:rPr>
              <a:t>     ๒. ประโยคซับซ้อน</a:t>
            </a:r>
          </a:p>
          <a:p>
            <a:r>
              <a:rPr lang="th-TH" sz="1600" dirty="0">
                <a:cs typeface="+mj-cs"/>
              </a:rPr>
              <a:t> </a:t>
            </a:r>
            <a:r>
              <a:rPr lang="th-TH" sz="1600" dirty="0" smtClean="0">
                <a:cs typeface="+mj-cs"/>
              </a:rPr>
              <a:t>          ๒.๓ ประโยคความซ้อนซับซ้อน</a:t>
            </a:r>
          </a:p>
          <a:p>
            <a:r>
              <a:rPr lang="th-TH" sz="1600" dirty="0">
                <a:cs typeface="+mj-cs"/>
              </a:rPr>
              <a:t> </a:t>
            </a:r>
            <a:r>
              <a:rPr lang="th-TH" sz="1600" dirty="0" smtClean="0">
                <a:cs typeface="+mj-cs"/>
              </a:rPr>
              <a:t>                   ๑) ประโยคหลักหรือประโยคย่อยเป็นประโยคความเดียวซับซ้อน</a:t>
            </a:r>
          </a:p>
          <a:p>
            <a:r>
              <a:rPr lang="th-TH" sz="1600" dirty="0">
                <a:cs typeface="+mj-cs"/>
              </a:rPr>
              <a:t> </a:t>
            </a:r>
            <a:r>
              <a:rPr lang="th-TH" sz="1600" dirty="0" smtClean="0">
                <a:cs typeface="+mj-cs"/>
              </a:rPr>
              <a:t>                   ๒) ประโยคความซ้อน ซึ่งมีส่วนประกอบเป็นประโยคความรวม</a:t>
            </a:r>
          </a:p>
          <a:p>
            <a:r>
              <a:rPr lang="th-TH" sz="1600" dirty="0">
                <a:cs typeface="+mj-cs"/>
              </a:rPr>
              <a:t> </a:t>
            </a:r>
            <a:r>
              <a:rPr lang="th-TH" sz="1600" dirty="0" smtClean="0">
                <a:cs typeface="+mj-cs"/>
              </a:rPr>
              <a:t>                   ๓) ประโยคความซ้อน ซึ่งมีส่วนประกอบเป็นประโยคความซ้อน</a:t>
            </a:r>
          </a:p>
          <a:p>
            <a:r>
              <a:rPr lang="th-TH" sz="1600" dirty="0">
                <a:cs typeface="+mj-cs"/>
              </a:rPr>
              <a:t> </a:t>
            </a:r>
            <a:r>
              <a:rPr lang="th-TH" sz="1600" dirty="0" smtClean="0">
                <a:cs typeface="+mj-cs"/>
              </a:rPr>
              <a:t>    จากหนังสือเรียน รายวิชาพื้นฐาน ภาษาไทย ม. ๓ เล่ม ๑ ของบริษัท สำนักพิมพ์วัฒนาพานิช จำกัด</a:t>
            </a:r>
          </a:p>
          <a:p>
            <a:r>
              <a:rPr lang="th-TH" sz="1600" dirty="0">
                <a:cs typeface="+mj-cs"/>
              </a:rPr>
              <a:t> </a:t>
            </a:r>
            <a:r>
              <a:rPr lang="th-TH" sz="1600" dirty="0" smtClean="0">
                <a:cs typeface="+mj-cs"/>
              </a:rPr>
              <a:t>      </a:t>
            </a:r>
            <a:endParaRPr lang="th-TH" sz="1600" dirty="0">
              <a:cs typeface="+mj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98B20-1CB3-4173-B7D8-735CCEAA2E5A}" type="slidenum">
              <a:rPr lang="th-TH" smtClean="0"/>
              <a:t>68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785667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1600" dirty="0" smtClean="0">
                <a:latin typeface="AngsanaUPC"/>
                <a:cs typeface="AngsanaUPC"/>
              </a:rPr>
              <a:t>๏ </a:t>
            </a:r>
            <a:r>
              <a:rPr lang="th-TH" sz="1600" dirty="0" smtClean="0">
                <a:cs typeface="+mj-cs"/>
              </a:rPr>
              <a:t>ครูให้นักเรียนเล่นเกมจำแนกประโยคความซ้อนซับซ้อน</a:t>
            </a:r>
          </a:p>
          <a:p>
            <a:r>
              <a:rPr lang="th-TH" sz="1600" dirty="0" smtClean="0">
                <a:cs typeface="+mj-cs"/>
              </a:rPr>
              <a:t>    </a:t>
            </a:r>
            <a:r>
              <a:rPr lang="th-TH" sz="1600" b="1" dirty="0" smtClean="0">
                <a:cs typeface="+mj-cs"/>
              </a:rPr>
              <a:t>วิธีเล่น</a:t>
            </a:r>
          </a:p>
          <a:p>
            <a:r>
              <a:rPr lang="th-TH" sz="1600" dirty="0">
                <a:cs typeface="+mj-cs"/>
              </a:rPr>
              <a:t> </a:t>
            </a:r>
            <a:r>
              <a:rPr lang="th-TH" sz="1600" dirty="0" smtClean="0">
                <a:cs typeface="+mj-cs"/>
              </a:rPr>
              <a:t>   ๑. ครูแบ่งนักเรียนออกเป็นกลุ่ม แล้วครูคลิกประโยคความซ้อนซับซ้อนทีละประโยค  ให้แต่ละ </a:t>
            </a:r>
          </a:p>
          <a:p>
            <a:r>
              <a:rPr lang="th-TH" sz="1600" dirty="0">
                <a:cs typeface="+mj-cs"/>
              </a:rPr>
              <a:t> </a:t>
            </a:r>
            <a:r>
              <a:rPr lang="th-TH" sz="1600" dirty="0" smtClean="0">
                <a:cs typeface="+mj-cs"/>
              </a:rPr>
              <a:t>        กลุ่มช่วยกันวิเคราะห์ว่ามีความซับซ้อนลักษณะใด</a:t>
            </a:r>
          </a:p>
          <a:p>
            <a:r>
              <a:rPr lang="th-TH" sz="1600" dirty="0">
                <a:cs typeface="+mj-cs"/>
              </a:rPr>
              <a:t> </a:t>
            </a:r>
            <a:r>
              <a:rPr lang="th-TH" sz="1600" dirty="0" smtClean="0">
                <a:cs typeface="+mj-cs"/>
              </a:rPr>
              <a:t>    ๒. นักเรียนกลุ่มที่ตอบได้ให้ยกมือขึ้นตอบ แล้วอธิบายให้เพื่อนฟัง</a:t>
            </a:r>
          </a:p>
          <a:p>
            <a:r>
              <a:rPr lang="th-TH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๓. ครูและเพื่อนช่วยกันตรวจสอบความถูกต้อง และครูคลิกเพื่อแสดงคำตอบ </a:t>
            </a:r>
          </a:p>
          <a:p>
            <a:r>
              <a:rPr lang="th-TH" sz="16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</a:t>
            </a:r>
            <a:r>
              <a:rPr lang="th-TH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๔. เมื่อเล่นครบทุกข้อ ครูนับคะแนน กลุ่มที่ทำได้คะแนนมากที่สุด รับรางวัลจากครู</a:t>
            </a:r>
            <a:endParaRPr lang="th-TH" sz="1600" dirty="0" smtClean="0">
              <a:cs typeface="+mj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98B20-1CB3-4173-B7D8-735CCEAA2E5A}" type="slidenum">
              <a:rPr lang="th-TH" smtClean="0">
                <a:solidFill>
                  <a:prstClr val="black"/>
                </a:solidFill>
              </a:rPr>
              <a:pPr/>
              <a:t>77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2991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1600" dirty="0" smtClean="0">
                <a:cs typeface="+mj-cs"/>
              </a:rPr>
              <a:t>๑) ครูให้นักเรียนแยกส่วนประกอบของประโยคความซ้อนซับซ้อนให้ถูกต้อง</a:t>
            </a:r>
          </a:p>
          <a:p>
            <a:r>
              <a:rPr lang="th-TH" sz="1600" kern="1200" dirty="0" smtClean="0">
                <a:solidFill>
                  <a:schemeClr val="tx1"/>
                </a:solidFill>
                <a:latin typeface="+mn-lt"/>
                <a:ea typeface="+mn-ea"/>
                <a:cs typeface="+mj-cs"/>
              </a:rPr>
              <a:t>๒) ครูคลิกเพื่อแสดงประโยค </a:t>
            </a:r>
          </a:p>
          <a:p>
            <a:r>
              <a:rPr lang="th-TH" sz="1600" dirty="0" smtClean="0">
                <a:cs typeface="+mj-cs"/>
              </a:rPr>
              <a:t>๓) ครูคลิกเพื่อแสดงคำตอบและอธิบายเพิ่มเติม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98B20-1CB3-4173-B7D8-735CCEAA2E5A}" type="slidenum">
              <a:rPr lang="th-TH" smtClean="0">
                <a:solidFill>
                  <a:prstClr val="black"/>
                </a:solidFill>
              </a:rPr>
              <a:pPr/>
              <a:t>78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2991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1600" dirty="0" smtClean="0">
                <a:cs typeface="+mj-cs"/>
              </a:rPr>
              <a:t>๑) ครูให้นักเรียนแยกส่วนประกอบของประโยคความซ้อนซับซ้อนให้ถูกต้อง</a:t>
            </a:r>
          </a:p>
          <a:p>
            <a:r>
              <a:rPr lang="th-TH" sz="1600" kern="1200" dirty="0" smtClean="0">
                <a:solidFill>
                  <a:schemeClr val="tx1"/>
                </a:solidFill>
                <a:latin typeface="+mn-lt"/>
                <a:ea typeface="+mn-ea"/>
                <a:cs typeface="+mj-cs"/>
              </a:rPr>
              <a:t>๒) ครูคลิกเพื่อแสดงประโยค </a:t>
            </a:r>
          </a:p>
          <a:p>
            <a:r>
              <a:rPr lang="th-TH" sz="1600" dirty="0" smtClean="0">
                <a:cs typeface="+mj-cs"/>
              </a:rPr>
              <a:t>๓) ครูคลิกเพื่อแสดงคำตอบและอธิบายเพิ่มเติม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98B20-1CB3-4173-B7D8-735CCEAA2E5A}" type="slidenum">
              <a:rPr lang="th-TH" smtClean="0">
                <a:solidFill>
                  <a:prstClr val="black"/>
                </a:solidFill>
              </a:rPr>
              <a:pPr/>
              <a:t>79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2991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1600" dirty="0" smtClean="0">
                <a:cs typeface="+mj-cs"/>
              </a:rPr>
              <a:t>สรุปความรู้เรื่อง ประโยคความซ้อนซับซ้อน</a:t>
            </a:r>
          </a:p>
          <a:p>
            <a:r>
              <a:rPr lang="th-TH" sz="1600" dirty="0" smtClean="0">
                <a:cs typeface="+mj-cs"/>
              </a:rPr>
              <a:t>    ๑. ครูและนักเรียนร่วมกันสรุปความรู้เรื่อง ประโยคความซ้อนซับซ้อน</a:t>
            </a:r>
          </a:p>
          <a:p>
            <a:r>
              <a:rPr lang="th-TH" sz="1600" dirty="0" smtClean="0">
                <a:cs typeface="+mj-cs"/>
              </a:rPr>
              <a:t>    ๒. ครูคลิกเพื่อแสดงข้อความสรุปทีละหัวข้อ</a:t>
            </a:r>
          </a:p>
          <a:p>
            <a:r>
              <a:rPr lang="th-TH" sz="1600" dirty="0" smtClean="0">
                <a:cs typeface="+mj-cs"/>
              </a:rPr>
              <a:t>    ๓. ครูสรุปความรู้โดยใช้เวลาประมาณ ๒ นาที หรือให้ครูใช้เวลาตามความเหมาะสม</a:t>
            </a:r>
            <a:endParaRPr lang="th-TH" sz="1600" dirty="0">
              <a:cs typeface="+mj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98B20-1CB3-4173-B7D8-735CCEAA2E5A}" type="slidenum">
              <a:rPr lang="th-TH" smtClean="0"/>
              <a:t>80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157705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1600" kern="1200" dirty="0" smtClean="0">
                <a:solidFill>
                  <a:schemeClr val="tx1"/>
                </a:solidFill>
                <a:latin typeface="+mn-lt"/>
                <a:ea typeface="+mn-ea"/>
                <a:cs typeface="+mj-cs"/>
              </a:rPr>
              <a:t>๑) ครูทบทวนความรู้ของนักเรียนโดยคลิกประโยคความซ้อนให้นักเรียนดู แล้วให้นักเรียน</a:t>
            </a:r>
          </a:p>
          <a:p>
            <a:r>
              <a:rPr lang="th-TH" sz="1600" kern="1200" dirty="0" smtClean="0">
                <a:solidFill>
                  <a:schemeClr val="tx1"/>
                </a:solidFill>
                <a:latin typeface="+mn-lt"/>
                <a:ea typeface="+mn-ea"/>
                <a:cs typeface="+mj-cs"/>
              </a:rPr>
              <a:t>     อาสาสมัครวิเคราะห์ประโยคความซ้อน คนละ ๑ ประโยค เพื่อนช่วยกันตรวจสอบความถูกต้อง</a:t>
            </a:r>
          </a:p>
          <a:p>
            <a:r>
              <a:rPr lang="th-TH" sz="1600" dirty="0" smtClean="0">
                <a:cs typeface="+mj-cs"/>
              </a:rPr>
              <a:t>๒) ครูให้นักเรียนระดมความคิดว่าถ้าจะเพิ่มส่วนขยายลงในประโยคความซ้อนแต่ละประโยคจะได้</a:t>
            </a:r>
          </a:p>
          <a:p>
            <a:r>
              <a:rPr lang="th-TH" sz="1600" dirty="0">
                <a:cs typeface="+mj-cs"/>
              </a:rPr>
              <a:t> </a:t>
            </a:r>
            <a:r>
              <a:rPr lang="th-TH" sz="1600" dirty="0" smtClean="0">
                <a:cs typeface="+mj-cs"/>
              </a:rPr>
              <a:t>     หรือไม่ และจะมีลักษณะอย่างไร แล้วครูสนทนาโยงเข้าสู่เนื้อหาที่จะเรียน</a:t>
            </a:r>
          </a:p>
          <a:p>
            <a:endParaRPr lang="th-TH" sz="1600" kern="1200" dirty="0" smtClean="0">
              <a:solidFill>
                <a:schemeClr val="tx1"/>
              </a:solidFill>
              <a:latin typeface="+mn-lt"/>
              <a:ea typeface="+mn-ea"/>
              <a:cs typeface="+mj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98B20-1CB3-4173-B7D8-735CCEAA2E5A}" type="slidenum">
              <a:rPr lang="th-TH" smtClean="0">
                <a:solidFill>
                  <a:prstClr val="black"/>
                </a:solidFill>
              </a:rPr>
              <a:pPr/>
              <a:t>69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2991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1600" kern="1200" dirty="0" smtClean="0">
                <a:solidFill>
                  <a:schemeClr val="tx1"/>
                </a:solidFill>
                <a:latin typeface="+mn-lt"/>
                <a:ea typeface="+mn-ea"/>
                <a:cs typeface="+mj-cs"/>
              </a:rPr>
              <a:t>๑) ครูทบทวนความรู้ของนักเรียนโดยคลิกประโยคความซ้อนให้นักเรียนดู แล้วให้นักเรียน</a:t>
            </a:r>
          </a:p>
          <a:p>
            <a:r>
              <a:rPr lang="th-TH" sz="1600" kern="1200" dirty="0" smtClean="0">
                <a:solidFill>
                  <a:schemeClr val="tx1"/>
                </a:solidFill>
                <a:latin typeface="+mn-lt"/>
                <a:ea typeface="+mn-ea"/>
                <a:cs typeface="+mj-cs"/>
              </a:rPr>
              <a:t>     อาสาสมัครวิเคราะห์ประโยคความซ้อน คนละ ๑ ประโยค เพื่อนช่วยกันตรวจสอบความถูกต้อง</a:t>
            </a:r>
          </a:p>
          <a:p>
            <a:r>
              <a:rPr lang="th-TH" sz="1600" dirty="0" smtClean="0">
                <a:cs typeface="+mj-cs"/>
              </a:rPr>
              <a:t>๒) ครูให้นักเรียนระดมความคิดว่าถ้าจะเพิ่มส่วนขยายลงในประโยคความซ้อนแต่ละประโยคจะได้</a:t>
            </a:r>
          </a:p>
          <a:p>
            <a:r>
              <a:rPr lang="th-TH" sz="1600" dirty="0">
                <a:cs typeface="+mj-cs"/>
              </a:rPr>
              <a:t> </a:t>
            </a:r>
            <a:r>
              <a:rPr lang="th-TH" sz="1600" dirty="0" smtClean="0">
                <a:cs typeface="+mj-cs"/>
              </a:rPr>
              <a:t>     หรือไม่ และจะมีลักษณะอย่างไร แล้วครูสนทนาโยงเข้าสู่เนื้อหาที่จะเรียน</a:t>
            </a:r>
          </a:p>
          <a:p>
            <a:endParaRPr lang="th-TH" sz="1600" kern="1200" dirty="0" smtClean="0">
              <a:solidFill>
                <a:schemeClr val="tx1"/>
              </a:solidFill>
              <a:latin typeface="+mn-lt"/>
              <a:ea typeface="+mn-ea"/>
              <a:cs typeface="+mj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98B20-1CB3-4173-B7D8-735CCEAA2E5A}" type="slidenum">
              <a:rPr lang="th-TH" smtClean="0">
                <a:solidFill>
                  <a:prstClr val="black"/>
                </a:solidFill>
              </a:rPr>
              <a:pPr/>
              <a:t>70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2991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sz="1600" dirty="0" smtClean="0">
                <a:cs typeface="+mj-cs"/>
              </a:rPr>
              <a:t>๒. ประโยคซับซ้อน</a:t>
            </a:r>
          </a:p>
          <a:p>
            <a:pPr marL="0" indent="0">
              <a:buNone/>
            </a:pPr>
            <a:r>
              <a:rPr lang="th-TH" sz="1600" dirty="0">
                <a:cs typeface="+mj-cs"/>
              </a:rPr>
              <a:t> </a:t>
            </a:r>
            <a:r>
              <a:rPr lang="th-TH" sz="1600" dirty="0" smtClean="0">
                <a:cs typeface="+mj-cs"/>
              </a:rPr>
              <a:t>     ๒.๓ ประโยคความซ้อนซับซ้อน</a:t>
            </a:r>
          </a:p>
          <a:p>
            <a:pPr marL="0" indent="0">
              <a:buNone/>
            </a:pPr>
            <a:r>
              <a:rPr lang="th-TH" sz="1600" dirty="0" smtClean="0">
                <a:cs typeface="+mj-cs"/>
              </a:rPr>
              <a:t>               ๑) ครูอธิบายลักษณะของประโยคความซ้อนซับซ้อนพร้อมยกตัวอย่างให้นักเรียนฟัง </a:t>
            </a:r>
          </a:p>
          <a:p>
            <a:pPr marL="0" indent="0">
              <a:buNone/>
            </a:pPr>
            <a:r>
              <a:rPr lang="th-TH" sz="1600" dirty="0" smtClean="0">
                <a:cs typeface="+mj-cs"/>
              </a:rPr>
              <a:t>แล้วให้นักเรียนศึกษาเรื่อง ประโยคความซ้อนซับซ้อน โดยใช้เนื้อหาจากหนังสือเรียน รายวิชาพื้นฐาน </a:t>
            </a:r>
          </a:p>
          <a:p>
            <a:pPr marL="0" indent="0">
              <a:buNone/>
            </a:pPr>
            <a:r>
              <a:rPr lang="th-TH" sz="1600" dirty="0" smtClean="0">
                <a:cs typeface="+mj-cs"/>
              </a:rPr>
              <a:t>ภาษาไทย ม. ๓ เล่ม ๑ ของบริษัท สำนักพิมพ์วัฒนาพานิช จำกัด แล้วสรุปเป็นความรู้</a:t>
            </a:r>
          </a:p>
          <a:p>
            <a:pPr marL="0" indent="0">
              <a:buNone/>
            </a:pPr>
            <a:r>
              <a:rPr lang="th-TH" sz="1600" dirty="0" smtClean="0">
                <a:cs typeface="+mj-cs"/>
              </a:rPr>
              <a:t>              ๒) ครูสุ่มถามนักเรียน ๒</a:t>
            </a:r>
            <a:r>
              <a:rPr lang="th-TH" sz="1600" dirty="0" smtClean="0">
                <a:latin typeface="Angsana New"/>
                <a:cs typeface="Angsana New"/>
              </a:rPr>
              <a:t>–๓ คน ให้สรุปให้เพื่อนฟังและครูอธิบายเพิ่มเติม</a:t>
            </a:r>
          </a:p>
          <a:p>
            <a:pPr marL="0" indent="0">
              <a:buNone/>
            </a:pPr>
            <a:r>
              <a:rPr lang="th-TH" sz="1600" dirty="0" smtClean="0">
                <a:latin typeface="Angsana New"/>
                <a:cs typeface="Angsana New"/>
              </a:rPr>
              <a:t>              ๓) ครูยกตัวอย่างประโยคความซ้อนซับซ้อน ๕ ประโยค ให้นักเรียนช่วยกันวิเคราะห์ว่า</a:t>
            </a:r>
          </a:p>
          <a:p>
            <a:pPr marL="0" indent="0">
              <a:buNone/>
            </a:pPr>
            <a:r>
              <a:rPr lang="th-TH" sz="1600" dirty="0" smtClean="0">
                <a:latin typeface="Angsana New"/>
                <a:cs typeface="Angsana New"/>
              </a:rPr>
              <a:t>แต่ละประโยคมีความซับซ้อนลักษณะใด และช่วยกันตรวจสอบความถูกต้อง</a:t>
            </a:r>
          </a:p>
          <a:p>
            <a:pPr marL="0" indent="0">
              <a:buNone/>
            </a:pPr>
            <a:r>
              <a:rPr lang="th-TH" sz="1600" dirty="0">
                <a:latin typeface="Angsana New"/>
                <a:cs typeface="Angsana New"/>
              </a:rPr>
              <a:t> </a:t>
            </a:r>
            <a:r>
              <a:rPr lang="th-TH" sz="1600" dirty="0" smtClean="0">
                <a:latin typeface="Angsana New"/>
                <a:cs typeface="Angsana New"/>
              </a:rPr>
              <a:t>            ๔) ครูให้นักเรียนทำกิจกรรมและครูอธิบายสรุปโดยใช้เวลาประมาณ ๑๕ นาที หรือให้ครู</a:t>
            </a:r>
          </a:p>
          <a:p>
            <a:pPr marL="0" indent="0">
              <a:buNone/>
            </a:pPr>
            <a:r>
              <a:rPr lang="th-TH" sz="1600" dirty="0" smtClean="0">
                <a:latin typeface="Angsana New"/>
                <a:cs typeface="Angsana New"/>
              </a:rPr>
              <a:t>ใช้เวลาตามความเหมาะสม</a:t>
            </a:r>
            <a:endParaRPr lang="th-TH" sz="1600" dirty="0" smtClean="0">
              <a:cs typeface="+mj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98B20-1CB3-4173-B7D8-735CCEAA2E5A}" type="slidenum">
              <a:rPr lang="th-TH" smtClean="0"/>
              <a:t>71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199341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sz="1600" dirty="0" smtClean="0">
                <a:cs typeface="+mj-cs"/>
              </a:rPr>
              <a:t>๒. ประโยคซับซ้อน</a:t>
            </a:r>
          </a:p>
          <a:p>
            <a:pPr marL="0" indent="0">
              <a:buNone/>
            </a:pPr>
            <a:r>
              <a:rPr lang="th-TH" sz="1600" dirty="0">
                <a:cs typeface="+mj-cs"/>
              </a:rPr>
              <a:t> </a:t>
            </a:r>
            <a:r>
              <a:rPr lang="th-TH" sz="1600" dirty="0" smtClean="0">
                <a:cs typeface="+mj-cs"/>
              </a:rPr>
              <a:t>     ๒.๓ ประโยคความซ้อนซับซ้อน </a:t>
            </a:r>
          </a:p>
          <a:p>
            <a:pPr marL="0" indent="0">
              <a:buNone/>
            </a:pPr>
            <a:r>
              <a:rPr lang="th-TH" sz="1600" dirty="0">
                <a:cs typeface="+mj-cs"/>
              </a:rPr>
              <a:t> </a:t>
            </a:r>
            <a:r>
              <a:rPr lang="th-TH" sz="1600" dirty="0" smtClean="0">
                <a:cs typeface="+mj-cs"/>
              </a:rPr>
              <a:t>              ๑) ครูอธิบายสรุปลักษณะของประโยคความซ้อนซับซ้อน โดยใช้เนื้อหาจากหนังสือเรียน </a:t>
            </a:r>
          </a:p>
          <a:p>
            <a:pPr marL="0" indent="0">
              <a:buNone/>
            </a:pPr>
            <a:r>
              <a:rPr lang="th-TH" sz="1600" dirty="0" smtClean="0">
                <a:cs typeface="+mj-cs"/>
              </a:rPr>
              <a:t>รายวิชาพื้นฐาน ภาษาไทย ม. ๓ เล่ม ๑ ของบริษัท สำนักพิมพ์วัฒนาพานิช จำกัด</a:t>
            </a:r>
          </a:p>
          <a:p>
            <a:pPr marL="0" indent="0">
              <a:buNone/>
            </a:pPr>
            <a:r>
              <a:rPr lang="th-TH" sz="1600" dirty="0">
                <a:cs typeface="+mj-cs"/>
              </a:rPr>
              <a:t> </a:t>
            </a:r>
            <a:r>
              <a:rPr lang="th-TH" sz="1600" dirty="0" smtClean="0">
                <a:cs typeface="+mj-cs"/>
              </a:rPr>
              <a:t>              ๒) ครูคลิกเพื่อแสดงลักษณะของประโยคความซ้อนซับซ้อน</a:t>
            </a:r>
          </a:p>
          <a:p>
            <a:r>
              <a:rPr lang="th-TH" sz="1600" dirty="0">
                <a:cs typeface="+mj-cs"/>
              </a:rPr>
              <a:t>               ๓) ครูคลิกที่หัวข้อ เพื่อเชื่อมโยงไปยังเฟรมเนื้อหาที่ต้องการ หรือคลิกที่ปุ่มไปเพื่อ</a:t>
            </a:r>
            <a:r>
              <a:rPr lang="th-TH" sz="1600" dirty="0" smtClean="0">
                <a:cs typeface="+mj-cs"/>
              </a:rPr>
              <a:t>ข้าม</a:t>
            </a:r>
          </a:p>
          <a:p>
            <a:r>
              <a:rPr lang="th-TH" sz="1600" dirty="0" smtClean="0">
                <a:cs typeface="+mj-cs"/>
              </a:rPr>
              <a:t>ไป</a:t>
            </a:r>
            <a:r>
              <a:rPr lang="th-TH" sz="1600" dirty="0">
                <a:cs typeface="+mj-cs"/>
              </a:rPr>
              <a:t>ยังหัวข้อถัดไป</a:t>
            </a:r>
            <a:endParaRPr lang="th-TH" sz="1600" dirty="0" smtClean="0">
              <a:cs typeface="+mj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98B20-1CB3-4173-B7D8-735CCEAA2E5A}" type="slidenum">
              <a:rPr lang="th-TH" smtClean="0">
                <a:solidFill>
                  <a:prstClr val="black"/>
                </a:solidFill>
              </a:rPr>
              <a:pPr/>
              <a:t>72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9341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1600" dirty="0">
                <a:cs typeface="+mj-cs"/>
              </a:rPr>
              <a:t>๒. ประโยคซับซ้อน</a:t>
            </a:r>
          </a:p>
          <a:p>
            <a:r>
              <a:rPr lang="th-TH" sz="1600" dirty="0">
                <a:cs typeface="+mj-cs"/>
              </a:rPr>
              <a:t>      ๒.๓ ประโยคความซ้อนซับซ้อน </a:t>
            </a:r>
          </a:p>
          <a:p>
            <a:r>
              <a:rPr lang="th-TH" sz="1600" dirty="0">
                <a:cs typeface="+mj-cs"/>
              </a:rPr>
              <a:t>               ๑) ครูอธิบาย</a:t>
            </a:r>
            <a:r>
              <a:rPr lang="th-TH" sz="1600" dirty="0" smtClean="0">
                <a:cs typeface="+mj-cs"/>
              </a:rPr>
              <a:t>สรุปประโยคหลักหรือประโยคย่อยเป็นประโยคความเดียวซับซ้อน </a:t>
            </a:r>
          </a:p>
          <a:p>
            <a:r>
              <a:rPr lang="th-TH" sz="1600" dirty="0" smtClean="0">
                <a:cs typeface="+mj-cs"/>
              </a:rPr>
              <a:t>โดย</a:t>
            </a:r>
            <a:r>
              <a:rPr lang="th-TH" sz="1600" dirty="0">
                <a:cs typeface="+mj-cs"/>
              </a:rPr>
              <a:t>ใช้เนื้อหาจากหนังสือเรียน รายวิชาพื้นฐาน ภาษาไทย ม. ๓ เล่ม ๑ ของบริษัท สำนักพิมพ์วัฒนาพานิช จำกัด</a:t>
            </a:r>
          </a:p>
          <a:p>
            <a:r>
              <a:rPr lang="th-TH" sz="1600" dirty="0">
                <a:cs typeface="+mj-cs"/>
              </a:rPr>
              <a:t>               ๒) ครูคลิกเพื่อแสดง</a:t>
            </a:r>
            <a:r>
              <a:rPr lang="th-TH" sz="1600" dirty="0" smtClean="0">
                <a:cs typeface="+mj-cs"/>
              </a:rPr>
              <a:t>ประโยคหลักหรือประโยคย่อยเป็นประโยคความเดียวซับซ้อน</a:t>
            </a:r>
          </a:p>
          <a:p>
            <a:r>
              <a:rPr lang="th-TH" sz="1600" dirty="0">
                <a:cs typeface="+mj-cs"/>
              </a:rPr>
              <a:t> </a:t>
            </a:r>
            <a:r>
              <a:rPr lang="th-TH" sz="1600" dirty="0" smtClean="0">
                <a:cs typeface="+mj-cs"/>
              </a:rPr>
              <a:t>              ๓) ครูคลิกที่ปุ่มกลับ เพื่อกลับสู่เนื้อหาเฟรมหลัก</a:t>
            </a:r>
            <a:endParaRPr lang="th-TH" sz="1600" dirty="0">
              <a:cs typeface="+mj-cs"/>
            </a:endParaRPr>
          </a:p>
          <a:p>
            <a:pPr marL="0" indent="0">
              <a:buNone/>
            </a:pPr>
            <a:endParaRPr lang="th-TH" sz="1600" dirty="0" smtClean="0">
              <a:cs typeface="+mj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98B20-1CB3-4173-B7D8-735CCEAA2E5A}" type="slidenum">
              <a:rPr lang="th-TH" smtClean="0">
                <a:solidFill>
                  <a:prstClr val="black"/>
                </a:solidFill>
              </a:rPr>
              <a:pPr/>
              <a:t>73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9341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1600" dirty="0">
                <a:cs typeface="+mj-cs"/>
              </a:rPr>
              <a:t>๒. ประโยคซับซ้อน</a:t>
            </a:r>
          </a:p>
          <a:p>
            <a:r>
              <a:rPr lang="th-TH" sz="1600" dirty="0">
                <a:cs typeface="+mj-cs"/>
              </a:rPr>
              <a:t>      ๒.๓ ประโยคความซ้อนซับซ้อน </a:t>
            </a:r>
          </a:p>
          <a:p>
            <a:r>
              <a:rPr lang="th-TH" sz="1600" dirty="0">
                <a:cs typeface="+mj-cs"/>
              </a:rPr>
              <a:t>               ๑) ครูอธิบาย</a:t>
            </a:r>
            <a:r>
              <a:rPr lang="th-TH" sz="1600" dirty="0" smtClean="0">
                <a:cs typeface="+mj-cs"/>
              </a:rPr>
              <a:t>สรุปประโยคความซ้อน ซึ่งมีส่วนประกอบเป็นประโยคความรวม </a:t>
            </a:r>
          </a:p>
          <a:p>
            <a:r>
              <a:rPr lang="th-TH" sz="1600" dirty="0" smtClean="0">
                <a:cs typeface="+mj-cs"/>
              </a:rPr>
              <a:t>โดย</a:t>
            </a:r>
            <a:r>
              <a:rPr lang="th-TH" sz="1600" dirty="0">
                <a:cs typeface="+mj-cs"/>
              </a:rPr>
              <a:t>ใช้เนื้อหาจากหนังสือเรียน รายวิชาพื้นฐาน ภาษาไทย ม. ๓ เล่ม ๑ ของบริษัท สำนักพิมพ์วัฒนาพานิช จำกัด</a:t>
            </a:r>
          </a:p>
          <a:p>
            <a:r>
              <a:rPr lang="th-TH" sz="1600" dirty="0">
                <a:cs typeface="+mj-cs"/>
              </a:rPr>
              <a:t>               ๒) ครูคลิกเพื่อ</a:t>
            </a:r>
            <a:r>
              <a:rPr lang="th-TH" sz="1600" dirty="0" smtClean="0">
                <a:cs typeface="+mj-cs"/>
              </a:rPr>
              <a:t>แสดงประโยคความซ้อน ซึ่งมีส่วนประกอบเป็นประโยคความรวม</a:t>
            </a:r>
            <a:endParaRPr lang="th-TH" sz="1600" dirty="0">
              <a:cs typeface="+mj-cs"/>
            </a:endParaRPr>
          </a:p>
          <a:p>
            <a:pPr marL="0" indent="0">
              <a:buNone/>
            </a:pPr>
            <a:r>
              <a:rPr lang="th-TH" sz="1600" dirty="0" smtClean="0">
                <a:cs typeface="+mj-cs"/>
              </a:rPr>
              <a:t>               ๓) ครูคลิกที่ปุ่มกลับ เพื่อกลับสู่เนื้อหาเฟรมหลัก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98B20-1CB3-4173-B7D8-735CCEAA2E5A}" type="slidenum">
              <a:rPr lang="th-TH" smtClean="0"/>
              <a:t>74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064100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1600" dirty="0">
                <a:cs typeface="+mj-cs"/>
              </a:rPr>
              <a:t>๒. ประโยคซับซ้อน</a:t>
            </a:r>
          </a:p>
          <a:p>
            <a:r>
              <a:rPr lang="th-TH" sz="1600" dirty="0">
                <a:cs typeface="+mj-cs"/>
              </a:rPr>
              <a:t>      ๒.๓ ประโยคความซ้อนซับซ้อน </a:t>
            </a:r>
          </a:p>
          <a:p>
            <a:r>
              <a:rPr lang="th-TH" sz="1600" dirty="0">
                <a:cs typeface="+mj-cs"/>
              </a:rPr>
              <a:t>               ๑) ครูอธิบายสรุปประโยคความซ้อน ซึ่งมีส่วนประกอบเป็นประโยค</a:t>
            </a:r>
            <a:r>
              <a:rPr lang="th-TH" sz="1600" dirty="0" smtClean="0">
                <a:cs typeface="+mj-cs"/>
              </a:rPr>
              <a:t>ความซ้อน </a:t>
            </a:r>
          </a:p>
          <a:p>
            <a:r>
              <a:rPr lang="th-TH" sz="1600" dirty="0" smtClean="0">
                <a:cs typeface="+mj-cs"/>
              </a:rPr>
              <a:t>โดย</a:t>
            </a:r>
            <a:r>
              <a:rPr lang="th-TH" sz="1600" dirty="0">
                <a:cs typeface="+mj-cs"/>
              </a:rPr>
              <a:t>ใช้เนื้อหาจากหนังสือเรียน รายวิชาพื้นฐาน ภาษาไทย ม. ๓ เล่ม ๑ ของบริษัท สำนักพิมพ์วัฒนาพานิช จำกัด</a:t>
            </a:r>
          </a:p>
          <a:p>
            <a:r>
              <a:rPr lang="th-TH" sz="1600" dirty="0">
                <a:cs typeface="+mj-cs"/>
              </a:rPr>
              <a:t>               ๒) ครูคลิกเพื่อแสดงประโยคความซ้อน ซึ่งมีส่วนประกอบเป็นประโยค</a:t>
            </a:r>
            <a:r>
              <a:rPr lang="th-TH" sz="1600" dirty="0" smtClean="0">
                <a:cs typeface="+mj-cs"/>
              </a:rPr>
              <a:t>ความซ้อน</a:t>
            </a:r>
          </a:p>
          <a:p>
            <a:r>
              <a:rPr lang="th-TH" sz="1600" dirty="0">
                <a:cs typeface="+mj-cs"/>
              </a:rPr>
              <a:t> </a:t>
            </a:r>
            <a:r>
              <a:rPr lang="th-TH" sz="1600" dirty="0" smtClean="0">
                <a:cs typeface="+mj-cs"/>
              </a:rPr>
              <a:t>              ๓) ครูคลิกที่ปุ่มกลับ เพื่อกลับสู่เนื้อหาเฟรมหลัก</a:t>
            </a:r>
            <a:endParaRPr lang="th-TH" sz="1600" dirty="0">
              <a:cs typeface="+mj-cs"/>
            </a:endParaRPr>
          </a:p>
          <a:p>
            <a:endParaRPr lang="th-TH" sz="1600" dirty="0">
              <a:cs typeface="+mj-cs"/>
            </a:endParaRPr>
          </a:p>
          <a:p>
            <a:pPr marL="0" indent="0">
              <a:buNone/>
            </a:pPr>
            <a:endParaRPr lang="th-TH" sz="1600" kern="1200" dirty="0" smtClean="0">
              <a:solidFill>
                <a:schemeClr val="tx1"/>
              </a:solidFill>
              <a:latin typeface="+mn-lt"/>
              <a:ea typeface="+mn-ea"/>
              <a:cs typeface="+mj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98B20-1CB3-4173-B7D8-735CCEAA2E5A}" type="slidenum">
              <a:rPr lang="th-TH" smtClean="0"/>
              <a:t>75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386872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1600" dirty="0" smtClean="0">
                <a:cs typeface="+mj-cs"/>
              </a:rPr>
              <a:t>๑) ครูให้นักเรียนเล่นเกมจำแนกประโยคความซ้อนซับซ้อน</a:t>
            </a:r>
          </a:p>
          <a:p>
            <a:r>
              <a:rPr lang="th-TH" sz="1600" dirty="0" smtClean="0">
                <a:cs typeface="+mj-cs"/>
              </a:rPr>
              <a:t>     </a:t>
            </a:r>
            <a:r>
              <a:rPr lang="th-TH" sz="1600" b="1" dirty="0" smtClean="0">
                <a:cs typeface="+mj-cs"/>
              </a:rPr>
              <a:t>วิธีเล่น</a:t>
            </a:r>
          </a:p>
          <a:p>
            <a:r>
              <a:rPr lang="th-TH" sz="1600" dirty="0">
                <a:cs typeface="+mj-cs"/>
              </a:rPr>
              <a:t> </a:t>
            </a:r>
            <a:r>
              <a:rPr lang="th-TH" sz="1600" dirty="0" smtClean="0">
                <a:cs typeface="+mj-cs"/>
              </a:rPr>
              <a:t>    ๑. ครูแบ่งนักเรียนออกเป็นกลุ่ม แล้วครูคลิกประโยคความซ้อนซับซ้อนทีละประโยค ให้แต่ละ </a:t>
            </a:r>
          </a:p>
          <a:p>
            <a:r>
              <a:rPr lang="th-TH" sz="1600" dirty="0">
                <a:cs typeface="+mj-cs"/>
              </a:rPr>
              <a:t> </a:t>
            </a:r>
            <a:r>
              <a:rPr lang="th-TH" sz="1600" dirty="0" smtClean="0">
                <a:cs typeface="+mj-cs"/>
              </a:rPr>
              <a:t>        กลุ่มช่วยกันวิเคราะห์ว่ามีความซับซ้อนลักษณะใด</a:t>
            </a:r>
          </a:p>
          <a:p>
            <a:r>
              <a:rPr lang="th-TH" sz="1600" dirty="0">
                <a:cs typeface="+mj-cs"/>
              </a:rPr>
              <a:t> </a:t>
            </a:r>
            <a:r>
              <a:rPr lang="th-TH" sz="1600" dirty="0" smtClean="0">
                <a:cs typeface="+mj-cs"/>
              </a:rPr>
              <a:t>    ๒. นักเรียนกลุ่มที่ตอบได้ให้ยกมือขึ้นตอบ แล้วอธิบายให้เพื่อนฟัง</a:t>
            </a:r>
          </a:p>
          <a:p>
            <a:r>
              <a:rPr lang="th-TH" sz="1600" dirty="0">
                <a:cs typeface="+mj-cs"/>
              </a:rPr>
              <a:t> </a:t>
            </a:r>
            <a:r>
              <a:rPr lang="th-TH" sz="1600" dirty="0" smtClean="0">
                <a:cs typeface="+mj-cs"/>
              </a:rPr>
              <a:t>    ๓. ครูและเพื่อนช่วยกันตรวจสอบความถูกต้อง และครูคลิกเพื่อแสดงคำตอบ </a:t>
            </a:r>
          </a:p>
          <a:p>
            <a:r>
              <a:rPr lang="th-TH" sz="1600" baseline="0" dirty="0" smtClean="0">
                <a:cs typeface="+mj-cs"/>
              </a:rPr>
              <a:t>     </a:t>
            </a:r>
            <a:r>
              <a:rPr lang="th-TH" sz="1600" dirty="0" smtClean="0">
                <a:cs typeface="+mj-cs"/>
              </a:rPr>
              <a:t>๔. เมื่อเล่นครบทุกข้อ ครูนับคะแนน กลุ่มที่ทำได้คะแนนมากที่สุด รับรางวัลจากครู</a:t>
            </a:r>
          </a:p>
          <a:p>
            <a:r>
              <a:rPr lang="th-TH" sz="1600" kern="1200" dirty="0" smtClean="0">
                <a:solidFill>
                  <a:schemeClr val="tx1"/>
                </a:solidFill>
                <a:latin typeface="+mn-lt"/>
                <a:ea typeface="+mn-ea"/>
                <a:cs typeface="+mj-cs"/>
              </a:rPr>
              <a:t>๒) ครูให้นักเรียนเล่นเกมโดยใช้เวลาประมาณ ๘ นาทีหรือให้ครูใช้เวลาตามความเหมาะสม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98B20-1CB3-4173-B7D8-735CCEAA2E5A}" type="slidenum">
              <a:rPr lang="th-TH" smtClean="0">
                <a:solidFill>
                  <a:prstClr val="black"/>
                </a:solidFill>
              </a:rPr>
              <a:pPr/>
              <a:t>76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299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15F9E-67BE-40BB-9339-3EDA90CA7079}" type="datetime1">
              <a:rPr lang="th-TH" smtClean="0"/>
              <a:t>11/09/60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CC8E1-8F43-4DC4-B5D4-06B5EC75B4C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34851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0D241-0053-4DF5-8A80-7FDA657C5BDC}" type="datetime1">
              <a:rPr lang="th-TH" smtClean="0"/>
              <a:t>11/09/60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CC8E1-8F43-4DC4-B5D4-06B5EC75B4C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16143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227B-2603-4BC3-9A06-2F9A6CA913A4}" type="datetime1">
              <a:rPr lang="th-TH" smtClean="0"/>
              <a:t>11/09/60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CC8E1-8F43-4DC4-B5D4-06B5EC75B4C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164254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353B6-50FB-48DC-ACE4-11F820E06F39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11/09/60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CC8E1-8F43-4DC4-B5D4-06B5EC75B4CB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8222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52A1-0EB7-4380-BCF2-8A0C178F605E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11/09/60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CC8E1-8F43-4DC4-B5D4-06B5EC75B4CB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3473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D6CEF-2718-4847-9667-7E679A3BD1E1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11/09/60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CC8E1-8F43-4DC4-B5D4-06B5EC75B4CB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5810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EFBA3-57A6-44AF-85E4-22C804E336EA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11/09/60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CC8E1-8F43-4DC4-B5D4-06B5EC75B4CB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0794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160B4-78FA-4486-B88B-A998BC6D97C9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11/09/60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CC8E1-8F43-4DC4-B5D4-06B5EC75B4CB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5155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F839E-BF1F-417D-984A-FF5F06BE6C6B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11/09/60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CC8E1-8F43-4DC4-B5D4-06B5EC75B4CB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5944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89151-DAE0-455E-B7CB-98275C45422B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11/09/60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CC8E1-8F43-4DC4-B5D4-06B5EC75B4CB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8228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AB503-CD63-4766-8C00-49E64B842B40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11/09/60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CC8E1-8F43-4DC4-B5D4-06B5EC75B4CB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900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th-T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1CD43-3D9E-4FC9-8937-03598A109871}" type="datetime1">
              <a:rPr lang="th-TH" smtClean="0"/>
              <a:t>11/09/60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  <a:cs typeface="+mj-cs"/>
              </a:defRPr>
            </a:lvl1pPr>
          </a:lstStyle>
          <a:p>
            <a:fld id="{143CC8E1-8F43-4DC4-B5D4-06B5EC75B4CB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7656255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767BC-C843-4006-9A2E-A65D00439921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11/09/60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CC8E1-8F43-4DC4-B5D4-06B5EC75B4CB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6374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3CFD3-C25F-455D-AC94-BEC1426EE9FE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11/09/60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CC8E1-8F43-4DC4-B5D4-06B5EC75B4CB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9170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43252-AA95-4D9B-B8CE-38876C31C3F0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11/09/60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CC8E1-8F43-4DC4-B5D4-06B5EC75B4CB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850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25B6B-6B31-41DD-8B61-1FA7FCCE13B3}" type="datetime1">
              <a:rPr lang="th-TH" smtClean="0"/>
              <a:t>11/09/60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CC8E1-8F43-4DC4-B5D4-06B5EC75B4C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58470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E0420-D761-4146-94BC-D597B810262D}" type="datetime1">
              <a:rPr lang="th-TH" smtClean="0"/>
              <a:t>11/09/60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CC8E1-8F43-4DC4-B5D4-06B5EC75B4C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94609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CB2DD-8EE2-428C-A046-9DC435BBE7A5}" type="datetime1">
              <a:rPr lang="th-TH" smtClean="0"/>
              <a:t>11/09/60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CC8E1-8F43-4DC4-B5D4-06B5EC75B4C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4996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71F5D-4AB9-4E93-8978-AD34548E0D45}" type="datetime1">
              <a:rPr lang="th-TH" smtClean="0"/>
              <a:t>11/09/60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CC8E1-8F43-4DC4-B5D4-06B5EC75B4C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1917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9730-E9F4-4D4A-87D6-6650396A037E}" type="datetime1">
              <a:rPr lang="th-TH" smtClean="0"/>
              <a:t>11/09/60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CC8E1-8F43-4DC4-B5D4-06B5EC75B4C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93654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F46F2-44A2-4AAB-85B1-482B240E0F80}" type="datetime1">
              <a:rPr lang="th-TH" smtClean="0"/>
              <a:t>11/09/60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CC8E1-8F43-4DC4-B5D4-06B5EC75B4C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71078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FFCB9-2671-4228-B8B8-0C5521DE20EC}" type="datetime1">
              <a:rPr lang="th-TH" smtClean="0"/>
              <a:t>11/09/60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CC8E1-8F43-4DC4-B5D4-06B5EC75B4C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73662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DF9542-3497-4544-AF5D-5ED8B08A1703}" type="datetime1">
              <a:rPr lang="th-TH" smtClean="0"/>
              <a:t>11/09/60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3CC8E1-8F43-4DC4-B5D4-06B5EC75B4C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57389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5CD548-EEF0-4722-97E9-A410893D616E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11/09/60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3CC8E1-8F43-4DC4-B5D4-06B5EC75B4CB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647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" Target="slide6.xml"/><Relationship Id="rId7" Type="http://schemas.openxmlformats.org/officeDocument/2006/relationships/slide" Target="slide1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slide" Target="slide8.xml"/><Relationship Id="rId4" Type="http://schemas.openxmlformats.org/officeDocument/2006/relationships/slide" Target="slide7.xml"/><Relationship Id="rId9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1520" y="116632"/>
            <a:ext cx="22252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0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ngsana New"/>
              </a:rPr>
              <a:t>ภาษาไทย ม. </a:t>
            </a:r>
            <a:r>
              <a:rPr lang="th-TH" sz="40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ngsana New"/>
              </a:rPr>
              <a:t>๓</a:t>
            </a:r>
            <a:endParaRPr lang="th-TH" sz="40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ngsana New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836712"/>
            <a:ext cx="9144000" cy="93610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b="1" dirty="0" smtClean="0">
                <a:cs typeface="+mj-cs"/>
              </a:rPr>
              <a:t>กลุ่มคำ</a:t>
            </a:r>
            <a:r>
              <a:rPr lang="th-TH" sz="4400" b="1" dirty="0" smtClean="0">
                <a:cs typeface="+mj-cs"/>
              </a:rPr>
              <a:t>และประโยค</a:t>
            </a:r>
            <a:endParaRPr lang="th-TH" sz="4400" b="1" dirty="0">
              <a:cs typeface="+mj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CC8E1-8F43-4DC4-B5D4-06B5EC75B4CB}" type="slidenum">
              <a:rPr lang="th-TH" smtClean="0"/>
              <a:pPr/>
              <a:t>68</a:t>
            </a:fld>
            <a:endParaRPr lang="th-TH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72816"/>
            <a:ext cx="7704856" cy="510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97702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251520" y="980728"/>
            <a:ext cx="8640960" cy="0"/>
          </a:xfrm>
          <a:prstGeom prst="line">
            <a:avLst/>
          </a:prstGeom>
          <a:ln w="38100">
            <a:solidFill>
              <a:srgbClr val="FF0000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16999" y="262389"/>
            <a:ext cx="584967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400" b="1" dirty="0" smtClean="0">
                <a:solidFill>
                  <a:srgbClr val="F79646">
                    <a:lumMod val="75000"/>
                  </a:srgbClr>
                </a:solidFill>
                <a:cs typeface="Angsana New"/>
              </a:rPr>
              <a:t>เกมจำแนกประโยคความซ้อนซับซ้อน</a:t>
            </a:r>
            <a:endParaRPr lang="th-TH" sz="4400" b="1" dirty="0">
              <a:solidFill>
                <a:srgbClr val="F79646">
                  <a:lumMod val="75000"/>
                </a:srgbClr>
              </a:solidFill>
              <a:cs typeface="Angsana New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793692" y="2492896"/>
            <a:ext cx="59484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 smtClean="0">
                <a:solidFill>
                  <a:srgbClr val="FF0000"/>
                </a:solidFill>
                <a:cs typeface="Angsana New"/>
              </a:rPr>
              <a:t>ประโยคความซ้อน ซึ่งมีส่วนประกอบเป็นประโยคความรวม</a:t>
            </a:r>
            <a:endParaRPr lang="th-TH" dirty="0">
              <a:solidFill>
                <a:srgbClr val="FF0000"/>
              </a:solidFill>
              <a:cs typeface="Angsana New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2483768" y="1346942"/>
            <a:ext cx="6568291" cy="97447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chemeClr val="accent2">
                    <a:lumMod val="75000"/>
                  </a:schemeClr>
                </a:solidFill>
                <a:cs typeface="+mj-cs"/>
              </a:rPr>
              <a:t>เราจะไปเที่ยวทะเลกันถ้าลูกปิดเทอม และสอบเข้าเรียน ม. ๔ ได้</a:t>
            </a:r>
            <a:endParaRPr lang="th-TH" b="1" dirty="0">
              <a:solidFill>
                <a:schemeClr val="accent2">
                  <a:lumMod val="75000"/>
                </a:schemeClr>
              </a:solidFill>
              <a:cs typeface="+mj-cs"/>
            </a:endParaRPr>
          </a:p>
        </p:txBody>
      </p:sp>
      <p:grpSp>
        <p:nvGrpSpPr>
          <p:cNvPr id="4" name="กลุ่ม 3"/>
          <p:cNvGrpSpPr/>
          <p:nvPr/>
        </p:nvGrpSpPr>
        <p:grpSpPr>
          <a:xfrm>
            <a:off x="251520" y="1340769"/>
            <a:ext cx="2232248" cy="864096"/>
            <a:chOff x="174969" y="1211069"/>
            <a:chExt cx="2028184" cy="688135"/>
          </a:xfrm>
        </p:grpSpPr>
        <p:pic>
          <p:nvPicPr>
            <p:cNvPr id="29" name="Picture 3" descr="Y:\Kanda.Patit\pic ppt\กรอบรวม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30063" l="0" r="63026">
                          <a14:foregroundMark x1="53447" y1="23522" x2="41898" y2="2327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7015" b="69974"/>
            <a:stretch/>
          </p:blipFill>
          <p:spPr bwMode="auto">
            <a:xfrm>
              <a:off x="174969" y="1211069"/>
              <a:ext cx="2028184" cy="6881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729580" y="1371310"/>
              <a:ext cx="712502" cy="3676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h-TH" sz="2400" b="1" dirty="0" smtClean="0">
                  <a:solidFill>
                    <a:srgbClr val="002060"/>
                  </a:solidFill>
                  <a:cs typeface="+mj-cs"/>
                </a:rPr>
                <a:t>ข้อที่ ๒</a:t>
              </a:r>
              <a:endParaRPr lang="th-TH" sz="2400" b="1" dirty="0">
                <a:solidFill>
                  <a:srgbClr val="002060"/>
                </a:solidFill>
                <a:cs typeface="+mj-cs"/>
              </a:endParaRPr>
            </a:p>
          </p:txBody>
        </p:sp>
      </p:grpSp>
      <p:grpSp>
        <p:nvGrpSpPr>
          <p:cNvPr id="57" name="กลุ่ม 56"/>
          <p:cNvGrpSpPr/>
          <p:nvPr/>
        </p:nvGrpSpPr>
        <p:grpSpPr>
          <a:xfrm>
            <a:off x="107504" y="3300750"/>
            <a:ext cx="8860834" cy="2683886"/>
            <a:chOff x="293515" y="7095682"/>
            <a:chExt cx="8860834" cy="2683886"/>
          </a:xfrm>
        </p:grpSpPr>
        <p:sp>
          <p:nvSpPr>
            <p:cNvPr id="27" name="Rectangle 23"/>
            <p:cNvSpPr/>
            <p:nvPr/>
          </p:nvSpPr>
          <p:spPr>
            <a:xfrm>
              <a:off x="5969183" y="8249332"/>
              <a:ext cx="1206134" cy="56195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dirty="0" smtClean="0">
                  <a:solidFill>
                    <a:prstClr val="white"/>
                  </a:solidFill>
                  <a:cs typeface="Angsana New"/>
                </a:rPr>
                <a:t>คำเชื่อม</a:t>
              </a:r>
              <a:endParaRPr lang="th-TH" dirty="0">
                <a:solidFill>
                  <a:prstClr val="white"/>
                </a:solidFill>
                <a:cs typeface="Angsana New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4093913" y="8831589"/>
              <a:ext cx="1984190" cy="93610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h-TH" sz="2600" dirty="0" smtClean="0">
                  <a:solidFill>
                    <a:prstClr val="black"/>
                  </a:solidFill>
                  <a:cs typeface="Angsana New"/>
                </a:rPr>
                <a:t>ลูกปิดเทอม</a:t>
              </a:r>
              <a:endParaRPr lang="th-TH" sz="2600" dirty="0">
                <a:solidFill>
                  <a:prstClr val="black"/>
                </a:solidFill>
                <a:cs typeface="Angsana New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7094887" y="8843464"/>
              <a:ext cx="2017163" cy="93610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h-TH" sz="2600" dirty="0" smtClean="0">
                  <a:solidFill>
                    <a:prstClr val="black"/>
                  </a:solidFill>
                  <a:cs typeface="Angsana New"/>
                </a:rPr>
                <a:t>ลูกสอบเข้าเรียน     ม. ๔ ได้</a:t>
              </a:r>
              <a:endParaRPr lang="th-TH" sz="2600" dirty="0">
                <a:solidFill>
                  <a:prstClr val="black"/>
                </a:solidFill>
                <a:cs typeface="Angsana New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42353" y="7702218"/>
              <a:ext cx="2602668" cy="100811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dirty="0" smtClean="0">
                  <a:solidFill>
                    <a:srgbClr val="002060"/>
                  </a:solidFill>
                  <a:cs typeface="Angsana New"/>
                </a:rPr>
                <a:t>เราจะไปเที่ยวทะเลกัน</a:t>
              </a:r>
              <a:endParaRPr lang="th-TH" dirty="0">
                <a:solidFill>
                  <a:srgbClr val="002060"/>
                </a:solidFill>
                <a:cs typeface="Angsana New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915816" y="7138741"/>
              <a:ext cx="1206134" cy="56195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dirty="0" smtClean="0">
                  <a:solidFill>
                    <a:prstClr val="white"/>
                  </a:solidFill>
                  <a:cs typeface="Angsana New"/>
                </a:rPr>
                <a:t>คำเชื่อม</a:t>
              </a:r>
              <a:endParaRPr lang="th-TH" dirty="0">
                <a:solidFill>
                  <a:prstClr val="white"/>
                </a:solidFill>
                <a:cs typeface="Angsana New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4021129" y="7100308"/>
              <a:ext cx="2674627" cy="648072"/>
            </a:xfrm>
            <a:prstGeom prst="round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dirty="0" smtClean="0">
                  <a:solidFill>
                    <a:prstClr val="white"/>
                  </a:solidFill>
                  <a:cs typeface="Angsana New"/>
                </a:rPr>
                <a:t>ประโยคย่อย</a:t>
              </a:r>
              <a:endParaRPr lang="th-TH" dirty="0">
                <a:solidFill>
                  <a:prstClr val="white"/>
                </a:solidFill>
                <a:cs typeface="Angsana New"/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293515" y="7095682"/>
              <a:ext cx="2700344" cy="648072"/>
            </a:xfrm>
            <a:prstGeom prst="roundRect">
              <a:avLst/>
            </a:prstGeom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dirty="0" smtClean="0">
                  <a:solidFill>
                    <a:prstClr val="white"/>
                  </a:solidFill>
                  <a:cs typeface="Angsana New"/>
                </a:rPr>
                <a:t>ประโยคหลัก</a:t>
              </a:r>
              <a:endParaRPr lang="th-TH" dirty="0">
                <a:solidFill>
                  <a:prstClr val="white"/>
                </a:solidFill>
                <a:cs typeface="Angsana New"/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3122839" y="7748380"/>
              <a:ext cx="792088" cy="720080"/>
            </a:xfrm>
            <a:prstGeom prst="ellipse">
              <a:avLst/>
            </a:prstGeom>
            <a:solidFill>
              <a:srgbClr val="996633"/>
            </a:solidFill>
            <a:ln>
              <a:noFill/>
            </a:ln>
            <a:effectLst>
              <a:softEdge rad="63500"/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th-TH" dirty="0" smtClean="0">
                  <a:solidFill>
                    <a:prstClr val="white"/>
                  </a:solidFill>
                  <a:cs typeface="Angsana New"/>
                </a:rPr>
                <a:t>ถ้า</a:t>
              </a:r>
              <a:endParaRPr lang="th-TH" dirty="0">
                <a:solidFill>
                  <a:prstClr val="white"/>
                </a:solidFill>
                <a:cs typeface="Angsana New"/>
              </a:endParaRPr>
            </a:p>
          </p:txBody>
        </p:sp>
        <p:sp>
          <p:nvSpPr>
            <p:cNvPr id="37" name="Rounded Rectangle 25"/>
            <p:cNvSpPr/>
            <p:nvPr/>
          </p:nvSpPr>
          <p:spPr>
            <a:xfrm>
              <a:off x="4054617" y="8206274"/>
              <a:ext cx="2052709" cy="648072"/>
            </a:xfrm>
            <a:prstGeom prst="roundRect">
              <a:avLst>
                <a:gd name="adj" fmla="val 13438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dirty="0" smtClean="0">
                  <a:solidFill>
                    <a:prstClr val="white"/>
                  </a:solidFill>
                  <a:cs typeface="Angsana New"/>
                </a:rPr>
                <a:t>ประโยคความเดียว</a:t>
              </a:r>
              <a:endParaRPr lang="th-TH" dirty="0">
                <a:solidFill>
                  <a:prstClr val="white"/>
                </a:solidFill>
                <a:cs typeface="Angsana New"/>
              </a:endParaRPr>
            </a:p>
          </p:txBody>
        </p:sp>
        <p:sp>
          <p:nvSpPr>
            <p:cNvPr id="39" name="Rounded Rectangle 26"/>
            <p:cNvSpPr/>
            <p:nvPr/>
          </p:nvSpPr>
          <p:spPr>
            <a:xfrm>
              <a:off x="7038148" y="8206274"/>
              <a:ext cx="2116201" cy="648072"/>
            </a:xfrm>
            <a:prstGeom prst="roundRect">
              <a:avLst>
                <a:gd name="adj" fmla="val 13438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dirty="0" smtClean="0">
                  <a:solidFill>
                    <a:prstClr val="white"/>
                  </a:solidFill>
                  <a:cs typeface="Angsana New"/>
                </a:rPr>
                <a:t>ประโยคความเดียว</a:t>
              </a:r>
              <a:endParaRPr lang="th-TH" dirty="0">
                <a:solidFill>
                  <a:prstClr val="white"/>
                </a:solidFill>
                <a:cs typeface="Angsana New"/>
              </a:endParaRPr>
            </a:p>
          </p:txBody>
        </p:sp>
        <p:sp>
          <p:nvSpPr>
            <p:cNvPr id="33" name="Oval 30"/>
            <p:cNvSpPr/>
            <p:nvPr/>
          </p:nvSpPr>
          <p:spPr>
            <a:xfrm>
              <a:off x="6147957" y="8922488"/>
              <a:ext cx="890191" cy="754305"/>
            </a:xfrm>
            <a:prstGeom prst="ellipse">
              <a:avLst/>
            </a:prstGeom>
            <a:solidFill>
              <a:srgbClr val="996633"/>
            </a:solidFill>
            <a:ln>
              <a:noFill/>
            </a:ln>
            <a:effectLst>
              <a:softEdge rad="63500"/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dirty="0" smtClean="0">
                  <a:solidFill>
                    <a:prstClr val="white"/>
                  </a:solidFill>
                  <a:cs typeface="Angsana New"/>
                </a:rPr>
                <a:t>และ</a:t>
              </a:r>
              <a:endParaRPr lang="th-TH" dirty="0">
                <a:solidFill>
                  <a:prstClr val="white"/>
                </a:solidFill>
                <a:cs typeface="Angsana New"/>
              </a:endParaRPr>
            </a:p>
          </p:txBody>
        </p:sp>
        <p:grpSp>
          <p:nvGrpSpPr>
            <p:cNvPr id="56" name="กลุ่ม 55"/>
            <p:cNvGrpSpPr/>
            <p:nvPr/>
          </p:nvGrpSpPr>
          <p:grpSpPr>
            <a:xfrm>
              <a:off x="5080971" y="7748380"/>
              <a:ext cx="3022497" cy="457894"/>
              <a:chOff x="5080971" y="7748380"/>
              <a:chExt cx="3022497" cy="457894"/>
            </a:xfrm>
          </p:grpSpPr>
          <p:cxnSp>
            <p:nvCxnSpPr>
              <p:cNvPr id="49" name="ตัวเชื่อมต่อตรง 48"/>
              <p:cNvCxnSpPr>
                <a:stCxn id="23" idx="2"/>
              </p:cNvCxnSpPr>
              <p:nvPr/>
            </p:nvCxnSpPr>
            <p:spPr>
              <a:xfrm flipH="1">
                <a:off x="5358442" y="7748380"/>
                <a:ext cx="1" cy="14511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ตัวเชื่อมต่อตรง 50"/>
              <p:cNvCxnSpPr/>
              <p:nvPr/>
            </p:nvCxnSpPr>
            <p:spPr>
              <a:xfrm>
                <a:off x="5080971" y="7893496"/>
                <a:ext cx="3022497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ตัวเชื่อมต่อตรง 52"/>
              <p:cNvCxnSpPr>
                <a:endCxn id="37" idx="0"/>
              </p:cNvCxnSpPr>
              <p:nvPr/>
            </p:nvCxnSpPr>
            <p:spPr>
              <a:xfrm flipH="1">
                <a:off x="5080972" y="7893496"/>
                <a:ext cx="5036" cy="31277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ตัวเชื่อมต่อตรง 54"/>
              <p:cNvCxnSpPr>
                <a:endCxn id="39" idx="0"/>
              </p:cNvCxnSpPr>
              <p:nvPr/>
            </p:nvCxnSpPr>
            <p:spPr>
              <a:xfrm>
                <a:off x="8096248" y="7893496"/>
                <a:ext cx="1" cy="31277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CC8E1-8F43-4DC4-B5D4-06B5EC75B4CB}" type="slidenum">
              <a:rPr lang="th-TH" sz="1600" smtClean="0">
                <a:solidFill>
                  <a:schemeClr val="tx1"/>
                </a:solidFill>
                <a:cs typeface="+mj-cs"/>
              </a:rPr>
              <a:pPr/>
              <a:t>77</a:t>
            </a:fld>
            <a:endParaRPr lang="th-TH" sz="1600">
              <a:solidFill>
                <a:schemeClr val="tx1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00905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251520" y="980728"/>
            <a:ext cx="8640960" cy="0"/>
          </a:xfrm>
          <a:prstGeom prst="line">
            <a:avLst/>
          </a:prstGeom>
          <a:ln w="38100">
            <a:solidFill>
              <a:srgbClr val="FF0000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16999" y="262389"/>
            <a:ext cx="47596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400" b="1" dirty="0" smtClean="0">
                <a:solidFill>
                  <a:srgbClr val="F79646">
                    <a:lumMod val="75000"/>
                  </a:srgbClr>
                </a:solidFill>
                <a:cs typeface="Angsana New"/>
              </a:rPr>
              <a:t>แยกเป็นประโยคย่อยที่สมบูรณ์</a:t>
            </a:r>
            <a:endParaRPr lang="th-TH" sz="4400" b="1" dirty="0">
              <a:solidFill>
                <a:srgbClr val="F79646">
                  <a:lumMod val="75000"/>
                </a:srgbClr>
              </a:solidFill>
              <a:cs typeface="Angsana New"/>
            </a:endParaRPr>
          </a:p>
        </p:txBody>
      </p:sp>
      <p:sp>
        <p:nvSpPr>
          <p:cNvPr id="16" name="สี่เหลี่ยมผืนผ้า 15"/>
          <p:cNvSpPr/>
          <p:nvPr/>
        </p:nvSpPr>
        <p:spPr>
          <a:xfrm>
            <a:off x="0" y="1157825"/>
            <a:ext cx="9144000" cy="115212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rgbClr val="FFFF00"/>
                </a:solidFill>
                <a:cs typeface="+mj-cs"/>
              </a:rPr>
              <a:t>เรื่องสั้นที่มีคุณค่าจะต้องแสดงแนวคิด แล้วทำให้ผู้อ่านได้รับข้อคิดและนำไปปรับใช้</a:t>
            </a:r>
          </a:p>
          <a:p>
            <a:pPr algn="ctr"/>
            <a:r>
              <a:rPr lang="th-TH" dirty="0" smtClean="0">
                <a:solidFill>
                  <a:srgbClr val="FFFF00"/>
                </a:solidFill>
                <a:cs typeface="+mj-cs"/>
              </a:rPr>
              <a:t>ในชีวิตจริงได้</a:t>
            </a:r>
            <a:endParaRPr lang="th-TH" dirty="0">
              <a:solidFill>
                <a:srgbClr val="FFFF00"/>
              </a:solidFill>
              <a:cs typeface="+mj-cs"/>
            </a:endParaRPr>
          </a:p>
        </p:txBody>
      </p:sp>
      <p:grpSp>
        <p:nvGrpSpPr>
          <p:cNvPr id="41" name="กลุ่ม 40"/>
          <p:cNvGrpSpPr/>
          <p:nvPr/>
        </p:nvGrpSpPr>
        <p:grpSpPr>
          <a:xfrm>
            <a:off x="416999" y="2525977"/>
            <a:ext cx="8310002" cy="2015516"/>
            <a:chOff x="416999" y="2525977"/>
            <a:chExt cx="8310002" cy="2015516"/>
          </a:xfrm>
        </p:grpSpPr>
        <p:sp>
          <p:nvSpPr>
            <p:cNvPr id="21" name="สี่เหลี่ยมผืนผ้า 20"/>
            <p:cNvSpPr/>
            <p:nvPr/>
          </p:nvSpPr>
          <p:spPr>
            <a:xfrm>
              <a:off x="469874" y="3030033"/>
              <a:ext cx="3329170" cy="1368152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+mj-cs"/>
                </a:rPr>
                <a:t>เรื่องสั้นที่มีคุณค่าจะต้อง</a:t>
              </a:r>
            </a:p>
            <a:p>
              <a:pPr algn="ctr"/>
              <a:r>
                <a:rPr lang="th-TH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+mj-cs"/>
                </a:rPr>
                <a:t>แสดงแนวคิด</a:t>
              </a:r>
              <a:endParaRPr lang="th-TH" dirty="0">
                <a:solidFill>
                  <a:schemeClr val="tx1">
                    <a:lumMod val="95000"/>
                    <a:lumOff val="5000"/>
                  </a:schemeClr>
                </a:solidFill>
                <a:cs typeface="+mj-cs"/>
              </a:endParaRPr>
            </a:p>
          </p:txBody>
        </p:sp>
        <p:sp>
          <p:nvSpPr>
            <p:cNvPr id="17" name="สี่เหลี่ยมผืนผ้ามุมมน 16"/>
            <p:cNvSpPr/>
            <p:nvPr/>
          </p:nvSpPr>
          <p:spPr>
            <a:xfrm>
              <a:off x="416999" y="2525977"/>
              <a:ext cx="3434921" cy="504056"/>
            </a:xfrm>
            <a:prstGeom prst="roundRect">
              <a:avLst/>
            </a:prstGeom>
            <a:solidFill>
              <a:srgbClr val="00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dirty="0" smtClean="0">
                  <a:solidFill>
                    <a:srgbClr val="C00000"/>
                  </a:solidFill>
                  <a:cs typeface="+mj-cs"/>
                </a:rPr>
                <a:t>ประโยคหลัก</a:t>
              </a:r>
              <a:endParaRPr lang="th-TH" dirty="0">
                <a:solidFill>
                  <a:srgbClr val="C00000"/>
                </a:solidFill>
                <a:cs typeface="+mj-cs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995936" y="2534263"/>
              <a:ext cx="1152127" cy="523220"/>
            </a:xfrm>
            <a:prstGeom prst="rect">
              <a:avLst/>
            </a:prstGeom>
            <a:solidFill>
              <a:srgbClr val="FF9999"/>
            </a:solidFill>
            <a:effectLst>
              <a:glow>
                <a:schemeClr val="accent1">
                  <a:alpha val="88000"/>
                </a:schemeClr>
              </a:glow>
              <a:softEdge rad="0"/>
            </a:effectLst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th-TH" b="1" dirty="0" smtClean="0">
                  <a:cs typeface="+mj-cs"/>
                </a:rPr>
                <a:t>คำเชื่อม</a:t>
              </a:r>
              <a:endParaRPr lang="th-TH" b="1" dirty="0">
                <a:cs typeface="+mj-cs"/>
              </a:endParaRPr>
            </a:p>
          </p:txBody>
        </p:sp>
        <p:sp>
          <p:nvSpPr>
            <p:cNvPr id="22" name="สี่เหลี่ยมผืนผ้า 21"/>
            <p:cNvSpPr/>
            <p:nvPr/>
          </p:nvSpPr>
          <p:spPr>
            <a:xfrm>
              <a:off x="5318111" y="3030033"/>
              <a:ext cx="3362913" cy="151146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+mj-cs"/>
                </a:rPr>
                <a:t>(แนวคิด) ทำให้ผู้อ่านได้รับข้อคิดและนำไปปรับใช้ในชีวิตจริงได้</a:t>
              </a:r>
              <a:endParaRPr lang="th-TH" dirty="0">
                <a:solidFill>
                  <a:schemeClr val="tx1">
                    <a:lumMod val="95000"/>
                    <a:lumOff val="5000"/>
                  </a:schemeClr>
                </a:solidFill>
                <a:cs typeface="+mj-cs"/>
              </a:endParaRPr>
            </a:p>
          </p:txBody>
        </p:sp>
        <p:sp>
          <p:nvSpPr>
            <p:cNvPr id="27" name="สี่เหลี่ยมผืนผ้า 26"/>
            <p:cNvSpPr/>
            <p:nvPr/>
          </p:nvSpPr>
          <p:spPr>
            <a:xfrm>
              <a:off x="3995935" y="3263925"/>
              <a:ext cx="1152127" cy="72008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dirty="0" smtClean="0">
                  <a:cs typeface="+mj-cs"/>
                </a:rPr>
                <a:t>แล้ว</a:t>
              </a:r>
              <a:endParaRPr lang="th-TH" dirty="0">
                <a:cs typeface="+mj-cs"/>
              </a:endParaRPr>
            </a:p>
          </p:txBody>
        </p:sp>
        <p:sp>
          <p:nvSpPr>
            <p:cNvPr id="18" name="สี่เหลี่ยมผืนผ้ามุมมน 17"/>
            <p:cNvSpPr/>
            <p:nvPr/>
          </p:nvSpPr>
          <p:spPr>
            <a:xfrm>
              <a:off x="5292080" y="2543845"/>
              <a:ext cx="3434921" cy="504056"/>
            </a:xfrm>
            <a:prstGeom prst="roundRect">
              <a:avLst/>
            </a:prstGeom>
            <a:solidFill>
              <a:srgbClr val="00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dirty="0" smtClean="0">
                  <a:solidFill>
                    <a:srgbClr val="C00000"/>
                  </a:solidFill>
                  <a:cs typeface="+mj-cs"/>
                </a:rPr>
                <a:t>ประโยคย่อย (ประโยคความรวม)</a:t>
              </a:r>
              <a:endParaRPr lang="th-TH" dirty="0">
                <a:solidFill>
                  <a:srgbClr val="C00000"/>
                </a:solidFill>
                <a:cs typeface="+mj-cs"/>
              </a:endParaRPr>
            </a:p>
          </p:txBody>
        </p:sp>
      </p:grpSp>
      <p:grpSp>
        <p:nvGrpSpPr>
          <p:cNvPr id="43" name="กลุ่ม 42"/>
          <p:cNvGrpSpPr/>
          <p:nvPr/>
        </p:nvGrpSpPr>
        <p:grpSpPr>
          <a:xfrm>
            <a:off x="3610624" y="4622265"/>
            <a:ext cx="5461940" cy="2127867"/>
            <a:chOff x="4948804" y="4541493"/>
            <a:chExt cx="4123759" cy="2127867"/>
          </a:xfrm>
        </p:grpSpPr>
        <p:sp>
          <p:nvSpPr>
            <p:cNvPr id="38" name="สี่เหลี่ยมผืนผ้า 37"/>
            <p:cNvSpPr/>
            <p:nvPr/>
          </p:nvSpPr>
          <p:spPr>
            <a:xfrm>
              <a:off x="7590723" y="5003158"/>
              <a:ext cx="1379501" cy="166620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dirty="0" smtClean="0">
                  <a:solidFill>
                    <a:schemeClr val="tx1"/>
                  </a:solidFill>
                  <a:cs typeface="+mj-cs"/>
                </a:rPr>
                <a:t>(แนวคิด) ทำให้ผู้อ่านนำไปใช้ในชีวิตจริงได้</a:t>
              </a:r>
              <a:endParaRPr lang="th-TH" dirty="0">
                <a:solidFill>
                  <a:schemeClr val="tx1"/>
                </a:solidFill>
                <a:cs typeface="+mj-cs"/>
              </a:endParaRPr>
            </a:p>
          </p:txBody>
        </p:sp>
        <p:sp>
          <p:nvSpPr>
            <p:cNvPr id="37" name="สี่เหลี่ยมผืนผ้า 36"/>
            <p:cNvSpPr/>
            <p:nvPr/>
          </p:nvSpPr>
          <p:spPr>
            <a:xfrm>
              <a:off x="5051140" y="4995672"/>
              <a:ext cx="1379501" cy="166620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dirty="0" smtClean="0">
                  <a:solidFill>
                    <a:schemeClr val="tx1"/>
                  </a:solidFill>
                  <a:cs typeface="+mj-cs"/>
                </a:rPr>
                <a:t>(แนวคิด) ทำให้ผู้อ่านได้รับข้อคิด</a:t>
              </a:r>
              <a:endParaRPr lang="th-TH" dirty="0">
                <a:solidFill>
                  <a:schemeClr val="tx1"/>
                </a:solidFill>
                <a:cs typeface="+mj-cs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451248" y="4541493"/>
              <a:ext cx="1083076" cy="46166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effectLst>
              <a:glow>
                <a:schemeClr val="accent1">
                  <a:alpha val="88000"/>
                </a:schemeClr>
              </a:glow>
              <a:softEdge rad="0"/>
            </a:effectLst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th-TH" sz="2400" dirty="0" smtClean="0">
                  <a:cs typeface="+mj-cs"/>
                </a:rPr>
                <a:t>คำเชื่อม</a:t>
              </a:r>
              <a:endParaRPr lang="th-TH" sz="2400" dirty="0">
                <a:cs typeface="+mj-cs"/>
              </a:endParaRPr>
            </a:p>
          </p:txBody>
        </p:sp>
        <p:sp>
          <p:nvSpPr>
            <p:cNvPr id="30" name="สี่เหลี่ยมผืนผ้ามุมมน 29"/>
            <p:cNvSpPr/>
            <p:nvPr/>
          </p:nvSpPr>
          <p:spPr>
            <a:xfrm>
              <a:off x="4948804" y="4563624"/>
              <a:ext cx="1584176" cy="432048"/>
            </a:xfrm>
            <a:prstGeom prst="roundRect">
              <a:avLst/>
            </a:prstGeom>
            <a:solidFill>
              <a:srgbClr val="996633"/>
            </a:solid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dirty="0" smtClean="0">
                  <a:cs typeface="+mj-cs"/>
                </a:rPr>
                <a:t>ประโยคความเดียว</a:t>
              </a:r>
              <a:endParaRPr lang="th-TH" dirty="0">
                <a:cs typeface="+mj-cs"/>
              </a:endParaRPr>
            </a:p>
          </p:txBody>
        </p:sp>
        <p:sp>
          <p:nvSpPr>
            <p:cNvPr id="31" name="สี่เหลี่ยมผืนผ้ามุมมน 30"/>
            <p:cNvSpPr/>
            <p:nvPr/>
          </p:nvSpPr>
          <p:spPr>
            <a:xfrm>
              <a:off x="7488387" y="4563624"/>
              <a:ext cx="1584176" cy="432048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dirty="0" smtClean="0">
                  <a:cs typeface="+mj-cs"/>
                </a:rPr>
                <a:t>ประโยคความเดียว</a:t>
              </a:r>
              <a:endParaRPr lang="th-TH" dirty="0">
                <a:cs typeface="+mj-cs"/>
              </a:endParaRPr>
            </a:p>
          </p:txBody>
        </p:sp>
        <p:sp>
          <p:nvSpPr>
            <p:cNvPr id="40" name="สี่เหลี่ยมผืนผ้า 39"/>
            <p:cNvSpPr/>
            <p:nvPr/>
          </p:nvSpPr>
          <p:spPr>
            <a:xfrm>
              <a:off x="6416722" y="5003158"/>
              <a:ext cx="1152127" cy="72008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dirty="0" smtClean="0">
                  <a:cs typeface="+mj-cs"/>
                </a:rPr>
                <a:t>และ</a:t>
              </a:r>
              <a:endParaRPr lang="th-TH" dirty="0">
                <a:cs typeface="+mj-cs"/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CC8E1-8F43-4DC4-B5D4-06B5EC75B4CB}" type="slidenum">
              <a:rPr lang="th-TH" smtClean="0"/>
              <a:pPr/>
              <a:t>78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99495751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251520" y="980728"/>
            <a:ext cx="8640960" cy="0"/>
          </a:xfrm>
          <a:prstGeom prst="line">
            <a:avLst/>
          </a:prstGeom>
          <a:ln w="38100">
            <a:solidFill>
              <a:srgbClr val="FF0000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16999" y="262389"/>
            <a:ext cx="47596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400" b="1" dirty="0" smtClean="0">
                <a:solidFill>
                  <a:srgbClr val="F79646">
                    <a:lumMod val="75000"/>
                  </a:srgbClr>
                </a:solidFill>
                <a:cs typeface="Angsana New"/>
              </a:rPr>
              <a:t>แยกเป็นประโยคย่อยที่สมบูรณ์</a:t>
            </a:r>
            <a:endParaRPr lang="th-TH" sz="4400" b="1" dirty="0">
              <a:solidFill>
                <a:srgbClr val="F79646">
                  <a:lumMod val="75000"/>
                </a:srgbClr>
              </a:solidFill>
              <a:cs typeface="Angsana New"/>
            </a:endParaRPr>
          </a:p>
        </p:txBody>
      </p:sp>
      <p:sp>
        <p:nvSpPr>
          <p:cNvPr id="16" name="สี่เหลี่ยมผืนผ้า 15"/>
          <p:cNvSpPr/>
          <p:nvPr/>
        </p:nvSpPr>
        <p:spPr>
          <a:xfrm>
            <a:off x="0" y="1258755"/>
            <a:ext cx="9144000" cy="115212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rgbClr val="FFFF00"/>
                </a:solidFill>
                <a:cs typeface="+mj-cs"/>
              </a:rPr>
              <a:t>ในงานวัดมีเครื่องเล่นที่มีสีสันสะดุดตา ทำให้เด็ก ๆ อยากเล่นมัน</a:t>
            </a:r>
            <a:endParaRPr lang="th-TH" dirty="0">
              <a:solidFill>
                <a:srgbClr val="FFFF00"/>
              </a:solidFill>
              <a:cs typeface="+mj-cs"/>
            </a:endParaRPr>
          </a:p>
        </p:txBody>
      </p:sp>
      <p:grpSp>
        <p:nvGrpSpPr>
          <p:cNvPr id="2" name="กลุ่ม 1"/>
          <p:cNvGrpSpPr/>
          <p:nvPr/>
        </p:nvGrpSpPr>
        <p:grpSpPr>
          <a:xfrm>
            <a:off x="416999" y="2626907"/>
            <a:ext cx="8310002" cy="3394381"/>
            <a:chOff x="416999" y="2626907"/>
            <a:chExt cx="8310002" cy="3394381"/>
          </a:xfrm>
        </p:grpSpPr>
        <p:sp>
          <p:nvSpPr>
            <p:cNvPr id="21" name="สี่เหลี่ยมผืนผ้า 20"/>
            <p:cNvSpPr/>
            <p:nvPr/>
          </p:nvSpPr>
          <p:spPr>
            <a:xfrm>
              <a:off x="658295" y="3130963"/>
              <a:ext cx="2952328" cy="136815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+mj-cs"/>
                </a:rPr>
                <a:t>ในงานวัดมีเครื่องเล่น</a:t>
              </a:r>
              <a:endParaRPr lang="th-TH" dirty="0">
                <a:solidFill>
                  <a:schemeClr val="tx1">
                    <a:lumMod val="95000"/>
                    <a:lumOff val="5000"/>
                  </a:schemeClr>
                </a:solidFill>
                <a:cs typeface="+mj-cs"/>
              </a:endParaRPr>
            </a:p>
          </p:txBody>
        </p:sp>
        <p:sp>
          <p:nvSpPr>
            <p:cNvPr id="17" name="สี่เหลี่ยมผืนผ้ามุมมน 16"/>
            <p:cNvSpPr/>
            <p:nvPr/>
          </p:nvSpPr>
          <p:spPr>
            <a:xfrm>
              <a:off x="416999" y="2626907"/>
              <a:ext cx="3434921" cy="504056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dirty="0" smtClean="0">
                  <a:solidFill>
                    <a:srgbClr val="C00000"/>
                  </a:solidFill>
                  <a:cs typeface="+mj-cs"/>
                </a:rPr>
                <a:t>ประโยคหลัก</a:t>
              </a:r>
              <a:endParaRPr lang="th-TH" dirty="0">
                <a:solidFill>
                  <a:srgbClr val="C00000"/>
                </a:solidFill>
                <a:cs typeface="+mj-cs"/>
              </a:endParaRPr>
            </a:p>
          </p:txBody>
        </p:sp>
        <p:sp>
          <p:nvSpPr>
            <p:cNvPr id="18" name="สี่เหลี่ยมผืนผ้ามุมมน 17"/>
            <p:cNvSpPr/>
            <p:nvPr/>
          </p:nvSpPr>
          <p:spPr>
            <a:xfrm>
              <a:off x="5292080" y="2644775"/>
              <a:ext cx="3434921" cy="504056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dirty="0" smtClean="0">
                  <a:solidFill>
                    <a:srgbClr val="C00000"/>
                  </a:solidFill>
                  <a:cs typeface="+mj-cs"/>
                </a:rPr>
                <a:t>ประโยคย่อย (๒ ประโยค)</a:t>
              </a:r>
              <a:endParaRPr lang="th-TH" dirty="0">
                <a:solidFill>
                  <a:srgbClr val="C00000"/>
                </a:solidFill>
                <a:cs typeface="+mj-cs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995936" y="2635193"/>
              <a:ext cx="1152127" cy="523220"/>
            </a:xfrm>
            <a:prstGeom prst="rect">
              <a:avLst/>
            </a:prstGeom>
            <a:solidFill>
              <a:srgbClr val="FF9999"/>
            </a:solidFill>
            <a:effectLst>
              <a:glow>
                <a:schemeClr val="accent1">
                  <a:alpha val="88000"/>
                </a:schemeClr>
              </a:glow>
              <a:softEdge rad="0"/>
            </a:effectLst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th-TH" b="1" dirty="0" smtClean="0">
                  <a:cs typeface="+mj-cs"/>
                </a:rPr>
                <a:t>คำเชื่อม</a:t>
              </a:r>
              <a:endParaRPr lang="th-TH" b="1" dirty="0">
                <a:cs typeface="+mj-cs"/>
              </a:endParaRPr>
            </a:p>
          </p:txBody>
        </p:sp>
        <p:sp>
          <p:nvSpPr>
            <p:cNvPr id="22" name="สี่เหลี่ยมผืนผ้า 21"/>
            <p:cNvSpPr/>
            <p:nvPr/>
          </p:nvSpPr>
          <p:spPr>
            <a:xfrm>
              <a:off x="5533376" y="3148831"/>
              <a:ext cx="2952328" cy="136815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+mj-cs"/>
                </a:rPr>
                <a:t>(เครื่องเล่น) มีสีสันสะดุดตา (ขยายเครื่องเล่น)</a:t>
              </a:r>
              <a:endParaRPr lang="th-TH" dirty="0">
                <a:solidFill>
                  <a:schemeClr val="tx1">
                    <a:lumMod val="95000"/>
                    <a:lumOff val="5000"/>
                  </a:schemeClr>
                </a:solidFill>
                <a:cs typeface="+mj-cs"/>
              </a:endParaRPr>
            </a:p>
          </p:txBody>
        </p:sp>
        <p:sp>
          <p:nvSpPr>
            <p:cNvPr id="27" name="สี่เหลี่ยมผืนผ้า 26"/>
            <p:cNvSpPr/>
            <p:nvPr/>
          </p:nvSpPr>
          <p:spPr>
            <a:xfrm>
              <a:off x="3995935" y="3364855"/>
              <a:ext cx="1152127" cy="72008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dirty="0" smtClean="0">
                  <a:cs typeface="+mj-cs"/>
                </a:rPr>
                <a:t>ที่</a:t>
              </a:r>
              <a:endParaRPr lang="th-TH" dirty="0">
                <a:cs typeface="+mj-cs"/>
              </a:endParaRPr>
            </a:p>
          </p:txBody>
        </p:sp>
        <p:sp>
          <p:nvSpPr>
            <p:cNvPr id="20" name="สี่เหลี่ยมผืนผ้า 19"/>
            <p:cNvSpPr/>
            <p:nvPr/>
          </p:nvSpPr>
          <p:spPr>
            <a:xfrm>
              <a:off x="3995935" y="4826074"/>
              <a:ext cx="1152127" cy="72008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dirty="0" smtClean="0">
                  <a:cs typeface="+mj-cs"/>
                </a:rPr>
                <a:t>ทำให้</a:t>
              </a:r>
              <a:endParaRPr lang="th-TH" dirty="0">
                <a:cs typeface="+mj-cs"/>
              </a:endParaRPr>
            </a:p>
          </p:txBody>
        </p:sp>
        <p:sp>
          <p:nvSpPr>
            <p:cNvPr id="23" name="สี่เหลี่ยมผืนผ้า 22"/>
            <p:cNvSpPr/>
            <p:nvPr/>
          </p:nvSpPr>
          <p:spPr>
            <a:xfrm>
              <a:off x="5533376" y="4653136"/>
              <a:ext cx="2952328" cy="1368152"/>
            </a:xfrm>
            <a:prstGeom prst="rect">
              <a:avLst/>
            </a:prstGeom>
            <a:solidFill>
              <a:srgbClr val="EEFD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+mj-cs"/>
                </a:rPr>
                <a:t>     เด็ก ๆ อยากเล่นมัน</a:t>
              </a:r>
              <a:endParaRPr lang="th-TH" dirty="0">
                <a:solidFill>
                  <a:schemeClr val="tx1">
                    <a:lumMod val="95000"/>
                    <a:lumOff val="5000"/>
                  </a:schemeClr>
                </a:solidFill>
                <a:cs typeface="+mj-cs"/>
              </a:endParaRPr>
            </a:p>
          </p:txBody>
        </p:sp>
      </p:grpSp>
      <p:pic>
        <p:nvPicPr>
          <p:cNvPr id="1030" name="Picture 6" descr="J:\000 1 A PowerPoint ภาษาไทย\000 ภาพประกอบ PowerPoint\9-1-58 ภาพทำ PPT\56-01-0208 ภาษาไทย ป.1 iPad\หน่วยที่ 13\JPEG&amp;PNG\7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DAEEED"/>
              </a:clrFrom>
              <a:clrTo>
                <a:srgbClr val="DAEEE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4" y="4200659"/>
            <a:ext cx="2126075" cy="265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J:\000 1 A PowerPoint ภาษาไทย\000 ภาพประกอบ PowerPoint\9-1-58 ภาพทำ PPT\56-01-0208 ภาษาไทย ป.1 iPad\หน่วยที่ 13\JPEG&amp;PNG\6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A4BEDF"/>
              </a:clrFrom>
              <a:clrTo>
                <a:srgbClr val="A4BED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300" y="4200659"/>
            <a:ext cx="1824285" cy="2657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CC8E1-8F43-4DC4-B5D4-06B5EC75B4CB}" type="slidenum">
              <a:rPr lang="th-TH" smtClean="0"/>
              <a:pPr/>
              <a:t>79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73585824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>
            <a:stCxn id="2" idx="3"/>
          </p:cNvCxnSpPr>
          <p:nvPr/>
        </p:nvCxnSpPr>
        <p:spPr>
          <a:xfrm>
            <a:off x="3762640" y="3570195"/>
            <a:ext cx="527894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 flipV="1">
            <a:off x="4283511" y="1900757"/>
            <a:ext cx="4944" cy="3333237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283511" y="1900757"/>
            <a:ext cx="482646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283511" y="3570194"/>
            <a:ext cx="436992" cy="1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endCxn id="38" idx="1"/>
          </p:cNvCxnSpPr>
          <p:nvPr/>
        </p:nvCxnSpPr>
        <p:spPr>
          <a:xfrm>
            <a:off x="4283511" y="5233993"/>
            <a:ext cx="436992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4753789" y="1386345"/>
            <a:ext cx="4032448" cy="107546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>
                <a:solidFill>
                  <a:schemeClr val="tx1"/>
                </a:solidFill>
                <a:cs typeface="+mj-cs"/>
              </a:rPr>
              <a:t>ประโยคหลักหรือประโยคย่อยเป็นประโยคความเดียวซับซ้อน</a:t>
            </a:r>
          </a:p>
        </p:txBody>
      </p:sp>
      <p:sp>
        <p:nvSpPr>
          <p:cNvPr id="37" name="Rectangle 36"/>
          <p:cNvSpPr/>
          <p:nvPr/>
        </p:nvSpPr>
        <p:spPr>
          <a:xfrm>
            <a:off x="4737815" y="3026016"/>
            <a:ext cx="4032448" cy="108835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>
                <a:solidFill>
                  <a:schemeClr val="tx1"/>
                </a:solidFill>
                <a:cs typeface="+mj-cs"/>
              </a:rPr>
              <a:t>ประโยคความซ้อน ซึ่งมีส่วนประกอบเป็นประโยคความรวม</a:t>
            </a:r>
          </a:p>
        </p:txBody>
      </p:sp>
      <p:sp>
        <p:nvSpPr>
          <p:cNvPr id="38" name="Rectangle 37"/>
          <p:cNvSpPr/>
          <p:nvPr/>
        </p:nvSpPr>
        <p:spPr>
          <a:xfrm>
            <a:off x="4720503" y="4665542"/>
            <a:ext cx="4049760" cy="1136902"/>
          </a:xfrm>
          <a:prstGeom prst="rect">
            <a:avLst/>
          </a:prstGeom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>
                <a:solidFill>
                  <a:schemeClr val="tx1"/>
                </a:solidFill>
                <a:cs typeface="+mj-cs"/>
              </a:rPr>
              <a:t>ประโยคความซ้อน ซึ่งมีส่วนประกอบเป็นประโยคความซ้อน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-31452" y="-200415"/>
            <a:ext cx="2299196" cy="1685199"/>
            <a:chOff x="-31452" y="-200415"/>
            <a:chExt cx="2155180" cy="1685199"/>
          </a:xfrm>
        </p:grpSpPr>
        <p:pic>
          <p:nvPicPr>
            <p:cNvPr id="12" name="รูปภาพ 4" descr="20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5144" b="65875"/>
            <a:stretch>
              <a:fillRect/>
            </a:stretch>
          </p:blipFill>
          <p:spPr bwMode="auto">
            <a:xfrm>
              <a:off x="-31452" y="-200415"/>
              <a:ext cx="2155180" cy="1685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251520" y="429588"/>
              <a:ext cx="142512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3200" b="1" dirty="0" smtClean="0">
                  <a:latin typeface="Angsana New" pitchFamily="18" charset="-34"/>
                  <a:cs typeface="Angsana New" pitchFamily="18" charset="-34"/>
                </a:rPr>
                <a:t>สรุปความรู้</a:t>
              </a:r>
              <a:endParaRPr lang="th-TH" sz="3200" b="1" dirty="0">
                <a:latin typeface="Angsana New" pitchFamily="18" charset="-34"/>
                <a:cs typeface="Angsana New" pitchFamily="18" charset="-34"/>
              </a:endParaRPr>
            </a:p>
          </p:txBody>
        </p:sp>
      </p:grpSp>
      <p:sp>
        <p:nvSpPr>
          <p:cNvPr id="2" name="Rounded Rectangle 1"/>
          <p:cNvSpPr/>
          <p:nvPr/>
        </p:nvSpPr>
        <p:spPr>
          <a:xfrm>
            <a:off x="306256" y="3118085"/>
            <a:ext cx="3456384" cy="90422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cs typeface="+mj-cs"/>
              </a:rPr>
              <a:t>ประโยคความซ้อนซับซ้อน</a:t>
            </a:r>
            <a:endParaRPr lang="th-TH" sz="3200" b="1" dirty="0"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452" y="4755044"/>
            <a:ext cx="3079072" cy="2102956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CC8E1-8F43-4DC4-B5D4-06B5EC75B4CB}" type="slidenum">
              <a:rPr lang="th-TH" smtClean="0"/>
              <a:pPr/>
              <a:t>80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90129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251520" y="980728"/>
            <a:ext cx="8640960" cy="0"/>
          </a:xfrm>
          <a:prstGeom prst="line">
            <a:avLst/>
          </a:prstGeom>
          <a:ln w="38100">
            <a:solidFill>
              <a:srgbClr val="FF0000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16999" y="262389"/>
            <a:ext cx="360226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400" b="1" dirty="0" smtClean="0">
                <a:solidFill>
                  <a:srgbClr val="F79646">
                    <a:lumMod val="75000"/>
                  </a:srgbClr>
                </a:solidFill>
                <a:cs typeface="Angsana New"/>
              </a:rPr>
              <a:t>แต่งประโยคความซ้อน</a:t>
            </a:r>
            <a:endParaRPr lang="th-TH" sz="4400" b="1" dirty="0">
              <a:solidFill>
                <a:srgbClr val="F79646">
                  <a:lumMod val="75000"/>
                </a:srgbClr>
              </a:solidFill>
              <a:cs typeface="Angsana New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CC8E1-8F43-4DC4-B5D4-06B5EC75B4CB}" type="slidenum">
              <a:rPr lang="th-TH" smtClean="0">
                <a:solidFill>
                  <a:prstClr val="black"/>
                </a:solidFill>
              </a:rPr>
              <a:pPr/>
              <a:t>69</a:t>
            </a:fld>
            <a:endParaRPr lang="th-TH" dirty="0">
              <a:solidFill>
                <a:prstClr val="black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507734" y="1246782"/>
            <a:ext cx="6128531" cy="2285129"/>
            <a:chOff x="2374426" y="2512248"/>
            <a:chExt cx="6128531" cy="2285129"/>
          </a:xfrm>
        </p:grpSpPr>
        <p:grpSp>
          <p:nvGrpSpPr>
            <p:cNvPr id="15" name="Group 14"/>
            <p:cNvGrpSpPr/>
            <p:nvPr/>
          </p:nvGrpSpPr>
          <p:grpSpPr>
            <a:xfrm flipH="1">
              <a:off x="2374426" y="2949566"/>
              <a:ext cx="5463609" cy="1410492"/>
              <a:chOff x="910011" y="2368232"/>
              <a:chExt cx="5733339" cy="1410492"/>
            </a:xfrm>
            <a:effectLst/>
          </p:grpSpPr>
          <p:pic>
            <p:nvPicPr>
              <p:cNvPr id="17" name="Picture 2" descr="J:\000 1 A PowerPoint ภาษาไทย\000 ภาพประกอบ PowerPoint\9-1-58 ภาพทำ PPT\56-01-0208 ภาษาไทย ป.1 iPad\หน่วยที่ 09\JPEG&amp;PNG\36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47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89" r="3226"/>
              <a:stretch/>
            </p:blipFill>
            <p:spPr bwMode="auto">
              <a:xfrm>
                <a:off x="910011" y="2368232"/>
                <a:ext cx="5733339" cy="14104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8" name="TextBox 17"/>
              <p:cNvSpPr txBox="1"/>
              <p:nvPr/>
            </p:nvSpPr>
            <p:spPr>
              <a:xfrm>
                <a:off x="1426473" y="2950577"/>
                <a:ext cx="423152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dirty="0" smtClean="0">
                    <a:cs typeface="+mj-cs"/>
                  </a:rPr>
                  <a:t>เขายืนตัวสั่นเพราะกลัวเสียงฟ้าร้อง</a:t>
                </a:r>
                <a:endParaRPr lang="th-TH" dirty="0">
                  <a:cs typeface="+mj-cs"/>
                </a:endParaRPr>
              </a:p>
            </p:txBody>
          </p:sp>
        </p:grpSp>
        <p:pic>
          <p:nvPicPr>
            <p:cNvPr id="16" name="Picture 3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496" b="89911" l="0" r="15943">
                          <a14:backgroundMark x1="10851" y1="24036" x2="15359" y2="2195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2672"/>
            <a:stretch/>
          </p:blipFill>
          <p:spPr bwMode="auto">
            <a:xfrm flipH="1">
              <a:off x="7161278" y="2512248"/>
              <a:ext cx="1341679" cy="2285129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" name="Group 18"/>
          <p:cNvGrpSpPr/>
          <p:nvPr/>
        </p:nvGrpSpPr>
        <p:grpSpPr>
          <a:xfrm>
            <a:off x="2123728" y="3717032"/>
            <a:ext cx="4896544" cy="2410800"/>
            <a:chOff x="5098922" y="3728018"/>
            <a:chExt cx="4896544" cy="2410800"/>
          </a:xfrm>
        </p:grpSpPr>
        <p:sp>
          <p:nvSpPr>
            <p:cNvPr id="20" name="Rounded Rectangle 19"/>
            <p:cNvSpPr/>
            <p:nvPr/>
          </p:nvSpPr>
          <p:spPr>
            <a:xfrm>
              <a:off x="5098922" y="4554642"/>
              <a:ext cx="4896544" cy="1584176"/>
            </a:xfrm>
            <a:prstGeom prst="roundRect">
              <a:avLst/>
            </a:prstGeom>
            <a:solidFill>
              <a:srgbClr val="996633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dirty="0" smtClean="0">
                  <a:cs typeface="+mj-cs"/>
                </a:rPr>
                <a:t>เขายืนตัวสั่น                                  ประโยคหลัก</a:t>
              </a:r>
            </a:p>
            <a:p>
              <a:r>
                <a:rPr lang="th-TH" dirty="0" smtClean="0">
                  <a:cs typeface="+mj-cs"/>
                </a:rPr>
                <a:t>(เขา) กลัวเสียงฟ้าร้อง                   ประโยคย่อย</a:t>
              </a:r>
            </a:p>
            <a:p>
              <a:r>
                <a:rPr lang="th-TH" dirty="0" smtClean="0">
                  <a:cs typeface="+mj-cs"/>
                </a:rPr>
                <a:t>เพราะ                                            คำเชื่อม</a:t>
              </a:r>
              <a:endParaRPr lang="th-TH" dirty="0">
                <a:cs typeface="+mj-cs"/>
              </a:endParaRPr>
            </a:p>
          </p:txBody>
        </p:sp>
        <p:sp>
          <p:nvSpPr>
            <p:cNvPr id="21" name="Striped Right Arrow 20"/>
            <p:cNvSpPr/>
            <p:nvPr/>
          </p:nvSpPr>
          <p:spPr>
            <a:xfrm rot="5400000">
              <a:off x="7303218" y="3719351"/>
              <a:ext cx="487951" cy="505285"/>
            </a:xfrm>
            <a:prstGeom prst="stripedRightArrow">
              <a:avLst/>
            </a:prstGeom>
            <a:solidFill>
              <a:srgbClr val="F0D5D4"/>
            </a:solid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</p:spTree>
    <p:extLst>
      <p:ext uri="{BB962C8B-B14F-4D97-AF65-F5344CB8AC3E}">
        <p14:creationId xmlns:p14="http://schemas.microsoft.com/office/powerpoint/2010/main" val="2951370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251520" y="980728"/>
            <a:ext cx="8640960" cy="0"/>
          </a:xfrm>
          <a:prstGeom prst="line">
            <a:avLst/>
          </a:prstGeom>
          <a:ln w="38100">
            <a:solidFill>
              <a:srgbClr val="FF0000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16999" y="262389"/>
            <a:ext cx="360226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400" b="1" dirty="0" smtClean="0">
                <a:solidFill>
                  <a:srgbClr val="F79646">
                    <a:lumMod val="75000"/>
                  </a:srgbClr>
                </a:solidFill>
                <a:cs typeface="Angsana New"/>
              </a:rPr>
              <a:t>แต่งประโยคความซ้อน</a:t>
            </a:r>
            <a:endParaRPr lang="th-TH" sz="4400" b="1" dirty="0">
              <a:solidFill>
                <a:srgbClr val="F79646">
                  <a:lumMod val="75000"/>
                </a:srgbClr>
              </a:solidFill>
              <a:cs typeface="Angsana New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CC8E1-8F43-4DC4-B5D4-06B5EC75B4CB}" type="slidenum">
              <a:rPr lang="th-TH" smtClean="0">
                <a:solidFill>
                  <a:prstClr val="black"/>
                </a:solidFill>
              </a:rPr>
              <a:pPr/>
              <a:t>70</a:t>
            </a:fld>
            <a:endParaRPr lang="th-TH" dirty="0">
              <a:solidFill>
                <a:prstClr val="black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275237" y="1196752"/>
            <a:ext cx="6431087" cy="2285129"/>
            <a:chOff x="602765" y="4327067"/>
            <a:chExt cx="6431087" cy="2285129"/>
          </a:xfrm>
        </p:grpSpPr>
        <p:grpSp>
          <p:nvGrpSpPr>
            <p:cNvPr id="23" name="Group 22"/>
            <p:cNvGrpSpPr/>
            <p:nvPr/>
          </p:nvGrpSpPr>
          <p:grpSpPr>
            <a:xfrm>
              <a:off x="1300513" y="4764385"/>
              <a:ext cx="5733339" cy="1410492"/>
              <a:chOff x="910011" y="2368232"/>
              <a:chExt cx="5733339" cy="1410492"/>
            </a:xfrm>
            <a:effectLst/>
          </p:grpSpPr>
          <p:pic>
            <p:nvPicPr>
              <p:cNvPr id="25" name="Picture 2" descr="J:\000 1 A PowerPoint ภาษาไทย\000 ภาพประกอบ PowerPoint\9-1-58 ภาพทำ PPT\56-01-0208 ภาษาไทย ป.1 iPad\หน่วยที่ 09\JPEG&amp;PNG\36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89" r="3226"/>
              <a:stretch/>
            </p:blipFill>
            <p:spPr bwMode="auto">
              <a:xfrm>
                <a:off x="910011" y="2368232"/>
                <a:ext cx="5733339" cy="14104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6" name="TextBox 25"/>
              <p:cNvSpPr txBox="1"/>
              <p:nvPr/>
            </p:nvSpPr>
            <p:spPr>
              <a:xfrm>
                <a:off x="2129725" y="2950577"/>
                <a:ext cx="336149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dirty="0" smtClean="0">
                    <a:cs typeface="+mj-cs"/>
                  </a:rPr>
                  <a:t>เธออยู่ที่ทำงานจนเสร็จงาน</a:t>
                </a:r>
                <a:endParaRPr lang="th-TH" dirty="0">
                  <a:cs typeface="+mj-cs"/>
                </a:endParaRPr>
              </a:p>
            </p:txBody>
          </p:sp>
        </p:grpSp>
        <p:pic>
          <p:nvPicPr>
            <p:cNvPr id="24" name="Picture 3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496" b="89911" l="0" r="15943">
                          <a14:backgroundMark x1="10851" y1="24036" x2="15359" y2="2195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2672"/>
            <a:stretch/>
          </p:blipFill>
          <p:spPr bwMode="auto">
            <a:xfrm>
              <a:off x="602765" y="4327067"/>
              <a:ext cx="1407916" cy="2285129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" name="Group 26"/>
          <p:cNvGrpSpPr/>
          <p:nvPr/>
        </p:nvGrpSpPr>
        <p:grpSpPr>
          <a:xfrm>
            <a:off x="2425176" y="3481881"/>
            <a:ext cx="4896544" cy="2447888"/>
            <a:chOff x="2035981" y="2241201"/>
            <a:chExt cx="4896544" cy="2447888"/>
          </a:xfrm>
        </p:grpSpPr>
        <p:sp>
          <p:nvSpPr>
            <p:cNvPr id="28" name="Rounded Rectangle 27"/>
            <p:cNvSpPr/>
            <p:nvPr/>
          </p:nvSpPr>
          <p:spPr>
            <a:xfrm>
              <a:off x="2035981" y="3104913"/>
              <a:ext cx="4896544" cy="1584176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dirty="0" smtClean="0">
                  <a:cs typeface="+mj-cs"/>
                </a:rPr>
                <a:t>เธออยู่ที่ทำงาน                              ประโยคหลัก</a:t>
              </a:r>
            </a:p>
            <a:p>
              <a:r>
                <a:rPr lang="th-TH" dirty="0" smtClean="0">
                  <a:cs typeface="+mj-cs"/>
                </a:rPr>
                <a:t>(เธอ) เสร็จงาน                              ประโยคย่อย</a:t>
              </a:r>
            </a:p>
            <a:p>
              <a:r>
                <a:rPr lang="th-TH" dirty="0" smtClean="0">
                  <a:cs typeface="+mj-cs"/>
                </a:rPr>
                <a:t>จน                                                 คำเชื่อม</a:t>
              </a:r>
              <a:endParaRPr lang="th-TH" dirty="0">
                <a:cs typeface="+mj-cs"/>
              </a:endParaRPr>
            </a:p>
          </p:txBody>
        </p:sp>
        <p:sp>
          <p:nvSpPr>
            <p:cNvPr id="29" name="Striped Right Arrow 28"/>
            <p:cNvSpPr/>
            <p:nvPr/>
          </p:nvSpPr>
          <p:spPr>
            <a:xfrm rot="5400000" flipV="1">
              <a:off x="4211126" y="2232534"/>
              <a:ext cx="487951" cy="505285"/>
            </a:xfrm>
            <a:prstGeom prst="stripedRightArrow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</p:spTree>
    <p:extLst>
      <p:ext uri="{BB962C8B-B14F-4D97-AF65-F5344CB8AC3E}">
        <p14:creationId xmlns:p14="http://schemas.microsoft.com/office/powerpoint/2010/main" val="298935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516277"/>
            <a:ext cx="9144000" cy="712879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4000" b="1" dirty="0">
                <a:cs typeface="+mj-cs"/>
              </a:rPr>
              <a:t> </a:t>
            </a:r>
            <a:r>
              <a:rPr lang="th-TH" sz="4000" b="1" dirty="0" smtClean="0">
                <a:cs typeface="+mj-cs"/>
              </a:rPr>
              <a:t>     ๒.๓ ประโยคความซ้อนซับซ้อน</a:t>
            </a:r>
            <a:endParaRPr lang="th-TH" sz="4000" b="1" dirty="0"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1361" y="41276"/>
            <a:ext cx="18020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 smtClean="0">
                <a:cs typeface="+mj-cs"/>
              </a:rPr>
              <a:t>๒. ประโยคซับซ้อน</a:t>
            </a:r>
            <a:endParaRPr lang="th-TH" sz="2400" b="1" dirty="0"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43608" y="1734925"/>
            <a:ext cx="7128792" cy="16940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th-TH" dirty="0" smtClean="0">
              <a:cs typeface="+mj-cs"/>
            </a:endParaRPr>
          </a:p>
          <a:p>
            <a:r>
              <a:rPr lang="th-TH" dirty="0">
                <a:cs typeface="+mj-cs"/>
              </a:rPr>
              <a:t> </a:t>
            </a:r>
            <a:r>
              <a:rPr lang="th-TH" dirty="0" smtClean="0">
                <a:cs typeface="+mj-cs"/>
              </a:rPr>
              <a:t>       คือ </a:t>
            </a:r>
            <a:r>
              <a:rPr lang="th-TH" dirty="0">
                <a:cs typeface="+mj-cs"/>
              </a:rPr>
              <a:t>ประโยคความซ้อนซึ่งประกอบด้วยประโยคย่อยหรืออนุประโยคมากกว่าหนึ่งประโยค ประโยคย่อยที่เพิ่มขึ้นนี้อาจเป็นนามานุประโยค </a:t>
            </a:r>
            <a:r>
              <a:rPr lang="th-TH" dirty="0" err="1">
                <a:cs typeface="+mj-cs"/>
              </a:rPr>
              <a:t>คุณา</a:t>
            </a:r>
            <a:r>
              <a:rPr lang="th-TH" dirty="0">
                <a:cs typeface="+mj-cs"/>
              </a:rPr>
              <a:t>นุประโยค หรือ</a:t>
            </a:r>
            <a:r>
              <a:rPr lang="th-TH" dirty="0" err="1">
                <a:cs typeface="+mj-cs"/>
              </a:rPr>
              <a:t>วิเศษณา</a:t>
            </a:r>
            <a:r>
              <a:rPr lang="th-TH" dirty="0">
                <a:cs typeface="+mj-cs"/>
              </a:rPr>
              <a:t>นุประโยคก็ได้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797136" y="1374885"/>
            <a:ext cx="3312368" cy="72008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cs typeface="+mj-cs"/>
              </a:rPr>
              <a:t>ประโยคความซ้อนซับซ้อน </a:t>
            </a:r>
          </a:p>
        </p:txBody>
      </p:sp>
      <p:sp>
        <p:nvSpPr>
          <p:cNvPr id="7" name="Rectangle 6"/>
          <p:cNvSpPr/>
          <p:nvPr/>
        </p:nvSpPr>
        <p:spPr>
          <a:xfrm>
            <a:off x="745908" y="4149080"/>
            <a:ext cx="3106012" cy="72008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cs typeface="+mj-cs"/>
              </a:rPr>
              <a:t>ประโยคความซ้อนซับซ้อน</a:t>
            </a:r>
            <a:endParaRPr lang="th-TH" dirty="0">
              <a:cs typeface="+mj-cs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4050845" y="4240659"/>
            <a:ext cx="720080" cy="576064"/>
          </a:xfrm>
          <a:prstGeom prst="rightArrow">
            <a:avLst/>
          </a:prstGeom>
          <a:solidFill>
            <a:srgbClr val="FFFFCC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cs typeface="+mj-cs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114918" y="4005064"/>
            <a:ext cx="3528392" cy="1944216"/>
            <a:chOff x="5114918" y="4005064"/>
            <a:chExt cx="3528392" cy="1944216"/>
          </a:xfrm>
        </p:grpSpPr>
        <p:sp>
          <p:nvSpPr>
            <p:cNvPr id="26" name="Round Single Corner Rectangle 25"/>
            <p:cNvSpPr/>
            <p:nvPr/>
          </p:nvSpPr>
          <p:spPr>
            <a:xfrm>
              <a:off x="5114918" y="4005064"/>
              <a:ext cx="3528392" cy="1944216"/>
            </a:xfrm>
            <a:prstGeom prst="round1Rect">
              <a:avLst/>
            </a:prstGeom>
            <a:solidFill>
              <a:schemeClr val="bg2">
                <a:lumMod val="90000"/>
              </a:schemeClr>
            </a:solidFill>
            <a:ln w="38100"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148064" y="4159069"/>
              <a:ext cx="15841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dirty="0" smtClean="0">
                  <a:cs typeface="+mj-cs"/>
                </a:rPr>
                <a:t>ประโยคหลัก</a:t>
              </a:r>
              <a:endParaRPr lang="th-TH" dirty="0">
                <a:cs typeface="+mj-cs"/>
              </a:endParaRPr>
            </a:p>
          </p:txBody>
        </p:sp>
        <p:sp>
          <p:nvSpPr>
            <p:cNvPr id="14" name="Plus 13"/>
            <p:cNvSpPr/>
            <p:nvPr/>
          </p:nvSpPr>
          <p:spPr>
            <a:xfrm>
              <a:off x="6624228" y="4312667"/>
              <a:ext cx="216024" cy="216024"/>
            </a:xfrm>
            <a:prstGeom prst="mathPlus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cs typeface="+mj-cs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876256" y="4159069"/>
              <a:ext cx="13681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dirty="0" smtClean="0">
                  <a:cs typeface="+mj-cs"/>
                </a:rPr>
                <a:t>ประโยคย่อย</a:t>
              </a:r>
              <a:endParaRPr lang="th-TH" dirty="0">
                <a:cs typeface="+mj-cs"/>
              </a:endParaRPr>
            </a:p>
          </p:txBody>
        </p:sp>
        <p:sp>
          <p:nvSpPr>
            <p:cNvPr id="22" name="Plus 21"/>
            <p:cNvSpPr/>
            <p:nvPr/>
          </p:nvSpPr>
          <p:spPr>
            <a:xfrm>
              <a:off x="8244408" y="4293096"/>
              <a:ext cx="216024" cy="216024"/>
            </a:xfrm>
            <a:prstGeom prst="mathPlus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cs typeface="+mj-cs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194011" y="4762943"/>
              <a:ext cx="15841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dirty="0" smtClean="0">
                  <a:cs typeface="+mj-cs"/>
                </a:rPr>
                <a:t>ประโยคย่อย</a:t>
              </a:r>
              <a:endParaRPr lang="th-TH" dirty="0">
                <a:cs typeface="+mj-cs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881972" y="4762943"/>
              <a:ext cx="15841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dirty="0" smtClean="0">
                  <a:cs typeface="+mj-cs"/>
                </a:rPr>
                <a:t>ประโยคย่อย</a:t>
              </a:r>
              <a:endParaRPr lang="th-TH" dirty="0">
                <a:cs typeface="+mj-cs"/>
              </a:endParaRPr>
            </a:p>
          </p:txBody>
        </p:sp>
        <p:sp>
          <p:nvSpPr>
            <p:cNvPr id="25" name="Plus 24"/>
            <p:cNvSpPr/>
            <p:nvPr/>
          </p:nvSpPr>
          <p:spPr>
            <a:xfrm>
              <a:off x="6627086" y="4904798"/>
              <a:ext cx="216024" cy="216024"/>
            </a:xfrm>
            <a:prstGeom prst="mathPlus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cs typeface="+mj-cs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114918" y="5274472"/>
              <a:ext cx="35283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dirty="0" smtClean="0">
                  <a:cs typeface="+mj-cs"/>
                </a:rPr>
                <a:t>(ประโยคย่อยมีมากกว่า ๑ ประโยค)</a:t>
              </a:r>
              <a:endParaRPr lang="th-TH" dirty="0">
                <a:cs typeface="+mj-cs"/>
              </a:endParaRPr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CC8E1-8F43-4DC4-B5D4-06B5EC75B4CB}" type="slidenum">
              <a:rPr lang="th-TH" smtClean="0"/>
              <a:pPr/>
              <a:t>71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8222120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7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516277"/>
            <a:ext cx="9144000" cy="712879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4000" b="1" dirty="0">
                <a:solidFill>
                  <a:prstClr val="white"/>
                </a:solidFill>
                <a:cs typeface="Angsana New"/>
              </a:rPr>
              <a:t> </a:t>
            </a:r>
            <a:r>
              <a:rPr lang="th-TH" sz="4000" b="1" dirty="0" smtClean="0">
                <a:solidFill>
                  <a:prstClr val="white"/>
                </a:solidFill>
                <a:cs typeface="Angsana New"/>
              </a:rPr>
              <a:t>     ๒.๓ ประโยคความซ้อนซับซ้อน</a:t>
            </a:r>
            <a:endParaRPr lang="th-TH" sz="4000" b="1" dirty="0">
              <a:solidFill>
                <a:prstClr val="white"/>
              </a:solidFill>
              <a:cs typeface="Angsana New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1361" y="41276"/>
            <a:ext cx="18020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 smtClean="0">
                <a:solidFill>
                  <a:prstClr val="black"/>
                </a:solidFill>
                <a:cs typeface="Angsana New"/>
              </a:rPr>
              <a:t>๒. ประโยคซับซ้อน</a:t>
            </a:r>
            <a:endParaRPr lang="th-TH" sz="2400" b="1" dirty="0">
              <a:solidFill>
                <a:prstClr val="black"/>
              </a:solidFill>
              <a:cs typeface="Angsana New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84868" y="1556792"/>
            <a:ext cx="4939260" cy="649230"/>
            <a:chOff x="1043608" y="3861048"/>
            <a:chExt cx="3905918" cy="649230"/>
          </a:xfrm>
        </p:grpSpPr>
        <p:sp>
          <p:nvSpPr>
            <p:cNvPr id="12" name="Rectangle 11"/>
            <p:cNvSpPr/>
            <p:nvPr/>
          </p:nvSpPr>
          <p:spPr>
            <a:xfrm>
              <a:off x="1133102" y="3934214"/>
              <a:ext cx="3816424" cy="576064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>
                <a:solidFill>
                  <a:prstClr val="white"/>
                </a:solidFill>
                <a:cs typeface="Angsana New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1043608" y="3861048"/>
              <a:ext cx="3816424" cy="576064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h-TH" sz="3200" b="1" dirty="0" smtClean="0">
                  <a:solidFill>
                    <a:prstClr val="black"/>
                  </a:solidFill>
                  <a:cs typeface="Angsana New"/>
                </a:rPr>
                <a:t>ลักษณะของประโยคความซ้อนซับซ้อน</a:t>
              </a:r>
              <a:endParaRPr lang="th-TH" sz="3200" b="1" dirty="0">
                <a:solidFill>
                  <a:prstClr val="black"/>
                </a:solidFill>
                <a:cs typeface="Angsana New"/>
              </a:endParaRPr>
            </a:p>
          </p:txBody>
        </p:sp>
      </p:grpSp>
      <p:sp>
        <p:nvSpPr>
          <p:cNvPr id="11" name="Freeform 10">
            <a:hlinkClick r:id="rId3" action="ppaction://hlinksldjump"/>
          </p:cNvPr>
          <p:cNvSpPr/>
          <p:nvPr/>
        </p:nvSpPr>
        <p:spPr>
          <a:xfrm>
            <a:off x="1403648" y="2775631"/>
            <a:ext cx="6753264" cy="665334"/>
          </a:xfrm>
          <a:custGeom>
            <a:avLst/>
            <a:gdLst>
              <a:gd name="connsiteX0" fmla="*/ 0 w 2129070"/>
              <a:gd name="connsiteY0" fmla="*/ 0 h 665334"/>
              <a:gd name="connsiteX1" fmla="*/ 2129070 w 2129070"/>
              <a:gd name="connsiteY1" fmla="*/ 0 h 665334"/>
              <a:gd name="connsiteX2" fmla="*/ 2129070 w 2129070"/>
              <a:gd name="connsiteY2" fmla="*/ 665334 h 665334"/>
              <a:gd name="connsiteX3" fmla="*/ 0 w 2129070"/>
              <a:gd name="connsiteY3" fmla="*/ 665334 h 665334"/>
              <a:gd name="connsiteX4" fmla="*/ 0 w 2129070"/>
              <a:gd name="connsiteY4" fmla="*/ 0 h 665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29070" h="665334">
                <a:moveTo>
                  <a:pt x="0" y="0"/>
                </a:moveTo>
                <a:lnTo>
                  <a:pt x="2129070" y="0"/>
                </a:lnTo>
                <a:lnTo>
                  <a:pt x="2129070" y="665334"/>
                </a:lnTo>
                <a:lnTo>
                  <a:pt x="0" y="665334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extrusionH="12700" prstMaterial="plastic">
            <a:bevelT w="50800" h="50800"/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50653" tIns="102870" rIns="102870" bIns="102870" numCol="1" spcCol="1270" anchor="ctr" anchorCtr="0">
            <a:noAutofit/>
          </a:bodyPr>
          <a:lstStyle/>
          <a:p>
            <a:pPr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h-TH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cs typeface="Angsana New"/>
              </a:rPr>
              <a:t>ประโยคหลักหรือประโยคย่อยเป็นประโยคความเดียวซับซ้อน</a:t>
            </a:r>
            <a:endParaRPr lang="th-TH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cs typeface="Angsana New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99183" y="2679527"/>
            <a:ext cx="546832" cy="698601"/>
          </a:xfrm>
          <a:prstGeom prst="rect">
            <a:avLst/>
          </a:prstGeom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tint val="50000"/>
              <a:hueOff val="0"/>
              <a:satOff val="0"/>
              <a:lumOff val="0"/>
              <a:alphaOff val="0"/>
            </a:schemeClr>
          </a:fillRef>
          <a:effectRef idx="2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th-TH" sz="3200" dirty="0" smtClean="0">
                <a:solidFill>
                  <a:prstClr val="black"/>
                </a:solidFill>
                <a:cs typeface="Angsana New"/>
              </a:rPr>
              <a:t>๑.</a:t>
            </a:r>
            <a:endParaRPr lang="th-TH" sz="3200" dirty="0">
              <a:solidFill>
                <a:prstClr val="black"/>
              </a:solidFill>
              <a:cs typeface="Angsana New"/>
            </a:endParaRPr>
          </a:p>
        </p:txBody>
      </p:sp>
      <p:sp>
        <p:nvSpPr>
          <p:cNvPr id="18" name="Freeform 17">
            <a:hlinkClick r:id="rId4" action="ppaction://hlinksldjump"/>
          </p:cNvPr>
          <p:cNvSpPr/>
          <p:nvPr/>
        </p:nvSpPr>
        <p:spPr>
          <a:xfrm>
            <a:off x="1403648" y="3866408"/>
            <a:ext cx="6753264" cy="665334"/>
          </a:xfrm>
          <a:custGeom>
            <a:avLst/>
            <a:gdLst>
              <a:gd name="connsiteX0" fmla="*/ 0 w 2129070"/>
              <a:gd name="connsiteY0" fmla="*/ 0 h 665334"/>
              <a:gd name="connsiteX1" fmla="*/ 2129070 w 2129070"/>
              <a:gd name="connsiteY1" fmla="*/ 0 h 665334"/>
              <a:gd name="connsiteX2" fmla="*/ 2129070 w 2129070"/>
              <a:gd name="connsiteY2" fmla="*/ 665334 h 665334"/>
              <a:gd name="connsiteX3" fmla="*/ 0 w 2129070"/>
              <a:gd name="connsiteY3" fmla="*/ 665334 h 665334"/>
              <a:gd name="connsiteX4" fmla="*/ 0 w 2129070"/>
              <a:gd name="connsiteY4" fmla="*/ 0 h 665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29070" h="665334">
                <a:moveTo>
                  <a:pt x="0" y="0"/>
                </a:moveTo>
                <a:lnTo>
                  <a:pt x="2129070" y="0"/>
                </a:lnTo>
                <a:lnTo>
                  <a:pt x="2129070" y="665334"/>
                </a:lnTo>
                <a:lnTo>
                  <a:pt x="0" y="665334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extrusionH="12700" prstMaterial="plastic">
            <a:bevelT w="50800" h="50800"/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50653" tIns="102870" rIns="102870" bIns="102870" numCol="1" spcCol="1270" anchor="ctr" anchorCtr="0">
            <a:noAutofit/>
          </a:bodyPr>
          <a:lstStyle/>
          <a:p>
            <a:pPr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h-TH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cs typeface="Angsana New"/>
              </a:rPr>
              <a:t>ประโยคความซ้อน ซึ่งมีส่วนประกอบเป็นประโยคความรวม</a:t>
            </a:r>
            <a:endParaRPr lang="th-TH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cs typeface="Angsana New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199183" y="3770303"/>
            <a:ext cx="546832" cy="698601"/>
          </a:xfrm>
          <a:prstGeom prst="rect">
            <a:avLst/>
          </a:prstGeom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tint val="50000"/>
              <a:hueOff val="0"/>
              <a:satOff val="0"/>
              <a:lumOff val="0"/>
              <a:alphaOff val="0"/>
            </a:schemeClr>
          </a:fillRef>
          <a:effectRef idx="2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th-TH" sz="3200" dirty="0" smtClean="0">
                <a:solidFill>
                  <a:prstClr val="black"/>
                </a:solidFill>
                <a:cs typeface="Angsana New"/>
              </a:rPr>
              <a:t>๒.</a:t>
            </a:r>
            <a:endParaRPr lang="th-TH" sz="3200" dirty="0">
              <a:solidFill>
                <a:prstClr val="black"/>
              </a:solidFill>
              <a:cs typeface="Angsana New"/>
            </a:endParaRPr>
          </a:p>
        </p:txBody>
      </p:sp>
      <p:sp>
        <p:nvSpPr>
          <p:cNvPr id="20" name="Freeform 19">
            <a:hlinkClick r:id="rId5" action="ppaction://hlinksldjump"/>
          </p:cNvPr>
          <p:cNvSpPr/>
          <p:nvPr/>
        </p:nvSpPr>
        <p:spPr>
          <a:xfrm>
            <a:off x="1427100" y="4957186"/>
            <a:ext cx="6753264" cy="665334"/>
          </a:xfrm>
          <a:custGeom>
            <a:avLst/>
            <a:gdLst>
              <a:gd name="connsiteX0" fmla="*/ 0 w 2129070"/>
              <a:gd name="connsiteY0" fmla="*/ 0 h 665334"/>
              <a:gd name="connsiteX1" fmla="*/ 2129070 w 2129070"/>
              <a:gd name="connsiteY1" fmla="*/ 0 h 665334"/>
              <a:gd name="connsiteX2" fmla="*/ 2129070 w 2129070"/>
              <a:gd name="connsiteY2" fmla="*/ 665334 h 665334"/>
              <a:gd name="connsiteX3" fmla="*/ 0 w 2129070"/>
              <a:gd name="connsiteY3" fmla="*/ 665334 h 665334"/>
              <a:gd name="connsiteX4" fmla="*/ 0 w 2129070"/>
              <a:gd name="connsiteY4" fmla="*/ 0 h 665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29070" h="665334">
                <a:moveTo>
                  <a:pt x="0" y="0"/>
                </a:moveTo>
                <a:lnTo>
                  <a:pt x="2129070" y="0"/>
                </a:lnTo>
                <a:lnTo>
                  <a:pt x="2129070" y="665334"/>
                </a:lnTo>
                <a:lnTo>
                  <a:pt x="0" y="665334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extrusionH="12700" prstMaterial="plastic">
            <a:bevelT w="50800" h="50800"/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50653" tIns="102870" rIns="102870" bIns="102870" numCol="1" spcCol="1270" anchor="ctr" anchorCtr="0">
            <a:noAutofit/>
          </a:bodyPr>
          <a:lstStyle/>
          <a:p>
            <a:pPr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h-TH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cs typeface="Angsana New"/>
              </a:rPr>
              <a:t>ประโยคความซ้อน ซึ่งมีส่วนประกอบเป็นประโยคความซ้อน</a:t>
            </a:r>
            <a:endParaRPr lang="th-TH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cs typeface="Angsana New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222635" y="4861081"/>
            <a:ext cx="546832" cy="698601"/>
          </a:xfrm>
          <a:prstGeom prst="rect">
            <a:avLst/>
          </a:prstGeom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tint val="50000"/>
              <a:hueOff val="0"/>
              <a:satOff val="0"/>
              <a:lumOff val="0"/>
              <a:alphaOff val="0"/>
            </a:schemeClr>
          </a:fillRef>
          <a:effectRef idx="2">
            <a:schemeClr val="accent4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th-TH" sz="3200" dirty="0" smtClean="0">
                <a:solidFill>
                  <a:prstClr val="black"/>
                </a:solidFill>
                <a:cs typeface="Angsana New"/>
              </a:rPr>
              <a:t>๓.</a:t>
            </a:r>
            <a:endParaRPr lang="th-TH" sz="3200" dirty="0">
              <a:solidFill>
                <a:prstClr val="black"/>
              </a:solidFill>
              <a:cs typeface="Angsana New"/>
            </a:endParaRPr>
          </a:p>
        </p:txBody>
      </p:sp>
      <p:pic>
        <p:nvPicPr>
          <p:cNvPr id="16" name="Picture 1" descr="C:\Users\tasanee\AppData\Local\Microsoft\Windows\Temporary Internet Files\Low\Content.IE5\TDDP2MJ3\hand_icon_small[1].png">
            <a:hlinkClick r:id="rId4" action="ppaction://hlinksldjump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2405" y="5289853"/>
            <a:ext cx="121905" cy="1828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1" descr="C:\Users\tasanee\AppData\Local\Microsoft\Windows\Temporary Internet Files\Low\Content.IE5\TDDP2MJ3\hand_icon_small[1].png">
            <a:hlinkClick r:id="rId4" action="ppaction://hlinksldjump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2406" y="4199075"/>
            <a:ext cx="121905" cy="1828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1" descr="C:\Users\tasanee\AppData\Local\Microsoft\Windows\Temporary Internet Files\Low\Content.IE5\TDDP2MJ3\hand_icon_small[1].png">
            <a:hlinkClick r:id="rId4" action="ppaction://hlinksldjump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2406" y="3113168"/>
            <a:ext cx="121905" cy="18285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CC8E1-8F43-4DC4-B5D4-06B5EC75B4CB}" type="slidenum">
              <a:rPr lang="th-TH" smtClean="0"/>
              <a:pPr/>
              <a:t>72</a:t>
            </a:fld>
            <a:endParaRPr lang="th-TH" dirty="0"/>
          </a:p>
        </p:txBody>
      </p:sp>
      <p:pic>
        <p:nvPicPr>
          <p:cNvPr id="25" name="Picture 2" descr="U:\ลูกศรไป กลับ\Picture6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524" b="89796" l="0" r="98230">
                        <a14:foregroundMark x1="22566" y1="31973" x2="41150" y2="57143"/>
                        <a14:foregroundMark x1="45575" y1="38776" x2="26106" y2="585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050" y="6027870"/>
            <a:ext cx="1377950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13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83568" y="1340768"/>
            <a:ext cx="7344816" cy="57606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chemeClr val="bg1"/>
                </a:solidFill>
                <a:cs typeface="Angsana New"/>
              </a:rPr>
              <a:t>๑) ประโยค</a:t>
            </a:r>
            <a:r>
              <a:rPr lang="th-TH" sz="3200" b="1" dirty="0">
                <a:solidFill>
                  <a:schemeClr val="bg1"/>
                </a:solidFill>
                <a:cs typeface="Angsana New"/>
              </a:rPr>
              <a:t>หลักหรือประโยคย่อยเป็นประโยคความเดียวซับซ้อน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3568" y="2153304"/>
            <a:ext cx="7704856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นักกีฬากำลังฝึกซ้อมอยู่กลางสนาม </a:t>
            </a:r>
            <a:r>
              <a:rPr lang="th-TH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ซึ่ง</a:t>
            </a:r>
            <a:r>
              <a:rPr lang="th-TH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เพิ่งสร้างเสร็จเรียบร้อยเมื่อสัปดาห์ที่แล้ว</a:t>
            </a: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5766789"/>
              </p:ext>
            </p:extLst>
          </p:nvPr>
        </p:nvGraphicFramePr>
        <p:xfrm>
          <a:off x="120871" y="3645024"/>
          <a:ext cx="8856985" cy="29260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56186"/>
                <a:gridCol w="2232248"/>
                <a:gridCol w="1080120"/>
                <a:gridCol w="1656184"/>
                <a:gridCol w="2232247"/>
              </a:tblGrid>
              <a:tr h="321581">
                <a:tc gridSpan="2"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cs typeface="+mj-cs"/>
                        </a:rPr>
                        <a:t>ประโยคหลัก</a:t>
                      </a:r>
                      <a:endParaRPr lang="th-TH" dirty="0">
                        <a:solidFill>
                          <a:sysClr val="windowText" lastClr="000000"/>
                        </a:solidFill>
                        <a:latin typeface="Angsana New" pitchFamily="18" charset="-34"/>
                        <a:cs typeface="+mj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cs typeface="+mj-cs"/>
                        </a:rPr>
                        <a:t>คำเชื่อม</a:t>
                      </a:r>
                      <a:endParaRPr lang="th-TH" dirty="0">
                        <a:solidFill>
                          <a:sysClr val="windowText" lastClr="000000"/>
                        </a:solidFill>
                        <a:latin typeface="Angsana New" pitchFamily="18" charset="-34"/>
                        <a:cs typeface="+mj-cs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cs typeface="+mj-cs"/>
                        </a:rPr>
                        <a:t>ประโยคย่อย</a:t>
                      </a:r>
                      <a:endParaRPr lang="th-TH" dirty="0">
                        <a:solidFill>
                          <a:sysClr val="windowText" lastClr="000000"/>
                        </a:solidFill>
                        <a:latin typeface="Angsana New" pitchFamily="18" charset="-34"/>
                        <a:cs typeface="+mj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</a:tr>
              <a:tr h="321581">
                <a:tc gridSpan="2">
                  <a:txBody>
                    <a:bodyPr/>
                    <a:lstStyle/>
                    <a:p>
                      <a:r>
                        <a:rPr lang="th-TH" dirty="0" smtClean="0">
                          <a:cs typeface="+mj-cs"/>
                        </a:rPr>
                        <a:t>นักกีฬากำลังฝึกซ้อมอยู่กลางสนาม</a:t>
                      </a:r>
                      <a:endParaRPr lang="th-TH" dirty="0">
                        <a:latin typeface="Angsana New" pitchFamily="18" charset="-34"/>
                        <a:cs typeface="+mj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cs typeface="+mj-cs"/>
                        </a:rPr>
                        <a:t>ซึ่ง</a:t>
                      </a:r>
                      <a:endParaRPr lang="th-TH" dirty="0">
                        <a:latin typeface="Angsana New" pitchFamily="18" charset="-34"/>
                        <a:cs typeface="+mj-cs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th-TH" dirty="0" smtClean="0">
                          <a:cs typeface="+mj-cs"/>
                        </a:rPr>
                        <a:t>เพิ่งสร้างเสร็จเมื่อสัปดาห์ที่แล้ว</a:t>
                      </a:r>
                      <a:endParaRPr lang="th-TH" dirty="0">
                        <a:latin typeface="Angsana New" pitchFamily="18" charset="-34"/>
                        <a:cs typeface="+mj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</a:tr>
              <a:tr h="321581"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cs typeface="+mj-cs"/>
                        </a:rPr>
                        <a:t>ภาคประธาน</a:t>
                      </a:r>
                      <a:endParaRPr lang="th-TH" b="1" dirty="0">
                        <a:latin typeface="Angsana New" pitchFamily="18" charset="-34"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cs typeface="+mj-cs"/>
                        </a:rPr>
                        <a:t>ภาคแสดง</a:t>
                      </a:r>
                      <a:endParaRPr lang="th-TH" b="1" dirty="0">
                        <a:latin typeface="Angsana New" pitchFamily="18" charset="-34"/>
                        <a:cs typeface="+mj-c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cs typeface="+mj-cs"/>
                        </a:rPr>
                        <a:t>ภาคประธาน</a:t>
                      </a:r>
                      <a:endParaRPr lang="th-TH" b="1" dirty="0">
                        <a:latin typeface="Angsana New" pitchFamily="18" charset="-34"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cs typeface="+mj-cs"/>
                        </a:rPr>
                        <a:t>ภาคแสดง</a:t>
                      </a:r>
                      <a:endParaRPr lang="th-TH" b="1" dirty="0">
                        <a:latin typeface="Angsana New" pitchFamily="18" charset="-34"/>
                        <a:cs typeface="+mj-cs"/>
                      </a:endParaRPr>
                    </a:p>
                  </a:txBody>
                  <a:tcPr/>
                </a:tc>
              </a:tr>
              <a:tr h="851245">
                <a:tc>
                  <a:txBody>
                    <a:bodyPr/>
                    <a:lstStyle/>
                    <a:p>
                      <a:r>
                        <a:rPr lang="th-TH" dirty="0" smtClean="0">
                          <a:cs typeface="+mj-cs"/>
                        </a:rPr>
                        <a:t>นักกีฬา</a:t>
                      </a:r>
                      <a:endParaRPr lang="th-TH" dirty="0">
                        <a:latin typeface="Angsana New" pitchFamily="18" charset="-34"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 smtClean="0">
                          <a:cs typeface="+mj-cs"/>
                        </a:rPr>
                        <a:t>กำลังฝึกซ้อมอยู่กลางสนาม</a:t>
                      </a:r>
                      <a:endParaRPr lang="th-TH" dirty="0">
                        <a:latin typeface="Angsana New" pitchFamily="18" charset="-34"/>
                        <a:cs typeface="+mj-c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 smtClean="0">
                          <a:cs typeface="+mj-cs"/>
                        </a:rPr>
                        <a:t>(สนาม)</a:t>
                      </a:r>
                      <a:endParaRPr lang="th-TH" dirty="0">
                        <a:latin typeface="Angsana New" pitchFamily="18" charset="-34"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 smtClean="0">
                          <a:cs typeface="+mj-cs"/>
                        </a:rPr>
                        <a:t>เพิ่งสร้างเสร็จเรียบร้อยเมื่อสัปดาห์ที่แล้ว</a:t>
                      </a:r>
                      <a:endParaRPr lang="th-TH" dirty="0">
                        <a:latin typeface="Angsana New" pitchFamily="18" charset="-34"/>
                        <a:cs typeface="+mj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0" y="516277"/>
            <a:ext cx="9144000" cy="712879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4000" b="1" dirty="0">
                <a:solidFill>
                  <a:prstClr val="white"/>
                </a:solidFill>
                <a:cs typeface="Angsana New"/>
              </a:rPr>
              <a:t> </a:t>
            </a:r>
            <a:r>
              <a:rPr lang="th-TH" sz="4000" b="1" dirty="0" smtClean="0">
                <a:solidFill>
                  <a:prstClr val="white"/>
                </a:solidFill>
                <a:cs typeface="Angsana New"/>
              </a:rPr>
              <a:t>     ๒.๓ ประโยคความซ้อนซับซ้อน</a:t>
            </a:r>
            <a:endParaRPr lang="th-TH" sz="4000" b="1" dirty="0">
              <a:solidFill>
                <a:prstClr val="white"/>
              </a:solidFill>
              <a:cs typeface="Angsana New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1361" y="41276"/>
            <a:ext cx="18020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 smtClean="0">
                <a:solidFill>
                  <a:prstClr val="black"/>
                </a:solidFill>
                <a:cs typeface="Angsana New"/>
              </a:rPr>
              <a:t>๒. ประโยคซับซ้อน</a:t>
            </a:r>
            <a:endParaRPr lang="th-TH" sz="2400" b="1" dirty="0">
              <a:solidFill>
                <a:prstClr val="black"/>
              </a:solidFill>
              <a:cs typeface="Angsana New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4139952" y="2853456"/>
            <a:ext cx="792088" cy="504056"/>
          </a:xfrm>
          <a:prstGeom prst="downArrow">
            <a:avLst/>
          </a:prstGeom>
          <a:solidFill>
            <a:srgbClr val="EB99D9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CC8E1-8F43-4DC4-B5D4-06B5EC75B4CB}" type="slidenum">
              <a:rPr lang="th-TH" smtClean="0"/>
              <a:pPr/>
              <a:t>73</a:t>
            </a:fld>
            <a:endParaRPr lang="th-TH" dirty="0"/>
          </a:p>
        </p:txBody>
      </p:sp>
      <p:pic>
        <p:nvPicPr>
          <p:cNvPr id="11" name="Picture 2" descr="U:\ลูกศรไป กลับ\Picture5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24" b="89796" l="2632" r="99123">
                        <a14:foregroundMark x1="55702" y1="48980" x2="80263" y2="50340"/>
                        <a14:foregroundMark x1="69298" y1="30612" x2="71930" y2="564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8" y="6023663"/>
            <a:ext cx="1390650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820730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832033" y="2132856"/>
            <a:ext cx="7479933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ละครพูดเรื่องเห็นแก่ลูกที่ครู</a:t>
            </a: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และ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นักเรียนแสดงได้รับความสนใจเป็นอย่างมาก</a:t>
            </a: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0270342"/>
              </p:ext>
            </p:extLst>
          </p:nvPr>
        </p:nvGraphicFramePr>
        <p:xfrm>
          <a:off x="256435" y="3789040"/>
          <a:ext cx="8494753" cy="201735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950137"/>
                <a:gridCol w="2088232"/>
                <a:gridCol w="1224136"/>
                <a:gridCol w="2232248"/>
              </a:tblGrid>
              <a:tr h="604463"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cs typeface="+mj-cs"/>
                        </a:rPr>
                        <a:t>ประโยคหลัก</a:t>
                      </a:r>
                      <a:endParaRPr lang="th-TH" dirty="0">
                        <a:solidFill>
                          <a:sysClr val="windowText" lastClr="000000"/>
                        </a:solidFill>
                        <a:cs typeface="+mj-cs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cs typeface="+mj-cs"/>
                        </a:rPr>
                        <a:t>ประโยคย่อย (เป็นประโยคความรวม)</a:t>
                      </a:r>
                      <a:endParaRPr lang="th-TH" dirty="0">
                        <a:solidFill>
                          <a:sysClr val="windowText" lastClr="000000"/>
                        </a:solidFill>
                        <a:cs typeface="+mj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</a:tr>
              <a:tr h="604463">
                <a:tc rowSpan="2">
                  <a:txBody>
                    <a:bodyPr/>
                    <a:lstStyle/>
                    <a:p>
                      <a:r>
                        <a:rPr lang="th-TH" dirty="0" smtClean="0">
                          <a:cs typeface="+mj-cs"/>
                        </a:rPr>
                        <a:t>ละครพูดเรื่องเห็นแก่ลูกได้รับความสนใจเป็นอย่างมาก</a:t>
                      </a:r>
                      <a:endParaRPr lang="th-TH" dirty="0"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cs typeface="+mj-cs"/>
                        </a:rPr>
                        <a:t>ประโยคความเดียว</a:t>
                      </a:r>
                      <a:endParaRPr lang="th-TH" b="1" dirty="0"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cs typeface="+mj-cs"/>
                        </a:rPr>
                        <a:t>คำเชื่อม</a:t>
                      </a:r>
                      <a:endParaRPr lang="th-TH" b="1" dirty="0"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cs typeface="+mj-cs"/>
                        </a:rPr>
                        <a:t>ประโยคความเดียว</a:t>
                      </a:r>
                      <a:endParaRPr lang="th-TH" b="1" dirty="0">
                        <a:cs typeface="+mj-cs"/>
                      </a:endParaRPr>
                    </a:p>
                  </a:txBody>
                  <a:tcPr anchor="ctr"/>
                </a:tc>
              </a:tr>
              <a:tr h="808429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cs typeface="+mj-cs"/>
                        </a:rPr>
                        <a:t>ครูแสดง</a:t>
                      </a:r>
                      <a:endParaRPr lang="th-TH" dirty="0"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cs typeface="+mj-cs"/>
                        </a:rPr>
                        <a:t>และ</a:t>
                      </a:r>
                      <a:endParaRPr lang="th-TH" dirty="0"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cs typeface="+mj-cs"/>
                        </a:rPr>
                        <a:t>นักเรียนแสดง</a:t>
                      </a:r>
                      <a:endParaRPr lang="th-TH" dirty="0">
                        <a:cs typeface="+mj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0" y="516277"/>
            <a:ext cx="9144000" cy="712879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4000" b="1" dirty="0">
                <a:cs typeface="+mj-cs"/>
              </a:rPr>
              <a:t> </a:t>
            </a:r>
            <a:r>
              <a:rPr lang="th-TH" sz="4000" b="1" dirty="0" smtClean="0">
                <a:cs typeface="+mj-cs"/>
              </a:rPr>
              <a:t>     ๒.๓ ประโยคความซ้อนซับซ้อน</a:t>
            </a:r>
            <a:endParaRPr lang="th-TH" sz="4000" b="1" dirty="0"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1361" y="41276"/>
            <a:ext cx="18020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 smtClean="0">
                <a:cs typeface="+mj-cs"/>
              </a:rPr>
              <a:t>๒. ประโยคซับซ้อน</a:t>
            </a:r>
            <a:endParaRPr lang="th-TH" sz="2400" b="1" dirty="0">
              <a:cs typeface="+mj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3568" y="1340768"/>
            <a:ext cx="7344816" cy="57606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chemeClr val="bg1"/>
                </a:solidFill>
                <a:cs typeface="Angsana New"/>
              </a:rPr>
              <a:t>๒) ประโยคความซ้อน ซึ่งมีส่วนประกอบเป็นประโยคความรวม</a:t>
            </a:r>
            <a:endParaRPr lang="th-TH" sz="3200" b="1" dirty="0">
              <a:solidFill>
                <a:schemeClr val="bg1"/>
              </a:solidFill>
              <a:cs typeface="Angsana New"/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4139952" y="2853456"/>
            <a:ext cx="792088" cy="504056"/>
          </a:xfrm>
          <a:prstGeom prst="downArrow">
            <a:avLst/>
          </a:prstGeom>
          <a:solidFill>
            <a:srgbClr val="FFCCCC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CC8E1-8F43-4DC4-B5D4-06B5EC75B4CB}" type="slidenum">
              <a:rPr lang="th-TH" smtClean="0"/>
              <a:pPr/>
              <a:t>74</a:t>
            </a:fld>
            <a:endParaRPr lang="th-TH" dirty="0"/>
          </a:p>
        </p:txBody>
      </p:sp>
      <p:pic>
        <p:nvPicPr>
          <p:cNvPr id="12" name="Picture 2" descr="U:\ลูกศรไป กลับ\Picture5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24" b="89796" l="2632" r="98246">
                        <a14:foregroundMark x1="43860" y1="55102" x2="85088" y2="47619"/>
                        <a14:foregroundMark x1="70175" y1="31973" x2="70175" y2="551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8" y="6023663"/>
            <a:ext cx="1390650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012923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287524" y="2060848"/>
            <a:ext cx="8568952" cy="954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dirty="0" smtClean="0">
                <a:cs typeface="+mj-cs"/>
              </a:rPr>
              <a:t>	ครูบอกแก่ลูกศิษย์ทั้งหลาย</a:t>
            </a:r>
            <a:r>
              <a:rPr lang="th-TH" b="1" dirty="0" smtClean="0">
                <a:cs typeface="+mj-cs"/>
              </a:rPr>
              <a:t>ว่า </a:t>
            </a:r>
            <a:r>
              <a:rPr lang="th-TH" dirty="0" smtClean="0">
                <a:cs typeface="+mj-cs"/>
              </a:rPr>
              <a:t>เราควรมีจิตใจเข้มแข็งอดทน</a:t>
            </a:r>
            <a:r>
              <a:rPr lang="th-TH" b="1" dirty="0" smtClean="0">
                <a:cs typeface="+mj-cs"/>
              </a:rPr>
              <a:t>จึง</a:t>
            </a:r>
            <a:r>
              <a:rPr lang="th-TH" dirty="0" smtClean="0">
                <a:cs typeface="+mj-cs"/>
              </a:rPr>
              <a:t>จะต่อสู้กับอุปสรรคนานัปการ</a:t>
            </a:r>
            <a:r>
              <a:rPr lang="th-TH" b="1" dirty="0" smtClean="0">
                <a:cs typeface="+mj-cs"/>
              </a:rPr>
              <a:t>ที่</a:t>
            </a:r>
            <a:r>
              <a:rPr lang="th-TH" dirty="0" smtClean="0">
                <a:cs typeface="+mj-cs"/>
              </a:rPr>
              <a:t>เข้ามารุมล้อมรอบตัวเราได้</a:t>
            </a:r>
            <a:endParaRPr lang="th-TH" b="1" dirty="0">
              <a:cs typeface="+mj-cs"/>
            </a:endParaRP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5945082"/>
              </p:ext>
            </p:extLst>
          </p:nvPr>
        </p:nvGraphicFramePr>
        <p:xfrm>
          <a:off x="179510" y="3068960"/>
          <a:ext cx="8784979" cy="381081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584176"/>
                <a:gridCol w="936106"/>
                <a:gridCol w="1656182"/>
                <a:gridCol w="936104"/>
                <a:gridCol w="1440160"/>
                <a:gridCol w="864098"/>
                <a:gridCol w="1368153"/>
              </a:tblGrid>
              <a:tr h="498111"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cs typeface="+mj-cs"/>
                        </a:rPr>
                        <a:t>ประโยคหลัก</a:t>
                      </a:r>
                      <a:endParaRPr lang="th-TH" dirty="0">
                        <a:solidFill>
                          <a:sysClr val="windowText" lastClr="000000"/>
                        </a:solidFill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cs typeface="+mj-cs"/>
                        </a:rPr>
                        <a:t>คำเชื่อม</a:t>
                      </a:r>
                      <a:endParaRPr lang="th-TH" dirty="0">
                        <a:solidFill>
                          <a:sysClr val="windowText" lastClr="000000"/>
                        </a:solidFill>
                        <a:cs typeface="+mj-cs"/>
                      </a:endParaRPr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cs typeface="+mj-cs"/>
                        </a:rPr>
                        <a:t>ประโยคย่อย (เป็นประโยคความซ้อน)</a:t>
                      </a:r>
                      <a:endParaRPr lang="th-TH" dirty="0">
                        <a:solidFill>
                          <a:sysClr val="windowText" lastClr="000000"/>
                        </a:solidFill>
                        <a:cs typeface="+mj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</a:tr>
              <a:tr h="849719">
                <a:tc rowSpan="4">
                  <a:txBody>
                    <a:bodyPr/>
                    <a:lstStyle/>
                    <a:p>
                      <a:r>
                        <a:rPr lang="th-TH" sz="2600" dirty="0" smtClean="0">
                          <a:cs typeface="+mj-cs"/>
                        </a:rPr>
                        <a:t>ครูบอกแก่</a:t>
                      </a:r>
                    </a:p>
                    <a:p>
                      <a:r>
                        <a:rPr lang="th-TH" sz="2600" dirty="0" smtClean="0">
                          <a:cs typeface="+mj-cs"/>
                        </a:rPr>
                        <a:t>ลูกศิษย์ทั้งหลาย</a:t>
                      </a:r>
                      <a:endParaRPr lang="th-TH" sz="2600" dirty="0">
                        <a:cs typeface="+mj-cs"/>
                      </a:endParaRP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r>
                        <a:rPr lang="th-TH" sz="2600" dirty="0" smtClean="0">
                          <a:cs typeface="+mj-cs"/>
                        </a:rPr>
                        <a:t>ว่า</a:t>
                      </a:r>
                      <a:endParaRPr lang="th-TH" sz="2600" dirty="0">
                        <a:cs typeface="+mj-cs"/>
                      </a:endParaRPr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r>
                        <a:rPr lang="th-TH" sz="2600" dirty="0" smtClean="0">
                          <a:cs typeface="+mj-cs"/>
                        </a:rPr>
                        <a:t>เราควรมีจิตใจเข้มแข็งอดทนจึงจะต่อสู้กับอุปสรรคนานัปการที่เข้ามารุมล้อมรอบตัวเราได้</a:t>
                      </a:r>
                      <a:endParaRPr lang="th-TH" sz="2600" dirty="0">
                        <a:cs typeface="+mj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</a:tr>
              <a:tr h="439510">
                <a:tc v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cs typeface="+mj-cs"/>
                        </a:rPr>
                        <a:t>ประโยคความซ้อน</a:t>
                      </a:r>
                      <a:endParaRPr lang="th-TH" sz="2400" b="1" dirty="0">
                        <a:cs typeface="+mj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cs typeface="+mj-cs"/>
                        </a:rPr>
                        <a:t>คำเชื่อม</a:t>
                      </a:r>
                      <a:endParaRPr lang="th-TH" sz="2400" b="1" dirty="0">
                        <a:cs typeface="+mj-cs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cs typeface="+mj-cs"/>
                        </a:rPr>
                        <a:t>ประโยคย่อย</a:t>
                      </a:r>
                      <a:endParaRPr lang="th-TH" sz="2400" b="1" dirty="0">
                        <a:cs typeface="+mj-cs"/>
                      </a:endParaRPr>
                    </a:p>
                  </a:txBody>
                  <a:tcPr anchor="ctr"/>
                </a:tc>
              </a:tr>
              <a:tr h="439510">
                <a:tc v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cs typeface="+mj-cs"/>
                        </a:rPr>
                        <a:t>ประโยคหลัก</a:t>
                      </a:r>
                      <a:endParaRPr lang="th-TH" sz="2400" b="1" dirty="0">
                        <a:solidFill>
                          <a:schemeClr val="tx2">
                            <a:lumMod val="75000"/>
                          </a:schemeClr>
                        </a:solidFill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cs typeface="+mj-cs"/>
                        </a:rPr>
                        <a:t>คำเชื่อม</a:t>
                      </a:r>
                      <a:endParaRPr lang="th-TH" sz="2400" b="1" dirty="0">
                        <a:solidFill>
                          <a:schemeClr val="tx2">
                            <a:lumMod val="75000"/>
                          </a:schemeClr>
                        </a:solidFill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cs typeface="+mj-cs"/>
                        </a:rPr>
                        <a:t>ประโยคย่อย</a:t>
                      </a:r>
                      <a:endParaRPr lang="th-TH" sz="2400" b="1" dirty="0">
                        <a:solidFill>
                          <a:schemeClr val="tx2">
                            <a:lumMod val="75000"/>
                          </a:schemeClr>
                        </a:solidFill>
                        <a:cs typeface="+mj-c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</a:tr>
              <a:tr h="1494333">
                <a:tc v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dirty="0" smtClean="0">
                          <a:cs typeface="+mj-cs"/>
                        </a:rPr>
                        <a:t>เราควรมีจิตใจเข้มแข็งอดทน</a:t>
                      </a:r>
                      <a:endParaRPr lang="th-TH" sz="2400" dirty="0"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dirty="0" smtClean="0">
                          <a:cs typeface="+mj-cs"/>
                        </a:rPr>
                        <a:t>จึง</a:t>
                      </a:r>
                      <a:endParaRPr lang="th-TH" sz="2400" dirty="0"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dirty="0" smtClean="0">
                          <a:cs typeface="+mj-cs"/>
                        </a:rPr>
                        <a:t>(จะ) ต่อสู้กับอุปสรรคนานัปการ</a:t>
                      </a:r>
                      <a:endParaRPr lang="th-TH" sz="2400" dirty="0"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dirty="0" smtClean="0">
                          <a:cs typeface="+mj-cs"/>
                        </a:rPr>
                        <a:t>ที่</a:t>
                      </a:r>
                      <a:endParaRPr lang="th-TH" sz="2400" dirty="0"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dirty="0" smtClean="0">
                          <a:cs typeface="+mj-cs"/>
                        </a:rPr>
                        <a:t>(อุปสรรค) เข้ามารุมล้อมรอบตัวเราได้</a:t>
                      </a:r>
                      <a:endParaRPr lang="th-TH" sz="2400" dirty="0">
                        <a:cs typeface="+mj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0" y="516277"/>
            <a:ext cx="9144000" cy="712879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4000" b="1" dirty="0">
                <a:cs typeface="+mj-cs"/>
              </a:rPr>
              <a:t> </a:t>
            </a:r>
            <a:r>
              <a:rPr lang="th-TH" sz="4000" b="1" dirty="0" smtClean="0">
                <a:cs typeface="+mj-cs"/>
              </a:rPr>
              <a:t>     ๒.๓ ประโยคความซ้อนซับซ้อน</a:t>
            </a:r>
            <a:endParaRPr lang="th-TH" sz="4000" b="1" dirty="0"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1361" y="41276"/>
            <a:ext cx="18020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 smtClean="0">
                <a:cs typeface="+mj-cs"/>
              </a:rPr>
              <a:t>๒. ประโยคซับซ้อน</a:t>
            </a:r>
            <a:endParaRPr lang="th-TH" sz="2400" b="1" dirty="0">
              <a:cs typeface="+mj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3568" y="1340768"/>
            <a:ext cx="7344816" cy="57606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chemeClr val="bg1"/>
                </a:solidFill>
                <a:cs typeface="Angsana New"/>
              </a:rPr>
              <a:t>๓) ประโยคความซ้อน ซึ่งมีส่วนประกอบเป็นประโยคความซ้อน</a:t>
            </a:r>
            <a:endParaRPr lang="th-TH" sz="3200" b="1" dirty="0">
              <a:solidFill>
                <a:schemeClr val="bg1"/>
              </a:solidFill>
              <a:cs typeface="Angsana New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CC8E1-8F43-4DC4-B5D4-06B5EC75B4CB}" type="slidenum">
              <a:rPr lang="th-TH" smtClean="0"/>
              <a:pPr/>
              <a:t>75</a:t>
            </a:fld>
            <a:endParaRPr lang="th-TH" dirty="0"/>
          </a:p>
        </p:txBody>
      </p:sp>
      <p:pic>
        <p:nvPicPr>
          <p:cNvPr id="11" name="Picture 2" descr="U:\ลูกศรไป กลับ\Picture5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24" b="89796" l="3509" r="100000">
                        <a14:foregroundMark x1="48246" y1="39456" x2="82895" y2="56463"/>
                        <a14:foregroundMark x1="71930" y1="33333" x2="53070" y2="619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8" y="6023663"/>
            <a:ext cx="1390650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012923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251520" y="980728"/>
            <a:ext cx="8640960" cy="0"/>
          </a:xfrm>
          <a:prstGeom prst="line">
            <a:avLst/>
          </a:prstGeom>
          <a:ln w="38100">
            <a:solidFill>
              <a:srgbClr val="FF0000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16999" y="262389"/>
            <a:ext cx="584967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400" b="1" dirty="0" smtClean="0">
                <a:solidFill>
                  <a:srgbClr val="F79646">
                    <a:lumMod val="75000"/>
                  </a:srgbClr>
                </a:solidFill>
                <a:cs typeface="Angsana New"/>
              </a:rPr>
              <a:t>เกมจำแนกประโยคความซ้อนซับซ้อน</a:t>
            </a:r>
            <a:endParaRPr lang="th-TH" sz="4400" b="1" dirty="0">
              <a:solidFill>
                <a:srgbClr val="F79646">
                  <a:lumMod val="75000"/>
                </a:srgbClr>
              </a:solidFill>
              <a:cs typeface="Angsana New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578346" y="2328108"/>
            <a:ext cx="6346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 smtClean="0">
                <a:solidFill>
                  <a:srgbClr val="FF0000"/>
                </a:solidFill>
                <a:cs typeface="Angsana New"/>
              </a:rPr>
              <a:t>ประโยคหลักหรือประโยคย่อยเป็นประโยคความเดียวซับซ้อน</a:t>
            </a:r>
            <a:endParaRPr lang="th-TH" dirty="0">
              <a:solidFill>
                <a:srgbClr val="FF0000"/>
              </a:solidFill>
              <a:cs typeface="Angsana New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2483768" y="1469330"/>
            <a:ext cx="6568291" cy="830463"/>
          </a:xfrm>
          <a:prstGeom prst="rect">
            <a:avLst/>
          </a:prstGeom>
          <a:solidFill>
            <a:srgbClr val="FFD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chemeClr val="accent2">
                    <a:lumMod val="75000"/>
                  </a:schemeClr>
                </a:solidFill>
                <a:cs typeface="+mj-cs"/>
              </a:rPr>
              <a:t>แม่ซื้อกระเป๋าเดินทางใบนี้จากแม่ค้าที่เช่าบ้านสวนของคุณยาย</a:t>
            </a:r>
            <a:endParaRPr lang="th-TH" b="1" dirty="0">
              <a:solidFill>
                <a:schemeClr val="accent2">
                  <a:lumMod val="75000"/>
                </a:schemeClr>
              </a:solidFill>
              <a:cs typeface="+mj-cs"/>
            </a:endParaRPr>
          </a:p>
        </p:txBody>
      </p:sp>
      <p:grpSp>
        <p:nvGrpSpPr>
          <p:cNvPr id="4" name="กลุ่ม 3"/>
          <p:cNvGrpSpPr/>
          <p:nvPr/>
        </p:nvGrpSpPr>
        <p:grpSpPr>
          <a:xfrm>
            <a:off x="251520" y="1340769"/>
            <a:ext cx="2232248" cy="864096"/>
            <a:chOff x="174969" y="1211069"/>
            <a:chExt cx="2028184" cy="688135"/>
          </a:xfrm>
        </p:grpSpPr>
        <p:pic>
          <p:nvPicPr>
            <p:cNvPr id="29" name="Picture 3" descr="Y:\Kanda.Patit\pic ppt\กรอบรวม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30063" l="0" r="63026">
                          <a14:foregroundMark x1="53447" y1="23522" x2="41898" y2="2327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7015" b="69974"/>
            <a:stretch/>
          </p:blipFill>
          <p:spPr bwMode="auto">
            <a:xfrm>
              <a:off x="174969" y="1211069"/>
              <a:ext cx="2028184" cy="6881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753612" y="1371310"/>
              <a:ext cx="664437" cy="3676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h-TH" sz="2400" b="1" dirty="0" smtClean="0">
                  <a:solidFill>
                    <a:srgbClr val="002060"/>
                  </a:solidFill>
                  <a:cs typeface="+mj-cs"/>
                </a:rPr>
                <a:t>ข้อที่ ๑</a:t>
              </a:r>
              <a:endParaRPr lang="th-TH" sz="2400" b="1" dirty="0">
                <a:solidFill>
                  <a:srgbClr val="002060"/>
                </a:solidFill>
                <a:cs typeface="+mj-cs"/>
              </a:endParaRPr>
            </a:p>
          </p:txBody>
        </p:sp>
      </p:grpSp>
      <p:grpSp>
        <p:nvGrpSpPr>
          <p:cNvPr id="8" name="กลุ่ม 7"/>
          <p:cNvGrpSpPr/>
          <p:nvPr/>
        </p:nvGrpSpPr>
        <p:grpSpPr>
          <a:xfrm>
            <a:off x="-62609" y="2996952"/>
            <a:ext cx="9090408" cy="3438806"/>
            <a:chOff x="27941" y="1772816"/>
            <a:chExt cx="9090408" cy="3438806"/>
          </a:xfrm>
        </p:grpSpPr>
        <p:sp>
          <p:nvSpPr>
            <p:cNvPr id="28" name="Rectangle 27"/>
            <p:cNvSpPr/>
            <p:nvPr/>
          </p:nvSpPr>
          <p:spPr>
            <a:xfrm>
              <a:off x="88126" y="4275518"/>
              <a:ext cx="1890209" cy="93610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h-TH" sz="2600" dirty="0" smtClean="0">
                  <a:solidFill>
                    <a:prstClr val="black"/>
                  </a:solidFill>
                  <a:cs typeface="Angsana New"/>
                </a:rPr>
                <a:t>แม่</a:t>
              </a:r>
              <a:endParaRPr lang="th-TH" sz="2600" dirty="0">
                <a:solidFill>
                  <a:prstClr val="black"/>
                </a:solidFill>
                <a:cs typeface="Angsana New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235448" y="4275518"/>
              <a:ext cx="2088232" cy="93610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h-TH" sz="2600" dirty="0" smtClean="0">
                  <a:solidFill>
                    <a:prstClr val="black"/>
                  </a:solidFill>
                  <a:cs typeface="Angsana New"/>
                </a:rPr>
                <a:t>ซื้อกระเป๋าเดินทาง</a:t>
              </a:r>
            </a:p>
            <a:p>
              <a:pPr algn="ctr"/>
              <a:r>
                <a:rPr lang="th-TH" sz="2600" dirty="0" smtClean="0">
                  <a:solidFill>
                    <a:prstClr val="black"/>
                  </a:solidFill>
                  <a:cs typeface="Angsana New"/>
                </a:rPr>
                <a:t>ใบนี้จากแม่ค้า</a:t>
              </a:r>
              <a:endParaRPr lang="th-TH" sz="2600" dirty="0">
                <a:solidFill>
                  <a:prstClr val="black"/>
                </a:solidFill>
                <a:cs typeface="Angsana New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4938057" y="4275518"/>
              <a:ext cx="1943466" cy="93610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h-TH" sz="2600" dirty="0" smtClean="0">
                  <a:solidFill>
                    <a:prstClr val="black"/>
                  </a:solidFill>
                  <a:cs typeface="Angsana New"/>
                </a:rPr>
                <a:t>(แม่ค้า)</a:t>
              </a:r>
              <a:endParaRPr lang="th-TH" sz="2600" dirty="0">
                <a:solidFill>
                  <a:prstClr val="black"/>
                </a:solidFill>
                <a:cs typeface="Angsana New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7094085" y="4275518"/>
              <a:ext cx="1975762" cy="93610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h-TH" sz="2600" dirty="0" smtClean="0">
                  <a:solidFill>
                    <a:prstClr val="black"/>
                  </a:solidFill>
                  <a:cs typeface="Angsana New"/>
                </a:rPr>
                <a:t>เช่าบ้านสวนของ</a:t>
              </a:r>
            </a:p>
            <a:p>
              <a:pPr algn="ctr"/>
              <a:r>
                <a:rPr lang="th-TH" sz="2600" dirty="0" smtClean="0">
                  <a:solidFill>
                    <a:prstClr val="black"/>
                  </a:solidFill>
                  <a:cs typeface="Angsana New"/>
                </a:rPr>
                <a:t>คุณยาย</a:t>
              </a:r>
              <a:endParaRPr lang="th-TH" sz="2600" dirty="0">
                <a:solidFill>
                  <a:prstClr val="black"/>
                </a:solidFill>
                <a:cs typeface="Angsana New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5266807" y="2348880"/>
              <a:ext cx="3506929" cy="100811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dirty="0" smtClean="0">
                  <a:solidFill>
                    <a:srgbClr val="002060"/>
                  </a:solidFill>
                  <a:cs typeface="Angsana New"/>
                </a:rPr>
                <a:t>เช่าบ้านสวนของคุณยาย</a:t>
              </a:r>
              <a:endParaRPr lang="th-TH" dirty="0">
                <a:solidFill>
                  <a:srgbClr val="002060"/>
                </a:solidFill>
                <a:cs typeface="Angsana New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42352" y="2356048"/>
              <a:ext cx="3643675" cy="100811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dirty="0" smtClean="0">
                  <a:solidFill>
                    <a:srgbClr val="002060"/>
                  </a:solidFill>
                  <a:cs typeface="Angsana New"/>
                </a:rPr>
                <a:t>แม่ซื้อกระเป๋าเดินทางใบนี้จากแม่ค้า</a:t>
              </a:r>
              <a:endParaRPr lang="th-TH" dirty="0">
                <a:solidFill>
                  <a:srgbClr val="002060"/>
                </a:solidFill>
                <a:cs typeface="Angsana New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998374" y="1835631"/>
              <a:ext cx="1206134" cy="56195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dirty="0" smtClean="0">
                  <a:solidFill>
                    <a:prstClr val="white"/>
                  </a:solidFill>
                  <a:cs typeface="Angsana New"/>
                </a:rPr>
                <a:t>คำเชื่อม</a:t>
              </a:r>
              <a:endParaRPr lang="th-TH" dirty="0">
                <a:solidFill>
                  <a:prstClr val="white"/>
                </a:solidFill>
                <a:cs typeface="Angsana New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5148064" y="1772816"/>
              <a:ext cx="3744416" cy="648072"/>
            </a:xfrm>
            <a:prstGeom prst="round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dirty="0" smtClean="0">
                  <a:solidFill>
                    <a:prstClr val="white"/>
                  </a:solidFill>
                  <a:cs typeface="Angsana New"/>
                </a:rPr>
                <a:t>ประโยคย่อย</a:t>
              </a:r>
              <a:endParaRPr lang="th-TH" dirty="0">
                <a:solidFill>
                  <a:prstClr val="white"/>
                </a:solidFill>
                <a:cs typeface="Angsana New"/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251520" y="1772816"/>
              <a:ext cx="3780420" cy="648072"/>
            </a:xfrm>
            <a:prstGeom prst="roundRect">
              <a:avLst/>
            </a:prstGeom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dirty="0" smtClean="0">
                  <a:solidFill>
                    <a:prstClr val="white"/>
                  </a:solidFill>
                  <a:cs typeface="Angsana New"/>
                </a:rPr>
                <a:t>ประโยคหลัก</a:t>
              </a:r>
              <a:endParaRPr lang="th-TH" dirty="0">
                <a:solidFill>
                  <a:prstClr val="white"/>
                </a:solidFill>
                <a:cs typeface="Angsana New"/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4194515" y="2500064"/>
              <a:ext cx="792088" cy="720080"/>
            </a:xfrm>
            <a:prstGeom prst="ellipse">
              <a:avLst/>
            </a:prstGeom>
            <a:solidFill>
              <a:srgbClr val="996633"/>
            </a:solidFill>
            <a:ln>
              <a:noFill/>
            </a:ln>
            <a:effectLst>
              <a:softEdge rad="63500"/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th-TH" dirty="0" smtClean="0">
                  <a:solidFill>
                    <a:prstClr val="white"/>
                  </a:solidFill>
                  <a:cs typeface="Angsana New"/>
                </a:rPr>
                <a:t>ที่</a:t>
              </a:r>
              <a:endParaRPr lang="th-TH" dirty="0">
                <a:solidFill>
                  <a:prstClr val="white"/>
                </a:solidFill>
                <a:cs typeface="Angsana New"/>
              </a:endParaRPr>
            </a:p>
          </p:txBody>
        </p:sp>
        <p:sp>
          <p:nvSpPr>
            <p:cNvPr id="37" name="Rounded Rectangle 25"/>
            <p:cNvSpPr/>
            <p:nvPr/>
          </p:nvSpPr>
          <p:spPr>
            <a:xfrm>
              <a:off x="4904501" y="3638328"/>
              <a:ext cx="2010578" cy="648072"/>
            </a:xfrm>
            <a:prstGeom prst="roundRect">
              <a:avLst>
                <a:gd name="adj" fmla="val 13438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dirty="0" smtClean="0">
                  <a:solidFill>
                    <a:prstClr val="white"/>
                  </a:solidFill>
                  <a:cs typeface="Angsana New"/>
                </a:rPr>
                <a:t>ภาคประธาน</a:t>
              </a:r>
              <a:endParaRPr lang="th-TH" dirty="0">
                <a:solidFill>
                  <a:prstClr val="white"/>
                </a:solidFill>
                <a:cs typeface="Angsana New"/>
              </a:endParaRPr>
            </a:p>
          </p:txBody>
        </p:sp>
        <p:sp>
          <p:nvSpPr>
            <p:cNvPr id="39" name="Rounded Rectangle 26"/>
            <p:cNvSpPr/>
            <p:nvPr/>
          </p:nvSpPr>
          <p:spPr>
            <a:xfrm>
              <a:off x="7045582" y="3638328"/>
              <a:ext cx="2072767" cy="648072"/>
            </a:xfrm>
            <a:prstGeom prst="roundRect">
              <a:avLst>
                <a:gd name="adj" fmla="val 13438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dirty="0" smtClean="0">
                  <a:solidFill>
                    <a:prstClr val="white"/>
                  </a:solidFill>
                  <a:cs typeface="Angsana New"/>
                </a:rPr>
                <a:t>ภาคแสดง</a:t>
              </a:r>
              <a:endParaRPr lang="th-TH" dirty="0">
                <a:solidFill>
                  <a:prstClr val="white"/>
                </a:solidFill>
                <a:cs typeface="Angsana New"/>
              </a:endParaRPr>
            </a:p>
          </p:txBody>
        </p:sp>
        <p:sp>
          <p:nvSpPr>
            <p:cNvPr id="40" name="Rounded Rectangle 25"/>
            <p:cNvSpPr/>
            <p:nvPr/>
          </p:nvSpPr>
          <p:spPr>
            <a:xfrm>
              <a:off x="27941" y="3638328"/>
              <a:ext cx="2010578" cy="648072"/>
            </a:xfrm>
            <a:prstGeom prst="roundRect">
              <a:avLst>
                <a:gd name="adj" fmla="val 13438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dirty="0" smtClean="0">
                  <a:solidFill>
                    <a:prstClr val="white"/>
                  </a:solidFill>
                  <a:cs typeface="Angsana New"/>
                </a:rPr>
                <a:t>ภาคประธาน</a:t>
              </a:r>
              <a:endParaRPr lang="th-TH" dirty="0">
                <a:solidFill>
                  <a:prstClr val="white"/>
                </a:solidFill>
                <a:cs typeface="Angsana New"/>
              </a:endParaRPr>
            </a:p>
          </p:txBody>
        </p:sp>
        <p:sp>
          <p:nvSpPr>
            <p:cNvPr id="41" name="Rounded Rectangle 26"/>
            <p:cNvSpPr/>
            <p:nvPr/>
          </p:nvSpPr>
          <p:spPr>
            <a:xfrm>
              <a:off x="2243180" y="3638328"/>
              <a:ext cx="2072767" cy="648072"/>
            </a:xfrm>
            <a:prstGeom prst="roundRect">
              <a:avLst>
                <a:gd name="adj" fmla="val 13438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dirty="0" smtClean="0">
                  <a:solidFill>
                    <a:prstClr val="white"/>
                  </a:solidFill>
                  <a:cs typeface="Angsana New"/>
                </a:rPr>
                <a:t>ภาคแสดง</a:t>
              </a:r>
              <a:endParaRPr lang="th-TH" dirty="0">
                <a:solidFill>
                  <a:prstClr val="white"/>
                </a:solidFill>
                <a:cs typeface="Angsana New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CC8E1-8F43-4DC4-B5D4-06B5EC75B4CB}" type="slidenum">
              <a:rPr lang="th-TH" sz="1600" smtClean="0">
                <a:solidFill>
                  <a:schemeClr val="tx1"/>
                </a:solidFill>
                <a:cs typeface="+mj-cs"/>
              </a:rPr>
              <a:pPr/>
              <a:t>76</a:t>
            </a:fld>
            <a:endParaRPr lang="th-TH" sz="1600" dirty="0">
              <a:solidFill>
                <a:schemeClr val="tx1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4471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1534</TotalTime>
  <Words>1770</Words>
  <Application>Microsoft Office PowerPoint</Application>
  <PresentationFormat>On-screen Show (4:3)</PresentationFormat>
  <Paragraphs>253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Tasanee Luansala</dc:creator>
  <cp:lastModifiedBy>SATITEP</cp:lastModifiedBy>
  <cp:revision>156</cp:revision>
  <dcterms:created xsi:type="dcterms:W3CDTF">2014-08-04T01:18:20Z</dcterms:created>
  <dcterms:modified xsi:type="dcterms:W3CDTF">2017-09-11T10:54:06Z</dcterms:modified>
</cp:coreProperties>
</file>