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notesMasterIdLst>
    <p:notesMasterId r:id="rId52"/>
  </p:notesMasterIdLst>
  <p:sldIdLst>
    <p:sldId id="308" r:id="rId11"/>
    <p:sldId id="282" r:id="rId12"/>
    <p:sldId id="293" r:id="rId13"/>
    <p:sldId id="292" r:id="rId14"/>
    <p:sldId id="283" r:id="rId15"/>
    <p:sldId id="295" r:id="rId16"/>
    <p:sldId id="298" r:id="rId17"/>
    <p:sldId id="299" r:id="rId18"/>
    <p:sldId id="303" r:id="rId19"/>
    <p:sldId id="302" r:id="rId20"/>
    <p:sldId id="301" r:id="rId21"/>
    <p:sldId id="294" r:id="rId22"/>
    <p:sldId id="305" r:id="rId23"/>
    <p:sldId id="304" r:id="rId24"/>
    <p:sldId id="284" r:id="rId25"/>
    <p:sldId id="307" r:id="rId26"/>
    <p:sldId id="306" r:id="rId27"/>
    <p:sldId id="258" r:id="rId28"/>
    <p:sldId id="256" r:id="rId29"/>
    <p:sldId id="257" r:id="rId30"/>
    <p:sldId id="281" r:id="rId31"/>
    <p:sldId id="260" r:id="rId32"/>
    <p:sldId id="261" r:id="rId33"/>
    <p:sldId id="263" r:id="rId34"/>
    <p:sldId id="262" r:id="rId35"/>
    <p:sldId id="264" r:id="rId36"/>
    <p:sldId id="272" r:id="rId37"/>
    <p:sldId id="266" r:id="rId38"/>
    <p:sldId id="267" r:id="rId39"/>
    <p:sldId id="265" r:id="rId40"/>
    <p:sldId id="268" r:id="rId41"/>
    <p:sldId id="269" r:id="rId42"/>
    <p:sldId id="280" r:id="rId43"/>
    <p:sldId id="270" r:id="rId44"/>
    <p:sldId id="271" r:id="rId45"/>
    <p:sldId id="274" r:id="rId46"/>
    <p:sldId id="275" r:id="rId47"/>
    <p:sldId id="276" r:id="rId48"/>
    <p:sldId id="277" r:id="rId49"/>
    <p:sldId id="278" r:id="rId50"/>
    <p:sldId id="288" r:id="rId51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53"/>
      <p:bold r:id="rId54"/>
      <p:italic r:id="rId55"/>
      <p:boldItalic r:id="rId56"/>
    </p:embeddedFont>
    <p:embeddedFont>
      <p:font typeface="TH Niramit AS" panose="02000506000000020004" pitchFamily="2" charset="-34"/>
      <p:regular r:id="rId57"/>
      <p:bold r:id="rId58"/>
      <p:italic r:id="rId59"/>
      <p:boldItalic r:id="rId60"/>
    </p:embeddedFont>
    <p:embeddedFont>
      <p:font typeface="Cordia New" panose="020B0304020202020204" pitchFamily="34" charset="-34"/>
      <p:regular r:id="rId61"/>
      <p:bold r:id="rId62"/>
      <p:italic r:id="rId63"/>
      <p:boldItalic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3606" autoAdjust="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1E3C-97B4-4AB1-8E52-8D4BA820DAA4}" type="datetimeFigureOut">
              <a:rPr lang="th-TH" smtClean="0"/>
              <a:t>09/06/59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8DD8A-99D6-45BC-BF19-56C031597F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209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DD8A-99D6-45BC-BF19-56C031597F76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789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DD8A-99D6-45BC-BF19-56C031597F76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23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DD8A-99D6-45BC-BF19-56C031597F76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155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DD8A-99D6-45BC-BF19-56C031597F76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643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DD8A-99D6-45BC-BF19-56C031597F76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643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/>
              <a:t>09/06/59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782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/>
              <a:t>09/06/59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55332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03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601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003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586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743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726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00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655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954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9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/>
              <a:t>09/06/59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27727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9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71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2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60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3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00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9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8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0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/>
              <a:t>09/06/59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412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54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90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76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79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73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21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05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22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6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/>
              <a:t>09/06/59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6675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44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93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8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19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21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69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35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71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44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5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/>
              <a:t>09/06/59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7212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72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55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15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12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382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66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75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865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00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5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/>
              <a:t>09/06/59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38887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93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381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323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33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82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83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66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75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865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0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/>
              <a:t>09/06/59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4822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550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930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381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323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339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826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837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553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209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4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/>
              <a:t>09/06/59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80123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272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284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165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953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68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050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44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116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553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2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/>
              <a:t>09/06/59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71448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430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272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284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165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953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680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050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44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116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/>
              <a:t>09/06/59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13909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601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003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586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743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726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00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655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954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915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9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36A9-F8AA-43D9-AE60-85B2E725E5E3}" type="datetimeFigureOut">
              <a:rPr lang="th-TH" smtClean="0"/>
              <a:t>09/06/59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7D2F-8036-4F7F-9AC7-8C20D76D6A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097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6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1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2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5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36A9-F8AA-43D9-AE60-85B2E725E5E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09/06/59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7D2F-8036-4F7F-9AC7-8C20D76D6AF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6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8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Relationship Id="rId6" Type="http://schemas.openxmlformats.org/officeDocument/2006/relationships/slide" Target="slide13.xml"/><Relationship Id="rId5" Type="http://schemas.openxmlformats.org/officeDocument/2006/relationships/image" Target="../media/image16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slide" Target="slide1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slide" Target="slide1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16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Relationship Id="rId6" Type="http://schemas.openxmlformats.org/officeDocument/2006/relationships/slide" Target="slide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slide" Target="slide5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6.xm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6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9.xml"/><Relationship Id="rId6" Type="http://schemas.openxmlformats.org/officeDocument/2006/relationships/slide" Target="slide11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D:\งาน อิชั้น (ห้ามลบ)\คอมฯ - Eleanning\โครงงาน คอม\โวหารภาพพจน์\Untitle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29" y="476673"/>
            <a:ext cx="10025926" cy="21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ปุ่มปฏิบัติการ: กำหนดเอง 9">
            <a:hlinkClick r:id="rId5" action="ppaction://hlinksldjump" highlightClick="1"/>
          </p:cNvPr>
          <p:cNvSpPr/>
          <p:nvPr/>
        </p:nvSpPr>
        <p:spPr>
          <a:xfrm>
            <a:off x="1046528" y="5589240"/>
            <a:ext cx="3923259" cy="630070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เข้าสู่เนื้อหา</a:t>
            </a: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ปุ่มปฏิบัติการ: กำหนดเอง 10">
            <a:hlinkClick r:id="rId6" action="ppaction://hlinksldjump" highlightClick="1"/>
          </p:cNvPr>
          <p:cNvSpPr/>
          <p:nvPr/>
        </p:nvSpPr>
        <p:spPr>
          <a:xfrm>
            <a:off x="1046529" y="4796961"/>
            <a:ext cx="3273951" cy="630070"/>
          </a:xfrm>
          <a:prstGeom prst="actionButtonBlank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แบบทดสอบหลังเรียน</a:t>
            </a: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0725" name="Picture 5" descr="D:\งาน อิชั้น (ห้ามลบ)\คอมฯ - Eleanning\โครงงาน คอม\โวหารภาพพจน์\Untitled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22757"/>
            <a:ext cx="6552727" cy="139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D:\งาน อิชั้น (ห้ามลบ)\คอมฯ - Eleanning\โครงงาน คอม\โวหารภาพพจน์\Untitled-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70" y="2088402"/>
            <a:ext cx="5840629" cy="1242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D:\งาน อิชั้น (ห้ามลบ)\คอมฯ - Eleanning\โครงงาน คอม\โวหารภาพพจน์\21-53-lar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9267"/>
            <a:ext cx="2394682" cy="23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1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8151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262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2" y="5764684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 descr="D:\งาน อิชั้น (ห้ามลบ)\คอมฯ - Eleanning\โครงงาน คอม\โวหารภาพพจน์\3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634151"/>
            <a:ext cx="71612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547664" y="4771856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 อุปมาโวหาร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566122" y="5667380"/>
            <a:ext cx="1596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 อติพจน์โวหาร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28931" y="3907958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อุปลักษณ์โวหาร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28931" y="3060847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err="1">
                <a:solidFill>
                  <a:prstClr val="black"/>
                </a:solidFill>
              </a:rPr>
              <a:t>สัท</a:t>
            </a:r>
            <a:r>
              <a:rPr lang="th-TH" dirty="0">
                <a:solidFill>
                  <a:prstClr val="black"/>
                </a:solidFill>
              </a:rPr>
              <a:t>พจน์โวหาร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8999"/>
            <a:ext cx="19510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67" y="4948697"/>
            <a:ext cx="192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0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8151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262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2" y="5764684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 descr="D:\งาน อิชั้น (ห้ามลบ)\คอมฯ - Eleanning\โครงงาน คอม\โวหารภาพพจน์\3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634151"/>
            <a:ext cx="71612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86763"/>
            <a:ext cx="23098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547664" y="4771856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 อุปมาโวหาร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566122" y="5667380"/>
            <a:ext cx="1596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 อติพจน์โวหาร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28931" y="3907958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อุปลักษณ์โวหาร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28931" y="3060847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err="1"/>
              <a:t>สัท</a:t>
            </a:r>
            <a:r>
              <a:rPr lang="th-TH" dirty="0"/>
              <a:t>พจน์โวหาร 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20426"/>
            <a:ext cx="192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3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8151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262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2" y="5764684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 descr="D:\งาน อิชั้น (ห้ามลบ)\คอมฯ - Eleanning\โครงงาน คอม\โวหารภาพพจน์\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4151"/>
            <a:ext cx="640871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547664" y="5667380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อุปมาโวหาร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547664" y="3907958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อติพจน์โวหาร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47664" y="3060847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err="1"/>
              <a:t>สัท</a:t>
            </a:r>
            <a:r>
              <a:rPr lang="th-TH" dirty="0"/>
              <a:t>พจน์โวหาร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47664" y="4771856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อุปลักษณ์โวหาร</a:t>
            </a:r>
          </a:p>
        </p:txBody>
      </p:sp>
    </p:spTree>
    <p:extLst>
      <p:ext uri="{BB962C8B-B14F-4D97-AF65-F5344CB8AC3E}">
        <p14:creationId xmlns:p14="http://schemas.microsoft.com/office/powerpoint/2010/main" val="13134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8151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262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2" y="5764684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 descr="D:\งาน อิชั้น (ห้ามลบ)\คอมฯ - Eleanning\โครงงาน คอม\โวหารภาพพจน์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4151"/>
            <a:ext cx="640871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547664" y="5667380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อุปมาโวหาร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547664" y="3907958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อติพจน์โวหาร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47664" y="3060847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err="1">
                <a:solidFill>
                  <a:prstClr val="black"/>
                </a:solidFill>
              </a:rPr>
              <a:t>สัท</a:t>
            </a:r>
            <a:r>
              <a:rPr lang="th-TH" dirty="0">
                <a:solidFill>
                  <a:prstClr val="black"/>
                </a:solidFill>
              </a:rPr>
              <a:t>พจน์โวหาร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47664" y="4771856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อุปลักษณ์โวหาร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8999"/>
            <a:ext cx="19510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67" y="4948697"/>
            <a:ext cx="192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8151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262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2" y="5764684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 descr="D:\งาน อิชั้น (ห้ามลบ)\คอมฯ - Eleanning\โครงงาน คอม\โวหารภาพพจน์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4151"/>
            <a:ext cx="640871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547664" y="5667380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อุปมาโวหาร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547664" y="3907958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อติพจน์โวหาร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47664" y="3060847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err="1">
                <a:solidFill>
                  <a:prstClr val="black"/>
                </a:solidFill>
              </a:rPr>
              <a:t>สัท</a:t>
            </a:r>
            <a:r>
              <a:rPr lang="th-TH" dirty="0">
                <a:solidFill>
                  <a:prstClr val="black"/>
                </a:solidFill>
              </a:rPr>
              <a:t>พจน์โวหาร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47664" y="4771856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อุปลักษณ์โวหาร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86763"/>
            <a:ext cx="23098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67" y="4948697"/>
            <a:ext cx="192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8151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262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2" y="5764684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 descr="D:\งาน อิชั้น (ห้ามลบ)\คอมฯ - Eleanning\โครงงาน คอม\โวหารภาพพจน์\5.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6" y="1484784"/>
            <a:ext cx="71612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547664" y="4771856"/>
            <a:ext cx="766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อุปมา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47664" y="3907958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อุป</a:t>
            </a:r>
            <a:r>
              <a:rPr lang="th-TH" dirty="0" smtClean="0"/>
              <a:t>ลักษณ์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75656" y="3060847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 </a:t>
            </a:r>
            <a:r>
              <a:rPr lang="th-TH" dirty="0" smtClean="0"/>
              <a:t>สัญลักษณ์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0807" y="5667380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 </a:t>
            </a:r>
            <a:r>
              <a:rPr lang="th-TH" dirty="0" smtClean="0"/>
              <a:t>นามนัย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065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8151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262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2" y="5764684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 descr="D:\งาน อิชั้น (ห้ามลบ)\คอมฯ - Eleanning\โครงงาน คอม\โวหารภาพพจน์\5.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6" y="1484784"/>
            <a:ext cx="71612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547664" y="4771856"/>
            <a:ext cx="766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อุปมา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47664" y="3907958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อุป</a:t>
            </a:r>
            <a:r>
              <a:rPr lang="th-TH" dirty="0" smtClean="0">
                <a:solidFill>
                  <a:prstClr val="black"/>
                </a:solidFill>
              </a:rPr>
              <a:t>ลักษณ์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75656" y="3060847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 </a:t>
            </a:r>
            <a:r>
              <a:rPr lang="th-TH" dirty="0" smtClean="0">
                <a:solidFill>
                  <a:prstClr val="black"/>
                </a:solidFill>
              </a:rPr>
              <a:t>สัญลักษณ์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0807" y="5667380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 </a:t>
            </a:r>
            <a:r>
              <a:rPr lang="th-TH" dirty="0" smtClean="0">
                <a:solidFill>
                  <a:prstClr val="black"/>
                </a:solidFill>
              </a:rPr>
              <a:t>นามนัย</a:t>
            </a:r>
            <a:endParaRPr lang="th-TH" dirty="0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8999"/>
            <a:ext cx="19510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ปุ่มปฏิบัติการ: หน้าแรก 1">
            <a:hlinkClick r:id="" action="ppaction://hlinkshowjump?jump=firstslide" highlightClick="1"/>
          </p:cNvPr>
          <p:cNvSpPr/>
          <p:nvPr/>
        </p:nvSpPr>
        <p:spPr>
          <a:xfrm>
            <a:off x="6804248" y="4955326"/>
            <a:ext cx="720080" cy="633914"/>
          </a:xfrm>
          <a:prstGeom prst="actionButtonHom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65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8151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262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2" y="5764684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 descr="D:\งาน อิชั้น (ห้ามลบ)\คอมฯ - Eleanning\โครงงาน คอม\โวหารภาพพจน์\5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6" y="1484784"/>
            <a:ext cx="71612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547664" y="4771856"/>
            <a:ext cx="766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อุปมา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47664" y="3907958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อุป</a:t>
            </a:r>
            <a:r>
              <a:rPr lang="th-TH" dirty="0" smtClean="0">
                <a:solidFill>
                  <a:prstClr val="black"/>
                </a:solidFill>
              </a:rPr>
              <a:t>ลักษณ์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75656" y="3060847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 </a:t>
            </a:r>
            <a:r>
              <a:rPr lang="th-TH" dirty="0" smtClean="0">
                <a:solidFill>
                  <a:prstClr val="black"/>
                </a:solidFill>
              </a:rPr>
              <a:t>สัญลักษณ์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0807" y="5667380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 </a:t>
            </a:r>
            <a:r>
              <a:rPr lang="th-TH" dirty="0" smtClean="0">
                <a:solidFill>
                  <a:prstClr val="black"/>
                </a:solidFill>
              </a:rPr>
              <a:t>นามนัย</a:t>
            </a:r>
            <a:endParaRPr lang="th-TH" dirty="0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86763"/>
            <a:ext cx="23098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ปุ่มปฏิบัติการ: หน้าแรก 13">
            <a:hlinkClick r:id="" action="ppaction://hlinkshowjump?jump=firstslide" highlightClick="1"/>
          </p:cNvPr>
          <p:cNvSpPr/>
          <p:nvPr/>
        </p:nvSpPr>
        <p:spPr>
          <a:xfrm>
            <a:off x="6804248" y="4955326"/>
            <a:ext cx="720080" cy="633914"/>
          </a:xfrm>
          <a:prstGeom prst="actionButtonHom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65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0522" y="3573016"/>
            <a:ext cx="6768752" cy="638256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ของ   </a:t>
            </a:r>
            <a:r>
              <a:rPr lang="th-TH" sz="5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โวหารภาพพจน์ </a:t>
            </a: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074" name="Picture 2" descr="D:\งาน อิชั้น (ห้ามลบ)\คอมฯ - Eleanning\โครงงาน คอม\โวหารภาพพจน์\ความหมาย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16" y="1556792"/>
            <a:ext cx="6552728" cy="14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งาน อิชั้น (ห้ามลบ)\คอมฯ - Eleanning\โครงงาน คอม\โวหารภาพพจน์\O1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189672" cy="243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1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งาน อิชั้น (ห้ามลบ)\คอมฯ - Eleanning\โครงงาน คอม\โวหารภาพพจน์\โวหาร คือ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6390"/>
            <a:ext cx="8211010" cy="47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งาน อิชั้น (ห้ามลบ)\เกาหลี\wff8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08" y="3861048"/>
            <a:ext cx="3361646" cy="23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งาน อิชั้น (ห้ามลบ)\คอมฯ - Eleanning\โครงงาน คอม\โวหารภาพพจน์\แบบทด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26413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งาน อิชั้น (ห้ามลบ)\คอมฯ - Eleanning\โครงงาน คอม\โวหารภาพพจน์\โวหารภาพพจน์ คือ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064896" cy="46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play.kapook.com/files/play/dookdik/17/84011_1.gif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3" name="Picture 5" descr="D:\งาน อิชั้น (ห้ามลบ)\คอมฯ - Eleanning\โครงงาน คอม\โวหารภาพพจน์\ก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56" y="4293096"/>
            <a:ext cx="1773637" cy="17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0522" y="3573016"/>
            <a:ext cx="6768752" cy="638256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ของ   </a:t>
            </a:r>
            <a:r>
              <a:rPr lang="th-TH" sz="5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โวหารภาพพจน์ </a:t>
            </a: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4101" name="Picture 5" descr="D:\งาน อิชั้น (ห้ามลบ)\คอมฯ - Eleanning\โครงงาน คอม\โวหารภาพพจน์\O1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189672" cy="243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61214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8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67744" y="836712"/>
            <a:ext cx="5184576" cy="1008112"/>
          </a:xfrm>
          <a:ln w="28575">
            <a:solidFill>
              <a:srgbClr val="FF0000"/>
            </a:solidFill>
            <a:prstDash val="lgDashDotDot"/>
          </a:ln>
        </p:spPr>
        <p:txBody>
          <a:bodyPr/>
          <a:lstStyle/>
          <a:p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แบ่งได้ทั้งหมด 8 ประเภท คือ</a:t>
            </a: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03848" y="2204864"/>
            <a:ext cx="3384376" cy="381642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h-TH" sz="36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1. อุปมาโวหาร  </a:t>
            </a:r>
            <a:r>
              <a:rPr lang="th-TH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Simile</a:t>
            </a: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r>
              <a:rPr lang="en-US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  <a:p>
            <a:pPr marL="0" indent="0">
              <a:buNone/>
            </a:pP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2. อุปลักษณ์  (</a:t>
            </a:r>
            <a:r>
              <a:rPr lang="en-US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Metaphor</a:t>
            </a: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marL="0" indent="0">
              <a:buNone/>
            </a:pP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3. สัญลักษณ์  (</a:t>
            </a:r>
            <a:r>
              <a:rPr lang="en-US" sz="3600" dirty="0">
                <a:latin typeface="TH Niramit AS" panose="02000506000000020004" pitchFamily="2" charset="-34"/>
                <a:cs typeface="TH Niramit AS" panose="02000506000000020004" pitchFamily="2" charset="-34"/>
              </a:rPr>
              <a:t>S</a:t>
            </a:r>
            <a:r>
              <a:rPr lang="en-US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ymbol) </a:t>
            </a:r>
          </a:p>
          <a:p>
            <a:pPr marL="0" indent="0">
              <a:buNone/>
            </a:pP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4. บุคลาธิษฐาน  (</a:t>
            </a:r>
            <a:r>
              <a:rPr lang="en-US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Personification) </a:t>
            </a:r>
          </a:p>
          <a:p>
            <a:pPr marL="0" indent="0">
              <a:buNone/>
            </a:pP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5. อธิพจน์  (</a:t>
            </a:r>
            <a:r>
              <a:rPr lang="en-US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Hyperbole) </a:t>
            </a:r>
          </a:p>
          <a:p>
            <a:pPr marL="0" indent="0">
              <a:buNone/>
            </a:pP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6. </a:t>
            </a:r>
            <a:r>
              <a:rPr lang="th-TH" sz="36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สัท</a:t>
            </a: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พจน์  (</a:t>
            </a:r>
            <a:r>
              <a:rPr lang="en-US" sz="36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Onematoboeia</a:t>
            </a:r>
            <a:r>
              <a:rPr lang="en-US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</a:p>
          <a:p>
            <a:pPr marL="0" indent="0">
              <a:buNone/>
            </a:pP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7. นามนัย (</a:t>
            </a:r>
            <a:r>
              <a:rPr lang="en-US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Metonymy) </a:t>
            </a:r>
          </a:p>
          <a:p>
            <a:pPr marL="0" indent="0">
              <a:buNone/>
            </a:pP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8. </a:t>
            </a:r>
            <a:r>
              <a:rPr lang="th-TH" sz="36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ปรพากย์</a:t>
            </a: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(</a:t>
            </a:r>
            <a:r>
              <a:rPr lang="en-US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Paradox)</a:t>
            </a:r>
            <a:endParaRPr lang="th-TH" sz="36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43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งาน อิชั้น (ห้ามลบ)\คอมฯ - Eleanning\โครงงาน คอม\โวหารภาพพจน์\1.อุปมา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42213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งาน อิชั้น (ห้ามลบ)\คอมฯ - Eleanning\โครงงาน คอม\โวหารภาพพจน์\1   อุป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92424"/>
            <a:ext cx="7542213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25241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59643"/>
            <a:ext cx="194468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0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งาน อิชั้น (ห้ามลบ)\คอมฯ - Eleanning\โครงงาน คอม\โวหารภาพพจน์\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2767"/>
            <a:ext cx="842879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งาน อิชั้น (ห้ามลบ)\คอมฯ - Eleanning\โครงงาน คอม\โวหารภาพพจน์\51f9b194a387ff425e1160d9af014482_122969504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งาน อิชั้น (ห้ามลบ)\คอมฯ - Eleanning\โครงงาน คอม\โวหารภาพพจน์\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38608"/>
            <a:ext cx="7542213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งาน อิชั้น (ห้ามลบ)\คอมฯ - Eleanning\โครงงาน คอม\โวหารภาพพจน์\2-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3834"/>
            <a:ext cx="7542213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งาน อิชั้น (ห้ามลบ)\คอมฯ - Eleanning\โครงงาน คอม\โวหารภาพพจน์\ตัวอย่าง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87192"/>
            <a:ext cx="2463801" cy="115570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D:\งาน อิชั้น (ห้ามลบ)\คอมฯ - Eleanning\โครงงาน คอม\โวหารภาพพจน์\3 สัญ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1" y="260648"/>
            <a:ext cx="7998360" cy="50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95795"/>
            <a:ext cx="2232248" cy="175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0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งาน อิชั้น (ห้ามลบ)\คอมฯ - Eleanning\โครงงาน คอม\โวหารภาพพจน์\3-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1892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งาน อิชั้น (ห้ามลบ)\คอมฯ - Eleanning\โครงงาน คอม\โวหารภาพพจน์\ตัวอย่า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2463801" cy="1155700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8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งาน อิชั้น (ห้ามลบ)\คอมฯ - Eleanning\โครงงาน คอม\โวหารภาพพจน์\3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90399"/>
            <a:ext cx="6477433" cy="37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งาน อิชั้น (ห้ามลบ)\คอมฯ - Eleanning\โครงงาน คอม\โวหารภาพพจน์\3-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" y="188639"/>
            <a:ext cx="6718207" cy="390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8816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53" y="2996952"/>
            <a:ext cx="4114796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736816" y="3132232"/>
            <a:ext cx="3905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</a:rPr>
              <a:t>	ผีเสื้อ</a:t>
            </a:r>
            <a:r>
              <a:rPr lang="th-TH" dirty="0">
                <a:solidFill>
                  <a:prstClr val="black"/>
                </a:solidFill>
              </a:rPr>
              <a:t>บินเย้าหยอกกับดอกไม้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36816" y="39330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</a:rPr>
              <a:t>	ฟัง</a:t>
            </a:r>
            <a:r>
              <a:rPr lang="th-TH" dirty="0">
                <a:solidFill>
                  <a:prstClr val="black"/>
                </a:solidFill>
              </a:rPr>
              <a:t>สำเนียงเสียงคลื่นดังครื้นโครม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55576" y="4793253"/>
            <a:ext cx="4631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h-TH" dirty="0" smtClean="0">
                <a:solidFill>
                  <a:prstClr val="black"/>
                </a:solidFill>
              </a:rPr>
              <a:t>	เปรียบ</a:t>
            </a:r>
            <a:r>
              <a:rPr lang="th-TH" dirty="0">
                <a:solidFill>
                  <a:prstClr val="black"/>
                </a:solidFill>
              </a:rPr>
              <a:t>เหมือนเห็นพยัคฆ์ให้ชักหลัง </a:t>
            </a:r>
          </a:p>
        </p:txBody>
      </p:sp>
      <p:pic>
        <p:nvPicPr>
          <p:cNvPr id="18440" name="Picture 8" descr="D:\งาน อิชั้น (ห้ามลบ)\คอมฯ - Eleanning\โครงงาน คอม\โวหารภาพพจน์\1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4905"/>
            <a:ext cx="71612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735697" y="5714092"/>
            <a:ext cx="3483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th-TH" dirty="0" smtClean="0">
                <a:solidFill>
                  <a:prstClr val="black"/>
                </a:solidFill>
              </a:rPr>
              <a:t>	สอง</a:t>
            </a:r>
            <a:r>
              <a:rPr lang="th-TH" dirty="0">
                <a:solidFill>
                  <a:prstClr val="black"/>
                </a:solidFill>
              </a:rPr>
              <a:t>มือตีอกตูมฟูมน้ำตา </a:t>
            </a:r>
          </a:p>
        </p:txBody>
      </p:sp>
      <p:pic>
        <p:nvPicPr>
          <p:cNvPr id="18443" name="Picture 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53" y="4045773"/>
            <a:ext cx="317500" cy="2746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4" name="Picture 1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1" y="3167479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0" y="4869160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5" y="5764684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84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งาน อิชั้น (ห้ามลบ)\คอมฯ - Eleanning\โครงงาน คอม\โวหารภาพพจน์\3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65520"/>
            <a:ext cx="8163646" cy="47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งาน อิชั้น (ห้ามลบ)\คอมฯ - Eleanning\โครงงาน คอม\โวหารภาพพจน์\4-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35" y="1052736"/>
            <a:ext cx="780903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งาน อิชั้น (ห้ามลบ)\คอมฯ - Eleanning\โครงงาน คอม\โวหารภาพพจน์\ตัวอย่า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2463801" cy="1155700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งาน อิชั้น (ห้ามลบ)\คอมฯ - Eleanning\โครงงาน คอม\โวหารภาพพจน์\532929-topic-ix-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1348539" cy="152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9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งาน อิชั้น (ห้ามลบ)\คอมฯ - Eleanning\โครงงาน คอม\โวหารภาพพจน์\5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021" cy="47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งาน อิชั้น (ห้ามลบ)\คอมฯ - Eleanning\โครงงาน คอม\โวหารภาพพจน์\ker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32" y="4437112"/>
            <a:ext cx="2177263" cy="15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65048"/>
            <a:ext cx="7920880" cy="460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25050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6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งาน อิชั้น (ห้ามลบ)\คอมฯ - Eleanning\โครงงาน คอม\โวหารภาพพจน์\5-3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8485"/>
            <a:ext cx="793298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งาน อิชั้น (ห้ามลบ)\คอมฯ - Eleanning\โครงงาน คอม\โวหารภาพพจน์\5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41559"/>
            <a:ext cx="5709203" cy="331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หักมุม 6"/>
          <p:cNvCxnSpPr/>
          <p:nvPr/>
        </p:nvCxnSpPr>
        <p:spPr>
          <a:xfrm>
            <a:off x="5081269" y="3962381"/>
            <a:ext cx="999239" cy="4848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งาน อิชั้น (ห้ามลบ)\คอมฯ - Eleanning\โครงงาน คอม\โวหารภาพพจน์\6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0" y="476672"/>
            <a:ext cx="8130574" cy="472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งาน อิชั้น (ห้ามลบ)\คอมฯ - Eleanning\โครงงาน คอม\โวหารภาพพจน์\21-53-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08" y="4077072"/>
            <a:ext cx="1985617" cy="198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งาน อิชั้น (ห้ามลบ)\คอมฯ - Eleanning\โครงงาน คอม\โวหารภาพพจน์\6-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9788"/>
            <a:ext cx="7790119" cy="452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งาน อิชั้น (ห้ามลบ)\คอมฯ - Eleanning\โครงงาน คอม\โวหารภาพพจน์\ตัวอย่า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3" y="1124744"/>
            <a:ext cx="2463801" cy="1155700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งาน อิชั้น (ห้ามลบ)\คอมฯ - Eleanning\โครงงาน คอม\โวหารภาพพจน์\7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1808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งาน อิชั้น (ห้ามลบ)\คอมฯ - Eleanning\โครงงาน คอม\โวหารภาพพจน์\7-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1"/>
            <a:ext cx="7632848" cy="443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งาน อิชั้น (ห้ามลบ)\คอมฯ - Eleanning\โครงงาน คอม\โวหารภาพพจน์\ตัวอย่า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3" y="1124744"/>
            <a:ext cx="2463801" cy="1155700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6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งาน อิชั้น (ห้ามลบ)\คอมฯ - Eleanning\โครงงาน คอม\โวหารภาพพจน์\8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2"/>
            <a:ext cx="8280920" cy="481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1728192" cy="194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0192" y="3717032"/>
            <a:ext cx="1944216" cy="576064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4711_AtNoon_Regular" pitchFamily="2" charset="0"/>
                <a:cs typeface="4711_AtNoon_Regular" pitchFamily="2" charset="0"/>
              </a:rPr>
              <a:t>ผิดค่ะ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th-TH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8816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53" y="2996952"/>
            <a:ext cx="4114796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736816" y="3132232"/>
            <a:ext cx="3905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</a:rPr>
              <a:t>	ผีเสื้อ</a:t>
            </a:r>
            <a:r>
              <a:rPr lang="th-TH" dirty="0">
                <a:solidFill>
                  <a:prstClr val="black"/>
                </a:solidFill>
              </a:rPr>
              <a:t>บินเย้าหยอกกับดอกไม้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36816" y="39330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</a:rPr>
              <a:t>	ฟัง</a:t>
            </a:r>
            <a:r>
              <a:rPr lang="th-TH" dirty="0">
                <a:solidFill>
                  <a:prstClr val="black"/>
                </a:solidFill>
              </a:rPr>
              <a:t>สำเนียงเสียงคลื่นดังครื้นโครม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55576" y="4793253"/>
            <a:ext cx="4631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h-TH" dirty="0" smtClean="0">
                <a:solidFill>
                  <a:prstClr val="black"/>
                </a:solidFill>
              </a:rPr>
              <a:t>	เปรียบ</a:t>
            </a:r>
            <a:r>
              <a:rPr lang="th-TH" dirty="0">
                <a:solidFill>
                  <a:prstClr val="black"/>
                </a:solidFill>
              </a:rPr>
              <a:t>เหมือนเห็นพยัคฆ์ให้ชักหลัง </a:t>
            </a:r>
          </a:p>
        </p:txBody>
      </p:sp>
      <p:pic>
        <p:nvPicPr>
          <p:cNvPr id="18440" name="Picture 8" descr="D:\งาน อิชั้น (ห้ามลบ)\คอมฯ - Eleanning\โครงงาน คอม\โวหารภาพพจน์\1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4905"/>
            <a:ext cx="71612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735697" y="5714092"/>
            <a:ext cx="3483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th-TH" dirty="0" smtClean="0">
                <a:solidFill>
                  <a:prstClr val="black"/>
                </a:solidFill>
              </a:rPr>
              <a:t>	สอง</a:t>
            </a:r>
            <a:r>
              <a:rPr lang="th-TH" dirty="0">
                <a:solidFill>
                  <a:prstClr val="black"/>
                </a:solidFill>
              </a:rPr>
              <a:t>มือตีอกตูมฟูมน้ำตา </a:t>
            </a:r>
          </a:p>
        </p:txBody>
      </p:sp>
      <p:pic>
        <p:nvPicPr>
          <p:cNvPr id="18443" name="Picture 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53" y="4045773"/>
            <a:ext cx="317500" cy="2746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1" y="3167479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0" y="4869160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5" y="5764684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ปุ่มปฏิบัติการ: กำหนดเอง 7">
            <a:hlinkClick r:id="rId9" action="ppaction://hlinksldjump" highlightClick="1"/>
          </p:cNvPr>
          <p:cNvSpPr/>
          <p:nvPr/>
        </p:nvSpPr>
        <p:spPr>
          <a:xfrm>
            <a:off x="6194176" y="4941168"/>
            <a:ext cx="1834208" cy="576064"/>
          </a:xfrm>
          <a:prstGeom prst="actionButtonBlank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คำถามข้อถัดไป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88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งาน อิชั้น (ห้ามลบ)\คอมฯ - Eleanning\โครงงาน คอม\โวหารภาพพจน์\8-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51" y="1812210"/>
            <a:ext cx="7542213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งาน อิชั้น (ห้ามลบ)\คอมฯ - Eleanning\โครงงาน คอม\โวหารภาพพจน์\ตัวอย่า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3" y="1124744"/>
            <a:ext cx="2463801" cy="1155700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94848" y="332656"/>
            <a:ext cx="609600" cy="609600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47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สรุปหลักการใช้ภาพพจน์ ๘ ชนิด </a:t>
            </a:r>
            <a:r>
              <a:rPr lang="th-TH" sz="47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ดังนี้</a:t>
            </a:r>
          </a:p>
          <a:p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๑.  อุปมา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(เหมือน ดุจ ดั่ง ราว) </a:t>
            </a:r>
          </a:p>
          <a:p>
            <a:pPr marL="0" indent="0">
              <a:buNone/>
            </a:pP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๒.  อุป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ลักษณ์  ( เป็น คือ ) </a:t>
            </a:r>
          </a:p>
          <a:p>
            <a:pPr marL="0" indent="0">
              <a:buNone/>
            </a:pP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๓.  สัญลักษณ์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( สีขาว แทน ความบริสุทธิ์) </a:t>
            </a:r>
            <a:endParaRPr lang="th-TH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๔.  บุคลาธิษฐาน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/บุคคลวัต/บุคคลสมมุติ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สิ่งอื่นมาแสดงอาการมนุษย์) </a:t>
            </a:r>
          </a:p>
          <a:p>
            <a:pPr marL="0" indent="0">
              <a:buNone/>
            </a:pP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๕. 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อติพจน์/อธิพจน์(มากเกินจริง) , 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อว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พจน์ (น้อยเกินจริง) </a:t>
            </a:r>
          </a:p>
          <a:p>
            <a:pPr marL="0" indent="0">
              <a:buNone/>
            </a:pP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๖.  อรรถ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วิภาษ/ปฏิพากย์/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ปรพากย์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(คำตรงข้าม) </a:t>
            </a:r>
          </a:p>
          <a:p>
            <a:pPr marL="0" indent="0">
              <a:buNone/>
            </a:pP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๗.  </a:t>
            </a:r>
            <a:r>
              <a:rPr lang="th-TH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สัท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พจน์ (เลียนเสียงธรรมชาติ) </a:t>
            </a:r>
          </a:p>
          <a:p>
            <a:pPr marL="0" indent="0">
              <a:buNone/>
            </a:pP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๘.  นาม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นัย (สิ่งที่เกี่ยวข้องกันให้มีความหมายแฝง)</a:t>
            </a:r>
          </a:p>
        </p:txBody>
      </p:sp>
      <p:sp>
        <p:nvSpPr>
          <p:cNvPr id="4" name="ปุ่มปฏิบัติการ: หน้าแรก 3">
            <a:hlinkClick r:id="" action="ppaction://hlinkshowjump?jump=firstslide" highlightClick="1"/>
          </p:cNvPr>
          <p:cNvSpPr/>
          <p:nvPr/>
        </p:nvSpPr>
        <p:spPr>
          <a:xfrm>
            <a:off x="7884368" y="332656"/>
            <a:ext cx="720080" cy="633914"/>
          </a:xfrm>
          <a:prstGeom prst="actionButtonHom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34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0192" y="3717032"/>
            <a:ext cx="1944216" cy="576064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4711_AtNoon_Regular" pitchFamily="2" charset="0"/>
                <a:cs typeface="4711_AtNoon_Regular" pitchFamily="2" charset="0"/>
              </a:rPr>
              <a:t>ถูกต้องค่ะ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th-TH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8816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53" y="2996952"/>
            <a:ext cx="4114796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736816" y="3132232"/>
            <a:ext cx="3905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	ผีเสื้อ</a:t>
            </a:r>
            <a:r>
              <a:rPr lang="th-TH" dirty="0"/>
              <a:t>บินเย้าหยอกกับดอกไม้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36816" y="39330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 smtClean="0"/>
              <a:t>	ฟัง</a:t>
            </a:r>
            <a:r>
              <a:rPr lang="th-TH" dirty="0"/>
              <a:t>สำเนียงเสียงคลื่นดังครื้นโครม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55576" y="4793253"/>
            <a:ext cx="4631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h-TH" dirty="0" smtClean="0"/>
              <a:t>	เปรียบ</a:t>
            </a:r>
            <a:r>
              <a:rPr lang="th-TH" dirty="0"/>
              <a:t>เหมือนเห็นพยัคฆ์ให้ชักหลัง </a:t>
            </a:r>
          </a:p>
        </p:txBody>
      </p:sp>
      <p:pic>
        <p:nvPicPr>
          <p:cNvPr id="18440" name="Picture 8" descr="D:\งาน อิชั้น (ห้ามลบ)\คอมฯ - Eleanning\โครงงาน คอม\โวหารภาพพจน์\1.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4905"/>
            <a:ext cx="71612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735697" y="5714092"/>
            <a:ext cx="3483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th-TH" dirty="0" smtClean="0"/>
              <a:t>	สอง</a:t>
            </a:r>
            <a:r>
              <a:rPr lang="th-TH" dirty="0"/>
              <a:t>มือตีอกตูมฟูมน้ำตา </a:t>
            </a:r>
          </a:p>
        </p:txBody>
      </p:sp>
      <p:pic>
        <p:nvPicPr>
          <p:cNvPr id="18443" name="Picture 1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53" y="4045773"/>
            <a:ext cx="317500" cy="2746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4" name="Picture 1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1" y="3167479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0" y="4869160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5" y="5764684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8" name="Picture 1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26129"/>
            <a:ext cx="192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5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8151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262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2" y="5764684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D:\งาน อิชั้น (ห้ามลบ)\คอมฯ - Eleanning\โครงงาน คอม\โวหารภาพพจน์\2.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" y="1634151"/>
            <a:ext cx="71612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494764" y="3060847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 ให้สองเนตรโชติช่วงดังดวงแก้ว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547664" y="3907958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อสุรีมีกำลังดังปลาวาฬ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47664" y="4771856"/>
            <a:ext cx="3198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ทุกข์ในอกนั้นสัก</a:t>
            </a:r>
            <a:r>
              <a:rPr lang="th-TH" dirty="0" smtClean="0"/>
              <a:t>เท่าภูเขา</a:t>
            </a:r>
            <a:r>
              <a:rPr lang="th-TH" dirty="0"/>
              <a:t>หลวง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28800" y="5691606"/>
            <a:ext cx="2880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 อย่าราคีขุ่นข้องให้หมองมัว </a:t>
            </a:r>
          </a:p>
        </p:txBody>
      </p:sp>
    </p:spTree>
    <p:extLst>
      <p:ext uri="{BB962C8B-B14F-4D97-AF65-F5344CB8AC3E}">
        <p14:creationId xmlns:p14="http://schemas.microsoft.com/office/powerpoint/2010/main" val="41705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8151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262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2" y="5764684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D:\งาน อิชั้น (ห้ามลบ)\คอมฯ - Eleanning\โครงงาน คอม\โวหารภาพพจน์\2.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" y="1634151"/>
            <a:ext cx="71612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494764" y="3060847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 ให้สองเนตรโชติช่วงดังดวงแก้ว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547664" y="3907958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อสุรีมีกำลังดังปลาวาฬ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47664" y="4771856"/>
            <a:ext cx="3198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ทุกข์ในอกนั้นสัก</a:t>
            </a:r>
            <a:r>
              <a:rPr lang="th-TH" dirty="0" smtClean="0">
                <a:solidFill>
                  <a:prstClr val="black"/>
                </a:solidFill>
              </a:rPr>
              <a:t>เท่าภูเขา</a:t>
            </a:r>
            <a:r>
              <a:rPr lang="th-TH" dirty="0">
                <a:solidFill>
                  <a:prstClr val="black"/>
                </a:solidFill>
              </a:rPr>
              <a:t>หลวง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28800" y="5691606"/>
            <a:ext cx="2880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 อย่าราคีขุ่นข้องให้หมองมัว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86763"/>
            <a:ext cx="19446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80" y="4907736"/>
            <a:ext cx="192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4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8151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262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2" y="5764684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D:\งาน อิชั้น (ห้ามลบ)\คอมฯ - Eleanning\โครงงาน คอม\โวหารภาพพจน์\2.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" y="1634151"/>
            <a:ext cx="71612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494764" y="3060847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 ให้สองเนตรโชติช่วงดังดวงแก้ว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547664" y="3907958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อสุรีมีกำลังดังปลาวาฬ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47664" y="4771856"/>
            <a:ext cx="3198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ทุกข์ในอกนั้นสัก</a:t>
            </a:r>
            <a:r>
              <a:rPr lang="th-TH" dirty="0" smtClean="0">
                <a:solidFill>
                  <a:prstClr val="black"/>
                </a:solidFill>
              </a:rPr>
              <a:t>เท่าภูเขา</a:t>
            </a:r>
            <a:r>
              <a:rPr lang="th-TH" dirty="0">
                <a:solidFill>
                  <a:prstClr val="black"/>
                </a:solidFill>
              </a:rPr>
              <a:t>หลวง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28800" y="5691606"/>
            <a:ext cx="2880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 อย่าราคีขุ่นข้องให้หมองมัว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5" y="3465445"/>
            <a:ext cx="23098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98" y="4942306"/>
            <a:ext cx="192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4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6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8151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262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2" y="5764684"/>
            <a:ext cx="3714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 descr="D:\งาน อิชั้น (ห้ามลบ)\คอมฯ - Eleanning\โครงงาน คอม\โวหารภาพพจน์\3.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634151"/>
            <a:ext cx="71612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547664" y="4771856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 อุปมาโวหาร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566122" y="5667380"/>
            <a:ext cx="1596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 อติพจน์โวหาร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28931" y="3907958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อุปลักษณ์โวหาร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28931" y="3060847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err="1">
                <a:solidFill>
                  <a:prstClr val="black"/>
                </a:solidFill>
              </a:rPr>
              <a:t>สัท</a:t>
            </a:r>
            <a:r>
              <a:rPr lang="th-TH" dirty="0">
                <a:solidFill>
                  <a:prstClr val="black"/>
                </a:solidFill>
              </a:rPr>
              <a:t>พจน์โวหาร </a:t>
            </a:r>
          </a:p>
        </p:txBody>
      </p:sp>
    </p:spTree>
    <p:extLst>
      <p:ext uri="{BB962C8B-B14F-4D97-AF65-F5344CB8AC3E}">
        <p14:creationId xmlns:p14="http://schemas.microsoft.com/office/powerpoint/2010/main" val="8130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278</Words>
  <Application>Microsoft Office PowerPoint</Application>
  <PresentationFormat>On-screen Show (4:3)</PresentationFormat>
  <Paragraphs>92</Paragraphs>
  <Slides>41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Arial</vt:lpstr>
      <vt:lpstr>Angsana New</vt:lpstr>
      <vt:lpstr>TH Niramit AS</vt:lpstr>
      <vt:lpstr>Wingdings</vt:lpstr>
      <vt:lpstr>4711_AtNoon_Regular</vt:lpstr>
      <vt:lpstr>Cordia New</vt:lpstr>
      <vt:lpstr>Calibri</vt:lpstr>
      <vt:lpstr>ชุดรูปแบบของ Office</vt:lpstr>
      <vt:lpstr>1_ชุดรูปแบบของ Office</vt:lpstr>
      <vt:lpstr>2_ชุดรูปแบบของ Office</vt:lpstr>
      <vt:lpstr>3_ชุดรูปแบบของ Office</vt:lpstr>
      <vt:lpstr>6_ชุดรูปแบบของ Office</vt:lpstr>
      <vt:lpstr>7_ชุดรูปแบบของ Office</vt:lpstr>
      <vt:lpstr>5_ชุดรูปแบบของ Office</vt:lpstr>
      <vt:lpstr>8_ชุดรูปแบบของ Office</vt:lpstr>
      <vt:lpstr>4_ชุดรูปแบบของ Office</vt:lpstr>
      <vt:lpstr>9_ชุดรูปแบบของ Office</vt:lpstr>
      <vt:lpstr>PowerPoint Presentation</vt:lpstr>
      <vt:lpstr>PowerPoint Presentation</vt:lpstr>
      <vt:lpstr>PowerPoint Presentation</vt:lpstr>
      <vt:lpstr>ผิดค่ะ </vt:lpstr>
      <vt:lpstr>ถูกต้องค่ะ 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ของ   โวหารภาพพจน์ </vt:lpstr>
      <vt:lpstr>PowerPoint Presentation</vt:lpstr>
      <vt:lpstr>PowerPoint Presentation</vt:lpstr>
      <vt:lpstr>ของ   โวหารภาพพจน์ </vt:lpstr>
      <vt:lpstr>แบ่งได้ทั้งหมด 8 ประเภท คือ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ของ   โวหารภาพพจน์ ?</dc:title>
  <dc:creator>Windows User</dc:creator>
  <cp:lastModifiedBy>SD-SSRU</cp:lastModifiedBy>
  <cp:revision>70</cp:revision>
  <dcterms:created xsi:type="dcterms:W3CDTF">2014-02-05T19:18:37Z</dcterms:created>
  <dcterms:modified xsi:type="dcterms:W3CDTF">2016-06-09T05:25:55Z</dcterms:modified>
</cp:coreProperties>
</file>