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5" r:id="rId4"/>
    <p:sldId id="264" r:id="rId5"/>
    <p:sldId id="263" r:id="rId6"/>
    <p:sldId id="267" r:id="rId7"/>
    <p:sldId id="261" r:id="rId8"/>
    <p:sldId id="260" r:id="rId9"/>
    <p:sldId id="258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8112-AAEE-44C2-9CFB-755A3C00689C}" type="datetimeFigureOut">
              <a:rPr lang="th-TH" smtClean="0"/>
              <a:t>16/06/57</a:t>
            </a:fld>
            <a:endParaRPr lang="th-TH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1A9B7CB-9D9C-4B3F-B239-1921355CB5D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8112-AAEE-44C2-9CFB-755A3C00689C}" type="datetimeFigureOut">
              <a:rPr lang="th-TH" smtClean="0"/>
              <a:t>16/06/57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B7CB-9D9C-4B3F-B239-1921355CB5D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8112-AAEE-44C2-9CFB-755A3C00689C}" type="datetimeFigureOut">
              <a:rPr lang="th-TH" smtClean="0"/>
              <a:t>16/06/57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B7CB-9D9C-4B3F-B239-1921355CB5D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8112-AAEE-44C2-9CFB-755A3C00689C}" type="datetimeFigureOut">
              <a:rPr lang="th-TH" smtClean="0"/>
              <a:t>16/06/57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h-TH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1A9B7CB-9D9C-4B3F-B239-1921355CB5D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8112-AAEE-44C2-9CFB-755A3C00689C}" type="datetimeFigureOut">
              <a:rPr lang="th-TH" smtClean="0"/>
              <a:t>16/06/57</a:t>
            </a:fld>
            <a:endParaRPr lang="th-TH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B7CB-9D9C-4B3F-B239-1921355CB5DA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8112-AAEE-44C2-9CFB-755A3C00689C}" type="datetimeFigureOut">
              <a:rPr lang="th-TH" smtClean="0"/>
              <a:t>16/06/57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B7CB-9D9C-4B3F-B239-1921355CB5D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8112-AAEE-44C2-9CFB-755A3C00689C}" type="datetimeFigureOut">
              <a:rPr lang="th-TH" smtClean="0"/>
              <a:t>16/06/57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1A9B7CB-9D9C-4B3F-B239-1921355CB5DA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8112-AAEE-44C2-9CFB-755A3C00689C}" type="datetimeFigureOut">
              <a:rPr lang="th-TH" smtClean="0"/>
              <a:t>16/06/57</a:t>
            </a:fld>
            <a:endParaRPr lang="th-TH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B7CB-9D9C-4B3F-B239-1921355CB5D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8112-AAEE-44C2-9CFB-755A3C00689C}" type="datetimeFigureOut">
              <a:rPr lang="th-TH" smtClean="0"/>
              <a:t>16/06/57</a:t>
            </a:fld>
            <a:endParaRPr lang="th-TH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B7CB-9D9C-4B3F-B239-1921355CB5D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8112-AAEE-44C2-9CFB-755A3C00689C}" type="datetimeFigureOut">
              <a:rPr lang="th-TH" smtClean="0"/>
              <a:t>16/06/57</a:t>
            </a:fld>
            <a:endParaRPr lang="th-TH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B7CB-9D9C-4B3F-B239-1921355CB5D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8112-AAEE-44C2-9CFB-755A3C00689C}" type="datetimeFigureOut">
              <a:rPr lang="th-TH" smtClean="0"/>
              <a:t>16/06/57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B7CB-9D9C-4B3F-B239-1921355CB5DA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A48112-AAEE-44C2-9CFB-755A3C00689C}" type="datetimeFigureOut">
              <a:rPr lang="th-TH" smtClean="0"/>
              <a:t>16/06/57</a:t>
            </a:fld>
            <a:endParaRPr lang="th-TH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1A9B7CB-9D9C-4B3F-B239-1921355CB5DA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764704"/>
            <a:ext cx="8458200" cy="3150842"/>
          </a:xfrm>
        </p:spPr>
        <p:txBody>
          <a:bodyPr>
            <a:normAutofit/>
          </a:bodyPr>
          <a:lstStyle/>
          <a:p>
            <a:r>
              <a:rPr lang="th-TH" sz="8000" dirty="0" smtClean="0">
                <a:solidFill>
                  <a:srgbClr val="00B0F0"/>
                </a:solidFill>
              </a:rPr>
              <a:t>มารยาทการเป็นผู้ฟังที่ดี</a:t>
            </a:r>
            <a:r>
              <a:rPr lang="th-TH" sz="8000" b="1" dirty="0" smtClean="0">
                <a:solidFill>
                  <a:srgbClr val="00B0F0"/>
                </a:solidFill>
              </a:rPr>
              <a:t> </a:t>
            </a:r>
            <a:endParaRPr lang="th-TH" sz="80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11752" y="5943600"/>
            <a:ext cx="2232248" cy="914400"/>
          </a:xfrm>
        </p:spPr>
        <p:txBody>
          <a:bodyPr>
            <a:normAutofit/>
          </a:bodyPr>
          <a:lstStyle/>
          <a:p>
            <a:r>
              <a:rPr lang="th-TH" sz="2800" dirty="0" smtClean="0"/>
              <a:t>(บทละครพูดเห็นแก่ลูก)</a:t>
            </a:r>
            <a:endParaRPr lang="th-TH" sz="2800" dirty="0"/>
          </a:p>
        </p:txBody>
      </p:sp>
      <p:pic>
        <p:nvPicPr>
          <p:cNvPr id="4" name="Picture 3" descr="791282F357824E2F8B71CD3A79214D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2924944"/>
            <a:ext cx="5724128" cy="24482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ความหมายของการ</a:t>
            </a:r>
            <a:r>
              <a:rPr lang="th-TH" sz="4800" b="1" dirty="0" smtClean="0"/>
              <a:t>ฟัง</a:t>
            </a:r>
            <a:endParaRPr lang="th-TH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600" dirty="0" smtClean="0"/>
              <a:t>การ</a:t>
            </a:r>
            <a:r>
              <a:rPr lang="th-TH" sz="3600" dirty="0" smtClean="0"/>
              <a:t>ฟัง หมายถึง</a:t>
            </a:r>
            <a:r>
              <a:rPr lang="en-US" sz="3600" dirty="0" smtClean="0"/>
              <a:t>  </a:t>
            </a:r>
            <a:r>
              <a:rPr lang="th-TH" sz="3600" dirty="0" smtClean="0"/>
              <a:t>การตั้งใจสดับ</a:t>
            </a:r>
            <a:r>
              <a:rPr lang="en-US" sz="3600" dirty="0" smtClean="0"/>
              <a:t>  </a:t>
            </a:r>
            <a:r>
              <a:rPr lang="th-TH" sz="3600" dirty="0" smtClean="0"/>
              <a:t>คอยรับฟังด้วยหู</a:t>
            </a:r>
            <a:r>
              <a:rPr lang="en-US" sz="3600" dirty="0" smtClean="0"/>
              <a:t>  </a:t>
            </a:r>
            <a:r>
              <a:rPr lang="th-TH" sz="3600" dirty="0" smtClean="0"/>
              <a:t>ได้ยิน</a:t>
            </a:r>
            <a:r>
              <a:rPr lang="en-US" sz="3600" dirty="0" smtClean="0"/>
              <a:t>  </a:t>
            </a:r>
            <a:r>
              <a:rPr lang="th-TH" sz="3600" dirty="0" smtClean="0"/>
              <a:t>ขยายความได้ว่าการฟัง</a:t>
            </a:r>
            <a:r>
              <a:rPr lang="en-US" sz="3600" dirty="0" smtClean="0"/>
              <a:t>  </a:t>
            </a:r>
            <a:r>
              <a:rPr lang="th-TH" sz="3600" dirty="0" smtClean="0"/>
              <a:t>เริ่มจากการได้ยินเสียก่อน</a:t>
            </a:r>
            <a:r>
              <a:rPr lang="en-US" sz="3600" dirty="0" smtClean="0"/>
              <a:t>  </a:t>
            </a:r>
            <a:r>
              <a:rPr lang="th-TH" sz="3600" dirty="0" smtClean="0"/>
              <a:t>ขั้นที่ ๒</a:t>
            </a:r>
            <a:r>
              <a:rPr lang="en-US" sz="3600" dirty="0" smtClean="0"/>
              <a:t>  </a:t>
            </a:r>
            <a:r>
              <a:rPr lang="th-TH" sz="3600" dirty="0" smtClean="0"/>
              <a:t>ติดตามเรื่องราวของสิ่งที่ได้ยินไปด้วยพอถึงขั้น</a:t>
            </a:r>
            <a:r>
              <a:rPr lang="th-TH" sz="3600" dirty="0" smtClean="0"/>
              <a:t>ที่ ๓</a:t>
            </a:r>
            <a:r>
              <a:rPr lang="en-US" sz="3600" dirty="0" smtClean="0"/>
              <a:t> </a:t>
            </a:r>
            <a:r>
              <a:rPr lang="th-TH" sz="3600" dirty="0" smtClean="0"/>
              <a:t>ต้อง</a:t>
            </a:r>
            <a:r>
              <a:rPr lang="th-TH" sz="3600" dirty="0" smtClean="0"/>
              <a:t>สามารถเข้าใจสิ่งที่ได้ยิน</a:t>
            </a:r>
            <a:r>
              <a:rPr lang="en-US" sz="3600" dirty="0" smtClean="0"/>
              <a:t>  </a:t>
            </a:r>
            <a:r>
              <a:rPr lang="th-TH" sz="3600" dirty="0" smtClean="0"/>
              <a:t>หรือตีความหมายของสิ่งที่ได้ยินได้</a:t>
            </a:r>
            <a:r>
              <a:rPr lang="en-US" sz="3600" dirty="0" smtClean="0"/>
              <a:t>  </a:t>
            </a:r>
            <a:r>
              <a:rPr lang="th-TH" sz="3600" dirty="0" smtClean="0"/>
              <a:t>และขั้นสุดท้าย</a:t>
            </a:r>
            <a:r>
              <a:rPr lang="en-US" sz="3600" dirty="0" smtClean="0"/>
              <a:t>  </a:t>
            </a:r>
            <a:r>
              <a:rPr lang="th-TH" sz="3600" dirty="0" smtClean="0"/>
              <a:t>ต้องเกิดความคิดคล้อยตามหรือโต้แย้งสิ่งที่ได้ยินนั้น</a:t>
            </a:r>
            <a:r>
              <a:rPr lang="en-US" sz="3600" dirty="0" smtClean="0"/>
              <a:t>  </a:t>
            </a:r>
            <a:r>
              <a:rPr lang="th-TH" sz="3600" dirty="0" smtClean="0"/>
              <a:t>เพื่อนำไปใช้ประโยชน์ต่อไป</a:t>
            </a:r>
            <a:endParaRPr lang="en-US" sz="3600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800" b="1" dirty="0" smtClean="0"/>
              <a:t>ประโยชน์ของการฟัง</a:t>
            </a:r>
            <a:endParaRPr lang="th-TH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/>
          </a:bodyPr>
          <a:lstStyle/>
          <a:p>
            <a:r>
              <a:rPr lang="th-TH" dirty="0" smtClean="0"/>
              <a:t>ช่วย</a:t>
            </a:r>
            <a:r>
              <a:rPr lang="th-TH" dirty="0" smtClean="0"/>
              <a:t>ให้มีความรู้และสติปัญญาเฉลียวฉลาด</a:t>
            </a:r>
            <a:r>
              <a:rPr lang="en-US" dirty="0" smtClean="0"/>
              <a:t>  </a:t>
            </a:r>
            <a:r>
              <a:rPr lang="th-TH" dirty="0" smtClean="0"/>
              <a:t>เป็นผู้ทันโลกและทันเหตุการณ์</a:t>
            </a:r>
            <a:r>
              <a:rPr lang="en-US" dirty="0" smtClean="0"/>
              <a:t>  </a:t>
            </a:r>
            <a:r>
              <a:rPr lang="th-TH" dirty="0" smtClean="0"/>
              <a:t>เพราะฟังมากย่อมรู้มาก</a:t>
            </a:r>
            <a:r>
              <a:rPr lang="en-US" dirty="0" smtClean="0"/>
              <a:t>   </a:t>
            </a:r>
            <a:r>
              <a:rPr lang="th-TH" dirty="0" smtClean="0"/>
              <a:t>ซึ่งเป็นคุณสมบัติของความเป็นนักปราชญ์หรือผู้เป็นพหูสูต</a:t>
            </a:r>
            <a:endParaRPr lang="en-US" dirty="0" smtClean="0"/>
          </a:p>
          <a:p>
            <a:r>
              <a:rPr lang="th-TH" dirty="0" smtClean="0"/>
              <a:t>ช่วย</a:t>
            </a:r>
            <a:r>
              <a:rPr lang="th-TH" dirty="0" smtClean="0"/>
              <a:t>ให้นำสิ่งที่ได้สดับฟังนั้น</a:t>
            </a:r>
            <a:r>
              <a:rPr lang="en-US" dirty="0" smtClean="0"/>
              <a:t>  </a:t>
            </a:r>
            <a:r>
              <a:rPr lang="th-TH" dirty="0" smtClean="0"/>
              <a:t>ไปใช้ให้เกิดประโยชน์ในชีวิตประจำวันได้</a:t>
            </a:r>
            <a:r>
              <a:rPr lang="en-US" dirty="0" smtClean="0"/>
              <a:t>  </a:t>
            </a:r>
            <a:r>
              <a:rPr lang="th-TH" dirty="0" smtClean="0"/>
              <a:t>เช่นตัดสิน</a:t>
            </a:r>
            <a:r>
              <a:rPr lang="th-TH" dirty="0" smtClean="0"/>
              <a:t>ปัญหาได้</a:t>
            </a:r>
            <a:r>
              <a:rPr lang="en-US" dirty="0" smtClean="0"/>
              <a:t>  </a:t>
            </a:r>
            <a:r>
              <a:rPr lang="th-TH" dirty="0" smtClean="0"/>
              <a:t>หรือมีความคิดสร้างสรรค์</a:t>
            </a:r>
            <a:endParaRPr lang="en-US" dirty="0" smtClean="0"/>
          </a:p>
          <a:p>
            <a:r>
              <a:rPr lang="th-TH" dirty="0" smtClean="0"/>
              <a:t>ช่วย</a:t>
            </a:r>
            <a:r>
              <a:rPr lang="th-TH" dirty="0" smtClean="0"/>
              <a:t>ให้เกิดทักษะในการฟัง</a:t>
            </a:r>
            <a:r>
              <a:rPr lang="en-US" dirty="0" smtClean="0"/>
              <a:t>  </a:t>
            </a:r>
            <a:r>
              <a:rPr lang="th-TH" dirty="0" smtClean="0"/>
              <a:t>คือ</a:t>
            </a:r>
            <a:r>
              <a:rPr lang="en-US" dirty="0" smtClean="0"/>
              <a:t>  </a:t>
            </a:r>
            <a:r>
              <a:rPr lang="th-TH" dirty="0" smtClean="0"/>
              <a:t>สามารถจับใจความสำคัญของเรื่องที่</a:t>
            </a:r>
            <a:r>
              <a:rPr lang="th-TH" dirty="0" smtClean="0"/>
              <a:t>ฟัง ซึ่ง</a:t>
            </a:r>
            <a:r>
              <a:rPr lang="th-TH" dirty="0" smtClean="0"/>
              <a:t>เป็นเครื่องมือสำคัญในการแสวงหาความรู้ได้</a:t>
            </a:r>
            <a:endParaRPr lang="en-US" dirty="0" smtClean="0"/>
          </a:p>
          <a:p>
            <a:r>
              <a:rPr lang="th-TH" dirty="0" smtClean="0"/>
              <a:t>ช่วย</a:t>
            </a:r>
            <a:r>
              <a:rPr lang="th-TH" dirty="0" smtClean="0"/>
              <a:t>ให้มีวิจารณญาณในการฟัง</a:t>
            </a:r>
            <a:r>
              <a:rPr lang="en-US" dirty="0" smtClean="0"/>
              <a:t>  </a:t>
            </a:r>
            <a:r>
              <a:rPr lang="th-TH" dirty="0" smtClean="0"/>
              <a:t>คือ สามารถ</a:t>
            </a:r>
            <a:r>
              <a:rPr lang="th-TH" dirty="0" smtClean="0"/>
              <a:t>พิจารณาไตร่ตรองได้ว่า</a:t>
            </a:r>
            <a:r>
              <a:rPr lang="en-US" dirty="0" smtClean="0"/>
              <a:t>   </a:t>
            </a:r>
            <a:r>
              <a:rPr lang="th-TH" dirty="0" smtClean="0"/>
              <a:t>สิ่งใดบ้างเป็นข้อเท็จจริง</a:t>
            </a:r>
            <a:r>
              <a:rPr lang="en-US" dirty="0" smtClean="0"/>
              <a:t>  </a:t>
            </a:r>
            <a:r>
              <a:rPr lang="th-TH" dirty="0" smtClean="0"/>
              <a:t>สิ่งใดบ้างผิด และสิ่งใดบ้างถูกต้อง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วัตถุประสงค์ของการฟัง</a:t>
            </a:r>
            <a:endParaRPr lang="th-TH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/>
          </a:bodyPr>
          <a:lstStyle/>
          <a:p>
            <a:r>
              <a:rPr lang="th-TH" dirty="0" smtClean="0"/>
              <a:t>๑.</a:t>
            </a:r>
            <a:r>
              <a:rPr lang="en-US" dirty="0" smtClean="0"/>
              <a:t>  </a:t>
            </a:r>
            <a:r>
              <a:rPr lang="th-TH" dirty="0" smtClean="0"/>
              <a:t>ฟังเพื่อให้เกิดความรู้และความรอบรู้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	</a:t>
            </a:r>
            <a:r>
              <a:rPr lang="th-TH" dirty="0" smtClean="0"/>
              <a:t>	๑</a:t>
            </a:r>
            <a:r>
              <a:rPr lang="en-US" dirty="0" smtClean="0"/>
              <a:t>.</a:t>
            </a:r>
            <a:r>
              <a:rPr lang="th-TH" dirty="0" smtClean="0"/>
              <a:t>๑</a:t>
            </a:r>
            <a:r>
              <a:rPr lang="en-US" dirty="0" smtClean="0"/>
              <a:t>  </a:t>
            </a:r>
            <a:r>
              <a:rPr lang="th-TH" dirty="0" smtClean="0"/>
              <a:t>ฟังเพื่อให้เกิดความรู้</a:t>
            </a:r>
            <a:r>
              <a:rPr lang="en-US" dirty="0" smtClean="0"/>
              <a:t>  </a:t>
            </a:r>
            <a:r>
              <a:rPr lang="th-TH" dirty="0" smtClean="0"/>
              <a:t>การฟังชนิดนี้เป็นสิ่งจำเป็นสำหรับนักเรียน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	</a:t>
            </a:r>
            <a:r>
              <a:rPr lang="th-TH" dirty="0" smtClean="0"/>
              <a:t>๑</a:t>
            </a:r>
            <a:r>
              <a:rPr lang="en-US" dirty="0" smtClean="0"/>
              <a:t>.</a:t>
            </a:r>
            <a:r>
              <a:rPr lang="th-TH" dirty="0" smtClean="0"/>
              <a:t>๒</a:t>
            </a:r>
            <a:r>
              <a:rPr lang="en-US" dirty="0" smtClean="0"/>
              <a:t>  </a:t>
            </a:r>
            <a:r>
              <a:rPr lang="th-TH" dirty="0" smtClean="0"/>
              <a:t>ฟังเพื่อให้เกิดความรู้</a:t>
            </a:r>
            <a:r>
              <a:rPr lang="en-US" dirty="0" smtClean="0"/>
              <a:t>  </a:t>
            </a:r>
            <a:r>
              <a:rPr lang="th-TH" dirty="0" smtClean="0"/>
              <a:t>เป็นการฟังที่ช่วยสร้างเสริมเพิ่มพูดความรู้ให้</a:t>
            </a:r>
            <a:r>
              <a:rPr lang="th-TH" dirty="0" smtClean="0"/>
              <a:t>กว้างขวาง</a:t>
            </a:r>
          </a:p>
          <a:p>
            <a:r>
              <a:rPr lang="th-TH" dirty="0" smtClean="0"/>
              <a:t>๒.  </a:t>
            </a:r>
            <a:r>
              <a:rPr lang="th-TH" dirty="0" smtClean="0"/>
              <a:t>ฟังเพื่อหาเหตุผลมาโต้แย้งหรือคล้อยตาม</a:t>
            </a:r>
            <a:r>
              <a:rPr lang="en-US" dirty="0" smtClean="0"/>
              <a:t>  </a:t>
            </a:r>
            <a:r>
              <a:rPr lang="th-TH" dirty="0" smtClean="0"/>
              <a:t>เป็นการฟังที่มีจุดมุ่งหมายให้ผู้ฟังมีวิจารณญาณในการฟังเป็น</a:t>
            </a:r>
            <a:r>
              <a:rPr lang="th-TH" dirty="0" smtClean="0"/>
              <a:t>สำคัญ</a:t>
            </a:r>
            <a:endParaRPr lang="en-US" dirty="0" smtClean="0"/>
          </a:p>
          <a:p>
            <a:r>
              <a:rPr lang="th-TH" dirty="0" smtClean="0"/>
              <a:t>๓.  </a:t>
            </a:r>
            <a:r>
              <a:rPr lang="th-TH" dirty="0" smtClean="0"/>
              <a:t>ฟังเพื่อความเพลิดเพลิน</a:t>
            </a:r>
            <a:r>
              <a:rPr lang="en-US" dirty="0" smtClean="0"/>
              <a:t>  </a:t>
            </a:r>
            <a:r>
              <a:rPr lang="th-TH" dirty="0" smtClean="0"/>
              <a:t>และ</a:t>
            </a:r>
            <a:r>
              <a:rPr lang="th-TH" dirty="0" smtClean="0"/>
              <a:t>ซาบซึ้ง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800" b="1" dirty="0" smtClean="0"/>
              <a:t>ลักษณะ</a:t>
            </a:r>
            <a:r>
              <a:rPr lang="th-TH" sz="5400" b="1" dirty="0" smtClean="0"/>
              <a:t>ของ</a:t>
            </a:r>
            <a:r>
              <a:rPr lang="th-TH" sz="4800" b="1" dirty="0" smtClean="0"/>
              <a:t>การเป็นผู้ฟังที่ดี</a:t>
            </a:r>
            <a:endParaRPr lang="th-TH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5184576"/>
          </a:xfrm>
        </p:spPr>
        <p:txBody>
          <a:bodyPr>
            <a:normAutofit/>
          </a:bodyPr>
          <a:lstStyle/>
          <a:p>
            <a:r>
              <a:rPr lang="th-TH" dirty="0" smtClean="0"/>
              <a:t>มี</a:t>
            </a:r>
            <a:r>
              <a:rPr lang="th-TH" dirty="0" smtClean="0"/>
              <a:t>สมาธิในการฟังการมีสมาธิเป็นสิ่งจำเป็นมากในการ</a:t>
            </a:r>
            <a:r>
              <a:rPr lang="th-TH" dirty="0" smtClean="0"/>
              <a:t>ฟัง</a:t>
            </a:r>
            <a:endParaRPr lang="en-US" dirty="0" smtClean="0"/>
          </a:p>
          <a:p>
            <a:r>
              <a:rPr lang="th-TH" dirty="0" smtClean="0"/>
              <a:t>ตั้ง</a:t>
            </a:r>
            <a:r>
              <a:rPr lang="th-TH" dirty="0" smtClean="0"/>
              <a:t>จุดมุ่งหมายในการฟังในการฟังแต่ละครั้งผู้ฟังควรตั้งจุดมุ่งหมายไว้ว่าจะฟังเพื่อ</a:t>
            </a:r>
            <a:r>
              <a:rPr lang="th-TH" dirty="0" smtClean="0"/>
              <a:t>อะไร</a:t>
            </a:r>
            <a:endParaRPr lang="en-US" dirty="0" smtClean="0"/>
          </a:p>
          <a:p>
            <a:r>
              <a:rPr lang="th-TH" dirty="0" smtClean="0"/>
              <a:t>วิเคราะห์</a:t>
            </a:r>
            <a:r>
              <a:rPr lang="th-TH" dirty="0" smtClean="0"/>
              <a:t>เจตนาของผู้พูด</a:t>
            </a:r>
            <a:r>
              <a:rPr lang="en-US" dirty="0" smtClean="0"/>
              <a:t>  </a:t>
            </a:r>
            <a:r>
              <a:rPr lang="th-TH" dirty="0" smtClean="0"/>
              <a:t>คือ</a:t>
            </a:r>
            <a:r>
              <a:rPr lang="en-US" dirty="0" smtClean="0"/>
              <a:t>  </a:t>
            </a:r>
            <a:r>
              <a:rPr lang="th-TH" dirty="0" smtClean="0"/>
              <a:t>ต้องรู้จักวิเคราะห์เจตนาของผู้พูดว่า</a:t>
            </a:r>
            <a:r>
              <a:rPr lang="en-US" dirty="0" smtClean="0"/>
              <a:t>  </a:t>
            </a:r>
            <a:r>
              <a:rPr lang="th-TH" dirty="0" smtClean="0"/>
              <a:t>ผู้พูดมีความประสงค์อย่างไร</a:t>
            </a:r>
            <a:r>
              <a:rPr lang="en-US" dirty="0" smtClean="0"/>
              <a:t>  </a:t>
            </a:r>
            <a:r>
              <a:rPr lang="th-TH" dirty="0" smtClean="0"/>
              <a:t>มีสิ่งใดแอบแฝงซ่อนเร้นอยู่ในเรื่องที่พูดหรือไม่</a:t>
            </a:r>
            <a:endParaRPr lang="en-US" dirty="0" smtClean="0"/>
          </a:p>
          <a:p>
            <a:r>
              <a:rPr lang="th-TH" dirty="0" smtClean="0"/>
              <a:t>สนใจ</a:t>
            </a:r>
            <a:r>
              <a:rPr lang="th-TH" dirty="0" smtClean="0"/>
              <a:t>และจับประเด็นสำคัญเรื่องที่ฟังให้</a:t>
            </a:r>
            <a:r>
              <a:rPr lang="th-TH" dirty="0" smtClean="0"/>
              <a:t>ได้</a:t>
            </a:r>
            <a:endParaRPr lang="en-US" dirty="0" smtClean="0"/>
          </a:p>
          <a:p>
            <a:r>
              <a:rPr lang="th-TH" dirty="0" smtClean="0"/>
              <a:t>ต้อง</a:t>
            </a:r>
            <a:r>
              <a:rPr lang="th-TH" dirty="0" smtClean="0"/>
              <a:t>วางใจเป็นกลางไม่มีอคติใด ๆ ต่อผู้</a:t>
            </a:r>
            <a:r>
              <a:rPr lang="th-TH" dirty="0" smtClean="0"/>
              <a:t>พูด</a:t>
            </a:r>
          </a:p>
          <a:p>
            <a:r>
              <a:rPr lang="th-TH" dirty="0" smtClean="0"/>
              <a:t>ฟังด้วยความอดทนและตั้งใจฟัง</a:t>
            </a:r>
            <a:endParaRPr lang="en-US" dirty="0" smtClean="0"/>
          </a:p>
          <a:p>
            <a:r>
              <a:rPr lang="th-TH" dirty="0" smtClean="0"/>
              <a:t>ฟังอย่างสำรวม</a:t>
            </a:r>
            <a:r>
              <a:rPr lang="en-US" dirty="0" smtClean="0"/>
              <a:t>  </a:t>
            </a:r>
            <a:r>
              <a:rPr lang="th-TH" dirty="0" smtClean="0"/>
              <a:t>ให้เกียรติผู้พูด</a:t>
            </a:r>
            <a:r>
              <a:rPr lang="en-US" dirty="0" smtClean="0"/>
              <a:t>  </a:t>
            </a:r>
            <a:r>
              <a:rPr lang="th-TH" dirty="0" smtClean="0"/>
              <a:t>และมีมารยาทอันดีงาม</a:t>
            </a:r>
            <a:r>
              <a:rPr lang="en-US" dirty="0" smtClean="0"/>
              <a:t>  </a:t>
            </a:r>
            <a:r>
              <a:rPr lang="th-TH" dirty="0" smtClean="0"/>
              <a:t>นับเป็นคุณสมบัติของผู้ฟังที่ดี</a:t>
            </a:r>
            <a:r>
              <a:rPr lang="en-US" dirty="0" smtClean="0"/>
              <a:t>  </a:t>
            </a:r>
            <a:r>
              <a:rPr lang="th-TH" dirty="0" smtClean="0"/>
              <a:t>การรู้ว่าสิ่งใดควรไม่ควร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800" b="1" dirty="0" smtClean="0"/>
              <a:t>ลักษณะ</a:t>
            </a:r>
            <a:r>
              <a:rPr lang="th-TH" sz="5400" b="1" dirty="0" smtClean="0"/>
              <a:t>ของ</a:t>
            </a:r>
            <a:r>
              <a:rPr lang="th-TH" sz="4800" b="1" dirty="0" smtClean="0"/>
              <a:t>การเป็นผู้ฟังที่</a:t>
            </a:r>
            <a:r>
              <a:rPr lang="th-TH" sz="4800" b="1" dirty="0" smtClean="0"/>
              <a:t>ดี (ต่อ)</a:t>
            </a:r>
            <a:endParaRPr lang="th-TH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ใช้ศิลปะในการฟัง</a:t>
            </a:r>
            <a:r>
              <a:rPr lang="en-US" dirty="0" smtClean="0"/>
              <a:t>  </a:t>
            </a:r>
            <a:r>
              <a:rPr lang="th-TH" dirty="0" smtClean="0"/>
              <a:t>ผู้ฟังที่ดีไม่ควรฟังอย่างเดียว</a:t>
            </a:r>
            <a:r>
              <a:rPr lang="en-US" dirty="0" smtClean="0"/>
              <a:t>  </a:t>
            </a:r>
            <a:r>
              <a:rPr lang="th-TH" dirty="0" smtClean="0"/>
              <a:t>ควรใช้ไหวพริบในบางโอกาส</a:t>
            </a:r>
            <a:r>
              <a:rPr lang="en-US" dirty="0" smtClean="0"/>
              <a:t>    </a:t>
            </a:r>
          </a:p>
          <a:p>
            <a:r>
              <a:rPr lang="th-TH" dirty="0" smtClean="0"/>
              <a:t>เพื่อช่วยให้ผู้พูดสามารถถ่ายทอดความรู้</a:t>
            </a:r>
            <a:r>
              <a:rPr lang="en-US" dirty="0" smtClean="0"/>
              <a:t>  </a:t>
            </a:r>
            <a:r>
              <a:rPr lang="th-TH" dirty="0" smtClean="0"/>
              <a:t>ความคิดของตนไปสู่จุดหมายปลายทาง ตามที่ผู้ฟังต้องการโดยการใช้คำถามที่ได้ จากการเชื่อถือผู้ฟังต้องการ</a:t>
            </a:r>
            <a:endParaRPr lang="en-US" dirty="0" smtClean="0"/>
          </a:p>
          <a:p>
            <a:r>
              <a:rPr lang="th-TH" dirty="0" smtClean="0"/>
              <a:t>ขณะฟังควรบันทึกสิ่งสำคัญ</a:t>
            </a:r>
            <a:r>
              <a:rPr lang="en-US" dirty="0" smtClean="0"/>
              <a:t>  </a:t>
            </a:r>
          </a:p>
          <a:p>
            <a:r>
              <a:rPr lang="th-TH" dirty="0" smtClean="0"/>
              <a:t>หลักการฟัง  ผู้ฟังบันทึกว่า  เรื่องราวต่าง ๆ ที่ฟังไปนั้นตรงกับข้อจริง  และมีเหตุผลน่าเชื่อถือเพียงใด  มีสิ่งใดจะนำไปปฏิบัติให้เกิดประโยชน์ได้หรือไม่  และรู้จักนำความรู้หรือข้อคิดต่าง  ๆ ที่ได้จากการฟังไปใช้ประโยชน์   ตามโอกาสอันสมควร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มารยาทในการเป็นผู้ฟังที่ดี</a:t>
            </a:r>
            <a:endParaRPr lang="th-TH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6"/>
          </a:xfrm>
        </p:spPr>
        <p:txBody>
          <a:bodyPr>
            <a:normAutofit fontScale="92500" lnSpcReduction="20000"/>
          </a:bodyPr>
          <a:lstStyle/>
          <a:p>
            <a:r>
              <a:rPr lang="th-TH" dirty="0" smtClean="0"/>
              <a:t>ควร</a:t>
            </a:r>
            <a:r>
              <a:rPr lang="th-TH" dirty="0" smtClean="0"/>
              <a:t>แต่งกายสุภาพ</a:t>
            </a:r>
            <a:r>
              <a:rPr lang="th-TH" dirty="0" smtClean="0"/>
              <a:t>เรียบร้อย</a:t>
            </a:r>
            <a:endParaRPr lang="en-US" dirty="0" smtClean="0"/>
          </a:p>
          <a:p>
            <a:r>
              <a:rPr lang="th-TH" dirty="0" smtClean="0"/>
              <a:t>ผู้ฟัง</a:t>
            </a:r>
            <a:r>
              <a:rPr lang="th-TH" dirty="0" smtClean="0"/>
              <a:t>ที่ไปถึงก่อน</a:t>
            </a:r>
            <a:r>
              <a:rPr lang="en-US" dirty="0" smtClean="0"/>
              <a:t>  </a:t>
            </a:r>
            <a:r>
              <a:rPr lang="th-TH" dirty="0" smtClean="0"/>
              <a:t>ควรนั่งเก้าอี้ที่เขาจัดไว้แถวหน้า</a:t>
            </a:r>
            <a:r>
              <a:rPr lang="en-US" dirty="0" smtClean="0"/>
              <a:t> </a:t>
            </a:r>
            <a:r>
              <a:rPr lang="th-TH" dirty="0" smtClean="0"/>
              <a:t>ๆ</a:t>
            </a:r>
            <a:r>
              <a:rPr lang="en-US" dirty="0" smtClean="0"/>
              <a:t> </a:t>
            </a:r>
            <a:r>
              <a:rPr lang="th-TH" dirty="0" smtClean="0"/>
              <a:t>ผู้</a:t>
            </a:r>
            <a:r>
              <a:rPr lang="th-TH" dirty="0" smtClean="0"/>
              <a:t>ที่มาทีหลังจากนั้นก็ควรนั่งถัดกันลงมาข้างหลังทีละแถว</a:t>
            </a:r>
            <a:r>
              <a:rPr lang="th-TH" dirty="0" smtClean="0"/>
              <a:t>ตามลำดับ</a:t>
            </a:r>
            <a:endParaRPr lang="en-US" dirty="0" smtClean="0"/>
          </a:p>
          <a:p>
            <a:r>
              <a:rPr lang="th-TH" dirty="0" smtClean="0"/>
              <a:t>ควร</a:t>
            </a:r>
            <a:r>
              <a:rPr lang="th-TH" dirty="0" smtClean="0"/>
              <a:t>ไปถึงสถานที่ฟังก่อนผู้พูดเริ่มพูด</a:t>
            </a:r>
            <a:r>
              <a:rPr lang="en-US" dirty="0" smtClean="0"/>
              <a:t>   </a:t>
            </a:r>
            <a:r>
              <a:rPr lang="th-TH" dirty="0" smtClean="0"/>
              <a:t>ถ้าเข้าหลังผู้พูดเริ่มพูดแล้ว</a:t>
            </a:r>
            <a:r>
              <a:rPr lang="en-US" dirty="0" smtClean="0"/>
              <a:t> </a:t>
            </a:r>
            <a:r>
              <a:rPr lang="th-TH" dirty="0" smtClean="0"/>
              <a:t>ต้อง</a:t>
            </a:r>
            <a:r>
              <a:rPr lang="th-TH" dirty="0" smtClean="0"/>
              <a:t>แสดงความเคารพผู้พูดก่อน</a:t>
            </a:r>
            <a:r>
              <a:rPr lang="en-US" dirty="0" smtClean="0"/>
              <a:t>  </a:t>
            </a:r>
            <a:r>
              <a:rPr lang="th-TH" dirty="0" smtClean="0"/>
              <a:t>และเข้าไปนั่งฟังอย่างสงบ</a:t>
            </a:r>
            <a:r>
              <a:rPr lang="en-US" dirty="0" smtClean="0"/>
              <a:t>  </a:t>
            </a:r>
            <a:r>
              <a:rPr lang="th-TH" dirty="0" smtClean="0"/>
              <a:t>หาก</a:t>
            </a:r>
            <a:r>
              <a:rPr lang="th-TH" dirty="0" smtClean="0"/>
              <a:t>จำเป็นต้องออกจากห้องประชุมที่นั่งฟังอยู่ก่อนที่จะพูดจบ</a:t>
            </a:r>
            <a:r>
              <a:rPr lang="en-US" dirty="0" smtClean="0"/>
              <a:t>  </a:t>
            </a:r>
            <a:r>
              <a:rPr lang="th-TH" dirty="0" smtClean="0"/>
              <a:t>ก็ต้องทำความเคารพผู้พูดก่อนด้วย</a:t>
            </a:r>
            <a:endParaRPr lang="en-US" dirty="0" smtClean="0"/>
          </a:p>
          <a:p>
            <a:r>
              <a:rPr lang="th-TH" dirty="0" smtClean="0"/>
              <a:t>ควร</a:t>
            </a:r>
            <a:r>
              <a:rPr lang="th-TH" dirty="0" smtClean="0"/>
              <a:t>ฟังด้วยความสนใจ</a:t>
            </a:r>
            <a:r>
              <a:rPr lang="en-US" dirty="0" smtClean="0"/>
              <a:t>  </a:t>
            </a:r>
            <a:r>
              <a:rPr lang="th-TH" dirty="0" smtClean="0"/>
              <a:t>ไม่ควรแสดงสีหน้าท่าทางให้ผู้พูดเห็นว่า</a:t>
            </a:r>
            <a:r>
              <a:rPr lang="en-US" dirty="0" smtClean="0"/>
              <a:t> </a:t>
            </a:r>
            <a:r>
              <a:rPr lang="th-TH" dirty="0" smtClean="0"/>
              <a:t>ผู้ฟัง</a:t>
            </a:r>
            <a:r>
              <a:rPr lang="th-TH" dirty="0" smtClean="0"/>
              <a:t>เกิดความเบื่อ</a:t>
            </a:r>
            <a:r>
              <a:rPr lang="th-TH" dirty="0" smtClean="0"/>
              <a:t>หน่าย เพราะ</a:t>
            </a:r>
            <a:r>
              <a:rPr lang="th-TH" dirty="0" smtClean="0"/>
              <a:t>จะทำให้ผู้พูดเสียกำลังใจ</a:t>
            </a:r>
            <a:r>
              <a:rPr lang="en-US" dirty="0" smtClean="0"/>
              <a:t>  </a:t>
            </a:r>
            <a:r>
              <a:rPr lang="th-TH" dirty="0" smtClean="0"/>
              <a:t>ถ้าเกิดไม่อยากฟังจริง ๆ ก็ควรจะเลิกฟังและออกจาก</a:t>
            </a:r>
            <a:r>
              <a:rPr lang="th-TH" dirty="0" smtClean="0"/>
              <a:t>ห้องประชุม</a:t>
            </a:r>
            <a:r>
              <a:rPr lang="th-TH" dirty="0" smtClean="0"/>
              <a:t>ไปเลย</a:t>
            </a:r>
            <a:endParaRPr lang="en-US" dirty="0" smtClean="0"/>
          </a:p>
          <a:p>
            <a:r>
              <a:rPr lang="th-TH" dirty="0" smtClean="0"/>
              <a:t>ควร</a:t>
            </a:r>
            <a:r>
              <a:rPr lang="th-TH" dirty="0" smtClean="0"/>
              <a:t>ให้เกียรติผู้พูดด้วยลักษณะต่าง ๆ ที่ทำได้</a:t>
            </a:r>
            <a:r>
              <a:rPr lang="en-US" dirty="0" smtClean="0"/>
              <a:t>  </a:t>
            </a:r>
            <a:r>
              <a:rPr lang="th-TH" dirty="0" smtClean="0"/>
              <a:t>เช่น พูด</a:t>
            </a:r>
            <a:r>
              <a:rPr lang="th-TH" dirty="0" smtClean="0"/>
              <a:t>ดี</a:t>
            </a:r>
            <a:r>
              <a:rPr lang="en-US" dirty="0" smtClean="0"/>
              <a:t>   </a:t>
            </a:r>
            <a:r>
              <a:rPr lang="th-TH" dirty="0" smtClean="0"/>
              <a:t>ถูกใจผู้ฟังก็ควรปรบมือ</a:t>
            </a:r>
            <a:r>
              <a:rPr lang="en-US" dirty="0" smtClean="0"/>
              <a:t>   </a:t>
            </a:r>
            <a:r>
              <a:rPr lang="th-TH" dirty="0" smtClean="0"/>
              <a:t>หรือพูดชมเชยเมื่อมีโอกาส</a:t>
            </a:r>
            <a:r>
              <a:rPr lang="en-US" dirty="0" smtClean="0"/>
              <a:t>  </a:t>
            </a:r>
            <a:r>
              <a:rPr lang="th-TH" dirty="0" smtClean="0"/>
              <a:t>ขณะฟังอยู่ควรมองหน้าผู้พูดตลอดเวลาและไม่ควร</a:t>
            </a:r>
            <a:r>
              <a:rPr lang="th-TH" dirty="0" smtClean="0"/>
              <a:t>คุย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มารยาทในการเป็นผู้ฟังที่</a:t>
            </a:r>
            <a:r>
              <a:rPr lang="th-TH" sz="4800" b="1" dirty="0" smtClean="0"/>
              <a:t>ดี (ต่อ)</a:t>
            </a:r>
            <a:endParaRPr lang="th-TH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ถ้า</a:t>
            </a:r>
            <a:r>
              <a:rPr lang="th-TH" dirty="0" smtClean="0"/>
              <a:t>เกิดข้อสงสัยต้องการซักถาม</a:t>
            </a:r>
            <a:r>
              <a:rPr lang="en-US" dirty="0" smtClean="0"/>
              <a:t>  </a:t>
            </a:r>
            <a:r>
              <a:rPr lang="th-TH" dirty="0" smtClean="0"/>
              <a:t>ควรรักษามารยาทดังนี้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		๑. </a:t>
            </a:r>
            <a:r>
              <a:rPr lang="th-TH" dirty="0" smtClean="0"/>
              <a:t>ควรยกมือขึ้น เมื่อได้รับอนุญาตแล้วจึงค่อยถาม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		๒. </a:t>
            </a:r>
            <a:r>
              <a:rPr lang="th-TH" dirty="0" smtClean="0"/>
              <a:t>ควรถามอย่างสุภาพเรียบร้อยทั้งถ้อยคำและอากัปกิริยา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		๓. </a:t>
            </a:r>
            <a:r>
              <a:rPr lang="th-TH" dirty="0" smtClean="0"/>
              <a:t>คำถามควรกะทัดรัด ตรงประเด็นเกี่ยวกับเรื่องที่ฟัง 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		๔. </a:t>
            </a:r>
            <a:r>
              <a:rPr lang="th-TH" dirty="0" smtClean="0"/>
              <a:t>ถ้าจะคัดค้าน ควรคัดค้านอย่างนิ่มนวลและกล่าวขอโทษก่อน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		๕. </a:t>
            </a:r>
            <a:r>
              <a:rPr lang="th-TH" dirty="0" smtClean="0"/>
              <a:t>เมื่อฟังพูดจบแล้ว ควรลุกขึ้นและออกไปมีระเบียบพยายามทำให้เกิดเสียงน้อยที่สุด</a:t>
            </a:r>
            <a:r>
              <a:rPr lang="en-US" dirty="0" smtClean="0"/>
              <a:t>  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6600" b="1" dirty="0" smtClean="0">
                <a:solidFill>
                  <a:schemeClr val="accent6"/>
                </a:solidFill>
              </a:rPr>
              <a:t>สวัสดี ... </a:t>
            </a:r>
            <a:endParaRPr lang="th-TH" sz="6600" b="1" dirty="0">
              <a:solidFill>
                <a:schemeClr val="accent6"/>
              </a:solidFill>
            </a:endParaRPr>
          </a:p>
        </p:txBody>
      </p:sp>
      <p:pic>
        <p:nvPicPr>
          <p:cNvPr id="4" name="Content Placeholder 3" descr="standingovation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513234"/>
            <a:ext cx="7020272" cy="534476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96</TotalTime>
  <Words>596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มารยาทการเป็นผู้ฟังที่ดี </vt:lpstr>
      <vt:lpstr>ความหมายของการฟัง</vt:lpstr>
      <vt:lpstr>ประโยชน์ของการฟัง</vt:lpstr>
      <vt:lpstr>วัตถุประสงค์ของการฟัง</vt:lpstr>
      <vt:lpstr>ลักษณะของการเป็นผู้ฟังที่ดี</vt:lpstr>
      <vt:lpstr>ลักษณะของการเป็นผู้ฟังที่ดี (ต่อ)</vt:lpstr>
      <vt:lpstr>มารยาทในการเป็นผู้ฟังที่ดี</vt:lpstr>
      <vt:lpstr>มารยาทในการเป็นผู้ฟังที่ดี (ต่อ)</vt:lpstr>
      <vt:lpstr>สวัสดี ...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มารยาทการเป็นผู้ฟังที่ดี </dc:title>
  <dc:creator>hp</dc:creator>
  <cp:lastModifiedBy>hp</cp:lastModifiedBy>
  <cp:revision>18</cp:revision>
  <dcterms:created xsi:type="dcterms:W3CDTF">2014-06-16T02:24:51Z</dcterms:created>
  <dcterms:modified xsi:type="dcterms:W3CDTF">2014-06-16T04:01:45Z</dcterms:modified>
</cp:coreProperties>
</file>