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8"/>
  </p:notesMasterIdLst>
  <p:sldIdLst>
    <p:sldId id="256" r:id="rId2"/>
    <p:sldId id="257" r:id="rId3"/>
    <p:sldId id="270" r:id="rId4"/>
    <p:sldId id="258" r:id="rId5"/>
    <p:sldId id="259" r:id="rId6"/>
    <p:sldId id="272" r:id="rId7"/>
    <p:sldId id="273" r:id="rId8"/>
    <p:sldId id="261" r:id="rId9"/>
    <p:sldId id="274" r:id="rId10"/>
    <p:sldId id="262" r:id="rId11"/>
    <p:sldId id="263" r:id="rId12"/>
    <p:sldId id="275" r:id="rId13"/>
    <p:sldId id="265" r:id="rId14"/>
    <p:sldId id="267" r:id="rId15"/>
    <p:sldId id="271" r:id="rId16"/>
    <p:sldId id="268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7756258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SzPct val="100000"/>
              <a:defRPr sz="3000"/>
            </a:lvl1pPr>
            <a:lvl2pPr lvl="1">
              <a:spcBef>
                <a:spcPts val="480"/>
              </a:spcBef>
              <a:buSzPct val="100000"/>
              <a:defRPr sz="2400"/>
            </a:lvl2pPr>
            <a:lvl3pPr lvl="2">
              <a:spcBef>
                <a:spcPts val="480"/>
              </a:spcBef>
              <a:buSzPct val="100000"/>
              <a:defRPr sz="2400"/>
            </a:lvl3pPr>
            <a:lvl4pPr lvl="3">
              <a:spcBef>
                <a:spcPts val="360"/>
              </a:spcBef>
              <a:buSzPct val="100000"/>
              <a:defRPr sz="1800"/>
            </a:lvl4pPr>
            <a:lvl5pPr lvl="4">
              <a:spcBef>
                <a:spcPts val="360"/>
              </a:spcBef>
              <a:buSzPct val="100000"/>
              <a:defRPr sz="1800"/>
            </a:lvl5pPr>
            <a:lvl6pPr lvl="5">
              <a:spcBef>
                <a:spcPts val="360"/>
              </a:spcBef>
              <a:buSzPct val="100000"/>
              <a:defRPr sz="1800"/>
            </a:lvl6pPr>
            <a:lvl7pPr lvl="6">
              <a:spcBef>
                <a:spcPts val="360"/>
              </a:spcBef>
              <a:buSzPct val="100000"/>
              <a:defRPr sz="1800"/>
            </a:lvl7pPr>
            <a:lvl8pPr lvl="7">
              <a:spcBef>
                <a:spcPts val="360"/>
              </a:spcBef>
              <a:buSzPct val="100000"/>
              <a:defRPr sz="1800"/>
            </a:lvl8pPr>
            <a:lvl9pPr lvl="8"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3108" y="857238"/>
            <a:ext cx="4857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b="1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cs typeface="TH Niramit AS" pitchFamily="2" charset="-34"/>
              </a:rPr>
              <a:t>ภาษาในวรรณคดี</a:t>
            </a:r>
            <a:endParaRPr lang="th-TH" sz="6000" b="1" dirty="0">
              <a:solidFill>
                <a:schemeClr val="accent1">
                  <a:lumMod val="75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43372" y="2071684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cs typeface="TH Niramit AS" pitchFamily="2" charset="-34"/>
              </a:rPr>
              <a:t>ผู้สอน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cs typeface="TH Niramit AS" pitchFamily="2" charset="-34"/>
              </a:rPr>
              <a:t>: </a:t>
            </a:r>
            <a:r>
              <a:rPr lang="th-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cs typeface="TH Niramit AS" pitchFamily="2" charset="-34"/>
              </a:rPr>
              <a:t>ครูมธุ</a:t>
            </a:r>
            <a:r>
              <a:rPr lang="th-TH" sz="2800" dirty="0" err="1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cs typeface="TH Niramit AS" pitchFamily="2" charset="-34"/>
              </a:rPr>
              <a:t>มิส</a:t>
            </a:r>
            <a:r>
              <a:rPr lang="th-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cs typeface="TH Niramit AS" pitchFamily="2" charset="-34"/>
              </a:rPr>
              <a:t>  สมานทรัพย์</a:t>
            </a:r>
            <a:endParaRPr lang="th-TH" sz="2800" dirty="0">
              <a:solidFill>
                <a:schemeClr val="accent1">
                  <a:lumMod val="75000"/>
                </a:schemeClr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/>
        </p:nvSpPr>
        <p:spPr>
          <a:xfrm>
            <a:off x="1214414" y="714362"/>
            <a:ext cx="6715172" cy="1500198"/>
          </a:xfrm>
          <a:prstGeom prst="round2Diag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5" tIns="91425" rIns="91425" bIns="91425" anchor="t" anchorCtr="0">
            <a:noAutofit/>
          </a:bodyPr>
          <a:lstStyle/>
          <a:p>
            <a:pPr lvl="0" indent="38735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th-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	     </a:t>
            </a:r>
            <a:r>
              <a:rPr lang="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ครั้ง</a:t>
            </a: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นี้เสียรักก็ได้</a:t>
            </a:r>
            <a:r>
              <a:rPr lang="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รู้</a:t>
            </a:r>
            <a:r>
              <a:rPr lang="th-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		</a:t>
            </a:r>
            <a:r>
              <a:rPr lang="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ถึง</a:t>
            </a: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เสียรู้ก็ได้เชาวน์ที่เฉาฉงน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th-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	</a:t>
            </a:r>
            <a:r>
              <a:rPr lang="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เป็น</a:t>
            </a: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ชายหมิ่นชายต้องอาย</a:t>
            </a:r>
            <a:r>
              <a:rPr lang="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คน</a:t>
            </a:r>
            <a:r>
              <a:rPr lang="th-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	</a:t>
            </a:r>
            <a:r>
              <a:rPr lang="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จำ</a:t>
            </a: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จนจำจากอาลัย</a:t>
            </a:r>
            <a:r>
              <a:rPr lang="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ลา</a:t>
            </a:r>
            <a:r>
              <a:rPr lang="th-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น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th-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				</a:t>
            </a:r>
            <a:r>
              <a:rPr lang="th" sz="20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(</a:t>
            </a:r>
            <a:r>
              <a:rPr lang="th" sz="20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เจ้าพระยาพระคลัง(หน</a:t>
            </a:r>
            <a:r>
              <a:rPr lang="th" sz="20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)</a:t>
            </a:r>
            <a:endParaRPr lang="th" sz="2400" dirty="0">
              <a:solidFill>
                <a:schemeClr val="bg1"/>
              </a:solidFill>
              <a:latin typeface="TH Niramit AS" pitchFamily="2" charset="-34"/>
              <a:ea typeface="Angsana New"/>
              <a:cs typeface="TH Niramit AS" pitchFamily="2" charset="-34"/>
              <a:sym typeface="Angsana New"/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" name="Shape 64"/>
          <p:cNvSpPr txBox="1"/>
          <p:nvPr/>
        </p:nvSpPr>
        <p:spPr>
          <a:xfrm>
            <a:off x="1142976" y="2428874"/>
            <a:ext cx="6715172" cy="2143140"/>
          </a:xfrm>
          <a:prstGeom prst="round2Diag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5" tIns="91425" rIns="91425" bIns="91425" anchor="t" anchorCtr="0">
            <a:noAutofit/>
          </a:bodyPr>
          <a:lstStyle/>
          <a:p>
            <a:r>
              <a:rPr lang="th-TH" sz="2400" dirty="0" smtClean="0">
                <a:solidFill>
                  <a:schemeClr val="bg1"/>
                </a:solidFill>
                <a:latin typeface="TH Niramit AS" pitchFamily="2" charset="-34"/>
                <a:cs typeface="TH Niramit AS" pitchFamily="2" charset="-34"/>
                <a:sym typeface="Angsana New"/>
              </a:rPr>
              <a:t>	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รูปงามนามเพราะน้อยไปหรือ	ใจไม่ซื่อสมศักดิ์เท่าเส้นผม</a:t>
            </a:r>
          </a:p>
          <a:p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แต่ใจสัตว์มันยังมีที่นิยม		สมาคมก็แต่ถึงฤดูมัน</a:t>
            </a:r>
          </a:p>
          <a:p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มึงนี่ถ่อยยิ่งกว่าถ่อยอีท้ายเมือง		จะเอาเรื่องไม่ได้สักสิ่ง</a:t>
            </a:r>
            <a:r>
              <a:rPr lang="th-TH" sz="2400" dirty="0" err="1" smtClean="0">
                <a:latin typeface="TH Niramit AS" pitchFamily="2" charset="-34"/>
                <a:cs typeface="TH Niramit AS" pitchFamily="2" charset="-34"/>
              </a:rPr>
              <a:t>สรรพ์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ละโมบมากตัณหาตาเป็นมัน		สักร้อยพันให้มึงไม่ถึงใจ</a:t>
            </a:r>
          </a:p>
          <a:p>
            <a:pPr lvl="0" algn="r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th-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				</a:t>
            </a:r>
            <a:r>
              <a:rPr lang="th" sz="20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(</a:t>
            </a:r>
            <a:r>
              <a:rPr lang="th-TH" sz="20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สุนทรภู่ </a:t>
            </a:r>
            <a:r>
              <a:rPr lang="en-US" sz="20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: </a:t>
            </a:r>
            <a:r>
              <a:rPr lang="th-TH" sz="20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ขุนช้างขุนแผน)</a:t>
            </a:r>
            <a:endParaRPr lang="th" sz="2400" dirty="0">
              <a:solidFill>
                <a:schemeClr val="bg1"/>
              </a:solidFill>
              <a:latin typeface="TH Niramit AS" pitchFamily="2" charset="-34"/>
              <a:ea typeface="Angsana New"/>
              <a:cs typeface="TH Niramit AS" pitchFamily="2" charset="-34"/>
              <a:sym typeface="Angsana New"/>
            </a:endParaRPr>
          </a:p>
          <a:p>
            <a:pPr lvl="0">
              <a:spcBef>
                <a:spcPts val="0"/>
              </a:spcBef>
              <a:buNone/>
            </a:pPr>
            <a:endParaRPr dirty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/>
        </p:nvSpPr>
        <p:spPr>
          <a:xfrm>
            <a:off x="571472" y="428610"/>
            <a:ext cx="6429420" cy="1143008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th-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	</a:t>
            </a:r>
            <a:r>
              <a:rPr lang="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บท</a:t>
            </a:r>
            <a:r>
              <a:rPr lang="th" sz="2800" dirty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ตัดพ้อที่แสดงทั้งอารมณ์รักและแค้นของ อังคาร กัลยาณพงศ์ จากบทกวี เสียเจ้า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th" sz="2400" dirty="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 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0" name="Shape 70"/>
          <p:cNvSpPr txBox="1"/>
          <p:nvPr/>
        </p:nvSpPr>
        <p:spPr>
          <a:xfrm>
            <a:off x="2857488" y="1785932"/>
            <a:ext cx="5859714" cy="3000396"/>
          </a:xfrm>
          <a:prstGeom prst="round2Diag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th" sz="2400" dirty="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 </a:t>
            </a:r>
            <a:r>
              <a:rPr lang="th-TH" sz="2400" dirty="0" smtClean="0">
                <a:solidFill>
                  <a:schemeClr val="dk1"/>
                </a:solidFill>
                <a:latin typeface="Angsana New"/>
                <a:ea typeface="Angsana New"/>
                <a:cs typeface="Angsana New"/>
                <a:sym typeface="Angsana New"/>
              </a:rPr>
              <a:t>	</a:t>
            </a:r>
            <a:r>
              <a:rPr lang="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เสีย</a:t>
            </a: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เจ้าราวร้าวมณี</a:t>
            </a:r>
            <a:r>
              <a:rPr lang="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รุ้ง</a:t>
            </a:r>
            <a:r>
              <a:rPr lang="th-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	    </a:t>
            </a:r>
            <a:r>
              <a:rPr lang="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มุ่ง</a:t>
            </a: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ปรารถนาอะไรในหล้า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มิหวังกระทั่งฟากฟ้า         	</a:t>
            </a:r>
            <a:r>
              <a:rPr lang="th-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    </a:t>
            </a:r>
            <a:r>
              <a:rPr lang="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ซบ</a:t>
            </a: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หน้าติดดินกินทราย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 จะเจ็บจำไปถึง</a:t>
            </a:r>
            <a:r>
              <a:rPr lang="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ปรโลก</a:t>
            </a:r>
            <a:r>
              <a:rPr lang="th-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	    </a:t>
            </a:r>
            <a:r>
              <a:rPr lang="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ฤๅ</a:t>
            </a: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รอยโศกรู้ร้างจางหาย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จะเกิดกี่ฟ้ามาตรม</a:t>
            </a:r>
            <a:r>
              <a:rPr lang="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ตาย</a:t>
            </a:r>
            <a:r>
              <a:rPr lang="th-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	    </a:t>
            </a:r>
            <a:r>
              <a:rPr lang="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อย่า</a:t>
            </a: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หมายว่าจะให้หัวใจ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หากเจ้าอุบัติบนสรวง</a:t>
            </a:r>
            <a:r>
              <a:rPr lang="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สวรรค์</a:t>
            </a:r>
            <a:r>
              <a:rPr lang="th-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	    </a:t>
            </a:r>
            <a:r>
              <a:rPr lang="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ข้า</a:t>
            </a: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ขอลงโลกันตร์หม่นไหม้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สูเป็นไฟ เราเป็น</a:t>
            </a:r>
            <a:r>
              <a:rPr lang="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ไม้</a:t>
            </a:r>
            <a:r>
              <a:rPr lang="th-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		    </a:t>
            </a:r>
            <a:r>
              <a:rPr lang="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ให้</a:t>
            </a: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ทำลายสิ้นถึงวิญญาณ</a:t>
            </a:r>
          </a:p>
          <a:p>
            <a:pPr marL="2286000" lvl="0" indent="457200" rtl="0">
              <a:spcBef>
                <a:spcPts val="0"/>
              </a:spcBef>
              <a:buNone/>
            </a:pPr>
            <a:r>
              <a:rPr lang="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(</a:t>
            </a: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อังคาร กัลยาณพงศ์)</a:t>
            </a: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/>
        </p:nvSpPr>
        <p:spPr>
          <a:xfrm>
            <a:off x="357158" y="2928940"/>
            <a:ext cx="8360399" cy="1214446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5" tIns="91425" rIns="91425" bIns="91425" anchor="t" anchorCtr="0">
            <a:noAutofit/>
          </a:bodyPr>
          <a:lstStyle/>
          <a:p>
            <a:pPr marL="457200" lvl="0" indent="457200"/>
            <a:r>
              <a:rPr lang="th" sz="2800" b="1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๔. สัลลาปังคพิสัย </a:t>
            </a:r>
            <a:r>
              <a:rPr lang="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(บทโศก) คือการกล่าวข้อความแสดงอารมณ์โศกเศร้า อาลัยรัก</a:t>
            </a:r>
            <a:endParaRPr lang="th" sz="2800" dirty="0">
              <a:solidFill>
                <a:schemeClr val="accent1">
                  <a:lumMod val="75000"/>
                </a:schemeClr>
              </a:solidFill>
              <a:latin typeface="TH Niramit AS" pitchFamily="2" charset="-34"/>
              <a:ea typeface="Angsana New"/>
              <a:cs typeface="TH Niramit AS" pitchFamily="2" charset="-34"/>
              <a:sym typeface="Angsana New"/>
            </a:endParaRPr>
          </a:p>
        </p:txBody>
      </p:sp>
      <p:sp>
        <p:nvSpPr>
          <p:cNvPr id="5" name="วงรี 4"/>
          <p:cNvSpPr/>
          <p:nvPr/>
        </p:nvSpPr>
        <p:spPr>
          <a:xfrm>
            <a:off x="428596" y="714362"/>
            <a:ext cx="2143140" cy="185738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3200" b="1" dirty="0" err="1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สัล</a:t>
            </a:r>
            <a:r>
              <a:rPr lang="th-TH" sz="3200" b="1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ลา</a:t>
            </a:r>
            <a:r>
              <a:rPr lang="th-TH" sz="3200" b="1" dirty="0" err="1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ปังค</a:t>
            </a:r>
            <a:r>
              <a:rPr lang="th-TH" sz="3200" b="1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พิสัย</a:t>
            </a:r>
            <a:endParaRPr lang="th" sz="3200" dirty="0" smtClean="0">
              <a:solidFill>
                <a:schemeClr val="bg1"/>
              </a:solidFill>
              <a:latin typeface="TH Niramit AS" pitchFamily="2" charset="-34"/>
              <a:ea typeface="Angsana New"/>
              <a:cs typeface="TH Niramit AS" pitchFamily="2" charset="-34"/>
              <a:sym typeface="Angsana New"/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3500430" y="500048"/>
            <a:ext cx="3857652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err="1" smtClean="0">
                <a:latin typeface="TH Niramit AS" pitchFamily="2" charset="-34"/>
                <a:cs typeface="TH Niramit AS" pitchFamily="2" charset="-34"/>
              </a:rPr>
              <a:t>สัลล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sz="2400" dirty="0" smtClean="0">
                <a:latin typeface="TH Niramit AS" pitchFamily="2" charset="-34"/>
                <a:cs typeface="TH Niramit AS" pitchFamily="2" charset="-34"/>
              </a:rPr>
              <a:t>= 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ความโศกเศร้า  (</a:t>
            </a:r>
            <a:r>
              <a:rPr lang="en-US" sz="2400" dirty="0" smtClean="0">
                <a:latin typeface="TH Niramit AS" pitchFamily="2" charset="-34"/>
                <a:cs typeface="TH Niramit AS" pitchFamily="2" charset="-34"/>
              </a:rPr>
              <a:t>heartache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)</a:t>
            </a:r>
            <a:endParaRPr lang="th-TH" sz="24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3500430" y="1285866"/>
            <a:ext cx="3071834" cy="6429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err="1" smtClean="0">
                <a:latin typeface="TH Niramit AS" pitchFamily="2" charset="-34"/>
                <a:cs typeface="TH Niramit AS" pitchFamily="2" charset="-34"/>
              </a:rPr>
              <a:t>สัล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ลาป </a:t>
            </a:r>
            <a:r>
              <a:rPr lang="en-US" sz="2400" dirty="0" smtClean="0">
                <a:latin typeface="TH Niramit AS" pitchFamily="2" charset="-34"/>
                <a:cs typeface="TH Niramit AS" pitchFamily="2" charset="-34"/>
              </a:rPr>
              <a:t>= 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การพูดจา (</a:t>
            </a:r>
            <a:r>
              <a:rPr lang="en-US" sz="2400" dirty="0" smtClean="0">
                <a:latin typeface="TH Niramit AS" pitchFamily="2" charset="-34"/>
                <a:cs typeface="TH Niramit AS" pitchFamily="2" charset="-34"/>
              </a:rPr>
              <a:t>parlance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)</a:t>
            </a:r>
            <a:endParaRPr lang="th-TH" sz="2400" dirty="0">
              <a:latin typeface="TH Niramit AS" pitchFamily="2" charset="-34"/>
              <a:cs typeface="TH Niramit AS" pitchFamily="2" charset="-34"/>
            </a:endParaRPr>
          </a:p>
        </p:txBody>
      </p:sp>
      <p:cxnSp>
        <p:nvCxnSpPr>
          <p:cNvPr id="9" name="ตัวเชื่อมต่อโค้ง 8"/>
          <p:cNvCxnSpPr/>
          <p:nvPr/>
        </p:nvCxnSpPr>
        <p:spPr>
          <a:xfrm flipV="1">
            <a:off x="2428860" y="785800"/>
            <a:ext cx="857256" cy="35719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ตัวเชื่อมต่อโค้ง 10"/>
          <p:cNvCxnSpPr/>
          <p:nvPr/>
        </p:nvCxnSpPr>
        <p:spPr>
          <a:xfrm>
            <a:off x="2500298" y="1357304"/>
            <a:ext cx="928694" cy="214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สี่เหลี่ยมมุมมน 7"/>
          <p:cNvSpPr/>
          <p:nvPr/>
        </p:nvSpPr>
        <p:spPr>
          <a:xfrm>
            <a:off x="3500430" y="2000246"/>
            <a:ext cx="3071834" cy="7143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พิสัย </a:t>
            </a:r>
            <a:r>
              <a:rPr lang="en-US" sz="2400" dirty="0" smtClean="0">
                <a:latin typeface="TH Niramit AS" pitchFamily="2" charset="-34"/>
                <a:cs typeface="TH Niramit AS" pitchFamily="2" charset="-34"/>
              </a:rPr>
              <a:t>= 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ความสามารถ (</a:t>
            </a:r>
            <a:r>
              <a:rPr lang="en-US" sz="2400" dirty="0" smtClean="0">
                <a:latin typeface="TH Niramit AS" pitchFamily="2" charset="-34"/>
                <a:cs typeface="TH Niramit AS" pitchFamily="2" charset="-34"/>
              </a:rPr>
              <a:t>ability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)</a:t>
            </a:r>
            <a:endParaRPr lang="th-TH" sz="2400" dirty="0">
              <a:latin typeface="TH Niramit AS" pitchFamily="2" charset="-34"/>
              <a:cs typeface="TH Niramit AS" pitchFamily="2" charset="-34"/>
            </a:endParaRPr>
          </a:p>
        </p:txBody>
      </p:sp>
      <p:cxnSp>
        <p:nvCxnSpPr>
          <p:cNvPr id="13" name="ตัวเชื่อมต่อโค้ง 12"/>
          <p:cNvCxnSpPr>
            <a:stCxn id="5" idx="6"/>
          </p:cNvCxnSpPr>
          <p:nvPr/>
        </p:nvCxnSpPr>
        <p:spPr>
          <a:xfrm>
            <a:off x="2571736" y="1643056"/>
            <a:ext cx="928694" cy="64294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/>
        </p:nvSpPr>
        <p:spPr>
          <a:xfrm>
            <a:off x="1428729" y="285734"/>
            <a:ext cx="7000924" cy="1714511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5" tIns="91425" rIns="91425" bIns="91425" anchor="t" anchorCtr="0">
            <a:noAutofit/>
          </a:bodyPr>
          <a:lstStyle/>
          <a:p>
            <a:pPr marL="457200" lvl="0" indent="457200" rtl="0">
              <a:spcBef>
                <a:spcPts val="0"/>
              </a:spcBef>
              <a:buNone/>
            </a:pPr>
            <a:r>
              <a:rPr lang="th" sz="24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บทโศกของนางวันทอง ซึ่งคร่ำครวญอาลัยรักต้นไม่ในบางขุนช้าง อันแสดงให้เห็นว่านางไม่ต้องการตามขุนแผนไป แต่ที่ต้องไปเพราะขุนแผนร่ายมนต์สะกด ก่อนลานางได้ร่ำลาต้นไม้ก่อนจากไป จากเรื่องขุนช้างขุนแผน ตอนขุนแผนพานางวันทองหนี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endParaRPr lang="th" sz="2800" dirty="0">
              <a:solidFill>
                <a:schemeClr val="dk1"/>
              </a:solidFill>
              <a:latin typeface="Angsana New"/>
              <a:ea typeface="Angsana New"/>
              <a:cs typeface="Angsana New"/>
              <a:sym typeface="Angsana New"/>
            </a:endParaRPr>
          </a:p>
          <a:p>
            <a:pPr lvl="0">
              <a:spcBef>
                <a:spcPts val="0"/>
              </a:spcBef>
              <a:buNone/>
            </a:pPr>
            <a:endParaRPr sz="2800" dirty="0">
              <a:latin typeface="Angsana New"/>
              <a:ea typeface="Angsana New"/>
              <a:cs typeface="Angsana New"/>
              <a:sym typeface="Angsana New"/>
            </a:endParaRPr>
          </a:p>
        </p:txBody>
      </p:sp>
      <p:sp>
        <p:nvSpPr>
          <p:cNvPr id="82" name="Shape 82"/>
          <p:cNvSpPr txBox="1"/>
          <p:nvPr/>
        </p:nvSpPr>
        <p:spPr>
          <a:xfrm>
            <a:off x="1857356" y="2285998"/>
            <a:ext cx="6357982" cy="1643074"/>
          </a:xfrm>
          <a:prstGeom prst="round2Diag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5" tIns="91425" rIns="91425" bIns="91425" anchor="t" anchorCtr="0">
            <a:noAutofit/>
          </a:bodyPr>
          <a:lstStyle/>
          <a:p>
            <a:pPr lvl="0" indent="38735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ลำดวน</a:t>
            </a:r>
            <a:r>
              <a:rPr lang="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เอ</a:t>
            </a:r>
            <a:r>
              <a:rPr lang="th-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๋</a:t>
            </a:r>
            <a:r>
              <a:rPr lang="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ย</a:t>
            </a: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จะด่วนไปก่อนแล้ว   	ทั้งเกดแก้วพิกุลยี่สุ่นสี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จะโรยร้าง</a:t>
            </a:r>
            <a:r>
              <a:rPr lang="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ห่าง</a:t>
            </a:r>
            <a:r>
              <a:rPr lang="th-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สิ้น</a:t>
            </a:r>
            <a:r>
              <a:rPr lang="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กลิ่น</a:t>
            </a: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มาลี            	</a:t>
            </a:r>
            <a:r>
              <a:rPr lang="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จำปี</a:t>
            </a: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เอ๋ยกี่ปีจะมาพบ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       		</a:t>
            </a:r>
            <a:r>
              <a:rPr lang="th-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	</a:t>
            </a:r>
            <a:r>
              <a:rPr lang="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(</a:t>
            </a:r>
            <a:r>
              <a:rPr lang="th" sz="20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พระบาทสมเด็จพระพุทธเลิศหล้านภาลัย)</a:t>
            </a:r>
            <a:endParaRPr lang="th" sz="2400" dirty="0">
              <a:solidFill>
                <a:schemeClr val="bg1"/>
              </a:solidFill>
              <a:latin typeface="TH Niramit AS" pitchFamily="2" charset="-34"/>
              <a:ea typeface="Angsana New"/>
              <a:cs typeface="TH Niramit AS" pitchFamily="2" charset="-34"/>
              <a:sym typeface="Angsana New"/>
            </a:endParaRP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/>
        </p:nvSpPr>
        <p:spPr>
          <a:xfrm>
            <a:off x="714348" y="357172"/>
            <a:ext cx="4198500" cy="81839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th" sz="3200" b="1" dirty="0"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คำเพราะคือสังวาล กอบแก้ว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428597" y="1494350"/>
            <a:ext cx="8525628" cy="3077664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5" tIns="91425" rIns="91425" bIns="91425" anchor="t" anchorCtr="0">
            <a:noAutofit/>
          </a:bodyPr>
          <a:lstStyle/>
          <a:p>
            <a:pPr marL="457200" lvl="0" indent="457200" rtl="0">
              <a:spcBef>
                <a:spcPts val="0"/>
              </a:spcBef>
              <a:buNone/>
            </a:pPr>
            <a:r>
              <a:rPr lang="th" sz="2800" b="1" dirty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นักประพันธ์หรือกวี</a:t>
            </a:r>
            <a:r>
              <a:rPr lang="th" sz="2800" dirty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 คือ ผู้รู้ผู้เชี่ยวชาญในศิลปะ</a:t>
            </a:r>
            <a:r>
              <a:rPr lang="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การประพันธ์ </a:t>
            </a:r>
            <a:r>
              <a:rPr lang="th" sz="2800" dirty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สามารถเรียบเรียงถ้อยคำให้เกิดจินตภาพเพื่อสื่ออารมณ์ </a:t>
            </a:r>
            <a:r>
              <a:rPr lang="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ความ</a:t>
            </a:r>
            <a:r>
              <a:rPr lang="th" sz="2800" dirty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นึกคิด และจินตนาการสู่ผู้อ่านได้อย่างไพเราะกิน</a:t>
            </a:r>
            <a:r>
              <a:rPr lang="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ใ</a:t>
            </a:r>
            <a:r>
              <a:rPr lang="th-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จ</a:t>
            </a:r>
          </a:p>
          <a:p>
            <a:pPr marL="457200" lvl="0" indent="457200" rtl="0">
              <a:spcBef>
                <a:spcPts val="0"/>
              </a:spcBef>
              <a:buNone/>
            </a:pPr>
            <a:r>
              <a:rPr lang="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การ</a:t>
            </a:r>
            <a:r>
              <a:rPr lang="th" sz="2800" dirty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เลือกสรรคำมาใช้ของกวีทำให้เกิดคำศัพท์นิยมที่</a:t>
            </a:r>
            <a:r>
              <a:rPr lang="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เรารู้จัก</a:t>
            </a:r>
            <a:r>
              <a:rPr lang="th" sz="2800" dirty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กันในลักษณะของคำพ้องศัพท์ อาทิ กวีจะกล่าวถึงหญิงคน</a:t>
            </a:r>
            <a:r>
              <a:rPr lang="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รักหรือ</a:t>
            </a:r>
            <a:r>
              <a:rPr lang="th-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ผู้</a:t>
            </a:r>
            <a:r>
              <a:rPr lang="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หญิง</a:t>
            </a:r>
            <a:r>
              <a:rPr lang="th" sz="2800" dirty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ก็มักจะใช้คำหลากหลาย อาทิ นงพะงา นงคราญ นงนุช</a:t>
            </a: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500048"/>
            <a:ext cx="8229600" cy="4425801"/>
          </a:xfrm>
        </p:spPr>
        <p:txBody>
          <a:bodyPr/>
          <a:lstStyle/>
          <a:p>
            <a:endParaRPr lang="th-TH" sz="2400" dirty="0">
              <a:latin typeface="TH Niramit AS" pitchFamily="2" charset="-34"/>
              <a:cs typeface="TH Niramit AS" pitchFamily="2" charset="-34"/>
            </a:endParaRPr>
          </a:p>
        </p:txBody>
      </p:sp>
      <p:pic>
        <p:nvPicPr>
          <p:cNvPr id="4" name="รูปภาพ 3" descr="13248508_1164753693557171_1814636033599485959_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/>
        </p:nvSpPr>
        <p:spPr>
          <a:xfrm>
            <a:off x="711575" y="486250"/>
            <a:ext cx="7910699" cy="4014326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5" tIns="91425" rIns="91425" bIns="91425" anchor="t" anchorCtr="0">
            <a:noAutofit/>
          </a:bodyPr>
          <a:lstStyle/>
          <a:p>
            <a:pPr marL="457200" lvl="0" indent="457200" rtl="0">
              <a:spcBef>
                <a:spcPts val="0"/>
              </a:spcBef>
              <a:buNone/>
            </a:pPr>
            <a:r>
              <a:rPr lang="th" sz="2800" dirty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ในการแต่งคำประพันธ์ กวีนิยมดำเนินตามหลักฉันทลักษณ์</a:t>
            </a:r>
            <a:r>
              <a:rPr lang="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อย่า</a:t>
            </a:r>
            <a:r>
              <a:rPr lang="th-TH" sz="2800" dirty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ง</a:t>
            </a:r>
            <a:endParaRPr lang="th" sz="2800" dirty="0">
              <a:solidFill>
                <a:schemeClr val="accent1">
                  <a:lumMod val="75000"/>
                </a:schemeClr>
              </a:solidFill>
              <a:latin typeface="TH Niramit AS" pitchFamily="2" charset="-34"/>
              <a:ea typeface="Angsana New"/>
              <a:cs typeface="TH Niramit AS" pitchFamily="2" charset="-34"/>
              <a:sym typeface="Angsana New"/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th" sz="2800" dirty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เคร่งครัด เมื่อคำบางคำมีปัญหาเรื่องเสียง กวีก็มักจะแต่งรูปแปลงเสียง เพื่อให้ได้คำที่ไพเราะแต่คงความหมายเดิม</a:t>
            </a:r>
            <a:r>
              <a:rPr lang="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ไว</a:t>
            </a:r>
            <a:r>
              <a:rPr lang="th-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้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th-TH" sz="2800" dirty="0" smtClean="0"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			</a:t>
            </a:r>
            <a:r>
              <a:rPr lang="th-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“</a:t>
            </a:r>
            <a:r>
              <a:rPr lang="th" sz="2800" i="1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กวี</a:t>
            </a:r>
            <a:r>
              <a:rPr lang="th" sz="2800" i="1" dirty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โบราณนิยมแต่งรูปแปลงเสียงคำ</a:t>
            </a:r>
            <a:r>
              <a:rPr lang="th" sz="2800" i="1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เพื่</a:t>
            </a:r>
            <a:r>
              <a:rPr lang="th-TH" sz="2800" i="1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อ</a:t>
            </a:r>
            <a:r>
              <a:rPr lang="th" sz="2800" i="1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ให้</a:t>
            </a:r>
            <a:r>
              <a:rPr lang="th-TH" sz="2800" i="1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			</a:t>
            </a:r>
            <a:r>
              <a:rPr lang="th" sz="2800" i="1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เป็นไป</a:t>
            </a:r>
            <a:r>
              <a:rPr lang="th" sz="2800" i="1" dirty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ตามหลักเกณฑ์ในฉันทลักษณ์ เช่น การใช้ </a:t>
            </a:r>
            <a:r>
              <a:rPr lang="th-TH" sz="2800" i="1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/>
            </a:r>
            <a:br>
              <a:rPr lang="th-TH" sz="2800" i="1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</a:br>
            <a:r>
              <a:rPr lang="th-TH" sz="2800" i="1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		</a:t>
            </a:r>
            <a:r>
              <a:rPr lang="th" sz="2800" i="1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คำ</a:t>
            </a:r>
            <a:r>
              <a:rPr lang="th" sz="2800" i="1" dirty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โทโทษ คำเอกโทษในการแต่งโคลงและร่าย แต่</a:t>
            </a:r>
            <a:r>
              <a:rPr lang="th" sz="2800" i="1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คำ</a:t>
            </a:r>
            <a:endParaRPr lang="th-TH" sz="2800" i="1" dirty="0" smtClean="0">
              <a:solidFill>
                <a:schemeClr val="accent1">
                  <a:lumMod val="75000"/>
                </a:schemeClr>
              </a:solidFill>
              <a:latin typeface="TH Niramit AS" pitchFamily="2" charset="-34"/>
              <a:ea typeface="Angsana New"/>
              <a:cs typeface="TH Niramit AS" pitchFamily="2" charset="-34"/>
              <a:sym typeface="Angsana New"/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th-TH" sz="2800" i="1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		</a:t>
            </a:r>
            <a:r>
              <a:rPr lang="th" sz="2800" i="1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เอก</a:t>
            </a:r>
            <a:r>
              <a:rPr lang="th" sz="2800" i="1" dirty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โทษจะใช้น้อยกว่าคำโทโทษ เพราะสามารถ</a:t>
            </a:r>
            <a:r>
              <a:rPr lang="th" sz="2800" i="1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ใช้</a:t>
            </a:r>
            <a:endParaRPr lang="th-TH" sz="2800" i="1" dirty="0" smtClean="0">
              <a:solidFill>
                <a:schemeClr val="accent1">
                  <a:lumMod val="75000"/>
                </a:schemeClr>
              </a:solidFill>
              <a:latin typeface="TH Niramit AS" pitchFamily="2" charset="-34"/>
              <a:ea typeface="Angsana New"/>
              <a:cs typeface="TH Niramit AS" pitchFamily="2" charset="-34"/>
              <a:sym typeface="Angsana New"/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th-TH" sz="2800" i="1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		</a:t>
            </a:r>
            <a:r>
              <a:rPr lang="th" sz="2800" i="1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คำ</a:t>
            </a:r>
            <a:r>
              <a:rPr lang="th" sz="2800" i="1" dirty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ตายแทนได้</a:t>
            </a:r>
            <a:r>
              <a:rPr lang="th" sz="2800" i="1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นั่นเอง</a:t>
            </a:r>
            <a:r>
              <a:rPr lang="th-TH" sz="2800" i="1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”</a:t>
            </a:r>
            <a:endParaRPr lang="th" sz="2800" i="1" dirty="0">
              <a:solidFill>
                <a:schemeClr val="accent1">
                  <a:lumMod val="75000"/>
                </a:schemeClr>
              </a:solidFill>
              <a:latin typeface="TH Niramit AS" pitchFamily="2" charset="-34"/>
              <a:ea typeface="Angsana New"/>
              <a:cs typeface="TH Niramit AS" pitchFamily="2" charset="-34"/>
              <a:sym typeface="Angsana New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/>
        </p:nvSpPr>
        <p:spPr>
          <a:xfrm>
            <a:off x="1857356" y="357172"/>
            <a:ext cx="4966106" cy="748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th" sz="3200" b="1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การประพันธ์คือการเรียงร้อยถ้อยคำ</a:t>
            </a:r>
          </a:p>
        </p:txBody>
      </p:sp>
      <p:sp>
        <p:nvSpPr>
          <p:cNvPr id="33" name="Shape 33"/>
          <p:cNvSpPr txBox="1"/>
          <p:nvPr/>
        </p:nvSpPr>
        <p:spPr>
          <a:xfrm>
            <a:off x="642910" y="2357436"/>
            <a:ext cx="2857520" cy="2214578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th-TH" sz="24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   </a:t>
            </a:r>
            <a:r>
              <a:rPr lang="th" sz="24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วรรณคดี</a:t>
            </a:r>
            <a:r>
              <a:rPr lang="th" sz="2400" dirty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และวรรณกรรมเป็นงาน</a:t>
            </a:r>
            <a:r>
              <a:rPr lang="th" sz="24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ศิลป</a:t>
            </a:r>
            <a:r>
              <a:rPr lang="th-TH" sz="24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ะ</a:t>
            </a:r>
            <a:r>
              <a:rPr lang="th" sz="24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เช่นเดีย</a:t>
            </a:r>
            <a:r>
              <a:rPr lang="th-TH" sz="24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ว</a:t>
            </a:r>
            <a:r>
              <a:rPr lang="th" sz="24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กับจิตรกรร</a:t>
            </a:r>
            <a:r>
              <a:rPr lang="th-TH" sz="24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ม</a:t>
            </a:r>
            <a:r>
              <a:rPr lang="th" sz="24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ประติมากรรม</a:t>
            </a:r>
            <a:r>
              <a:rPr lang="th-TH" sz="24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 </a:t>
            </a:r>
            <a:r>
              <a:rPr lang="th" sz="24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คีตกรรม</a:t>
            </a:r>
            <a:r>
              <a:rPr lang="th-TH" sz="24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 </a:t>
            </a:r>
            <a:r>
              <a:rPr lang="th" sz="24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และนาฏกรรม</a:t>
            </a:r>
            <a:endParaRPr lang="th" sz="2400" dirty="0">
              <a:solidFill>
                <a:schemeClr val="accent1">
                  <a:lumMod val="75000"/>
                </a:schemeClr>
              </a:solidFill>
              <a:latin typeface="TH Niramit AS" pitchFamily="2" charset="-34"/>
              <a:ea typeface="Angsana New"/>
              <a:cs typeface="TH Niramit AS" pitchFamily="2" charset="-34"/>
              <a:sym typeface="Angsana New"/>
            </a:endParaRPr>
          </a:p>
          <a:p>
            <a:pPr lvl="0" algn="just" rtl="0">
              <a:spcBef>
                <a:spcPts val="0"/>
              </a:spcBef>
              <a:buNone/>
            </a:pPr>
            <a:endParaRPr sz="2800" dirty="0">
              <a:latin typeface="Angsana New"/>
              <a:ea typeface="Angsana New"/>
              <a:cs typeface="Angsana New"/>
              <a:sym typeface="Angsana New"/>
            </a:endParaRPr>
          </a:p>
        </p:txBody>
      </p:sp>
      <p:sp>
        <p:nvSpPr>
          <p:cNvPr id="4" name="Shape 33"/>
          <p:cNvSpPr txBox="1"/>
          <p:nvPr/>
        </p:nvSpPr>
        <p:spPr>
          <a:xfrm>
            <a:off x="4572000" y="2357436"/>
            <a:ext cx="3929090" cy="2214578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th-TH" sz="24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    </a:t>
            </a:r>
            <a:r>
              <a:rPr lang="th" sz="24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จุดมุ่งหมายเพื่อสร้างจินตภาพแก่</a:t>
            </a:r>
            <a:r>
              <a:rPr lang="th-TH" sz="24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ผู้อ่าน</a:t>
            </a:r>
            <a:r>
              <a:rPr lang="th" sz="24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หรือผู้ฟังให้ได้รับสารที่ผู้สร้างสรรค์งานศิลปะต้องการสื่อสารเหล่านี้จะทำให้เกิดอารมณ์สุนทรีย์ (ความสำเริงอารมณ์) และแง่คิดจรรโลงใจ </a:t>
            </a:r>
            <a:r>
              <a:rPr lang="th-TH" sz="24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	</a:t>
            </a:r>
            <a:endParaRPr lang="th" sz="2400" dirty="0">
              <a:solidFill>
                <a:schemeClr val="accent1">
                  <a:lumMod val="75000"/>
                </a:schemeClr>
              </a:solidFill>
              <a:latin typeface="TH Niramit AS" pitchFamily="2" charset="-34"/>
              <a:ea typeface="Angsana New"/>
              <a:cs typeface="TH Niramit AS" pitchFamily="2" charset="-34"/>
              <a:sym typeface="Angsana New"/>
            </a:endParaRPr>
          </a:p>
          <a:p>
            <a:pPr lvl="0" algn="just" rtl="0">
              <a:spcBef>
                <a:spcPts val="0"/>
              </a:spcBef>
              <a:buNone/>
            </a:pPr>
            <a:endParaRPr sz="2800" dirty="0">
              <a:latin typeface="Angsana New"/>
              <a:ea typeface="Angsana New"/>
              <a:cs typeface="Angsana New"/>
              <a:sym typeface="Angsana New"/>
            </a:endParaRPr>
          </a:p>
        </p:txBody>
      </p:sp>
      <p:cxnSp>
        <p:nvCxnSpPr>
          <p:cNvPr id="10" name="ตัวเชื่อมต่อโค้ง 9"/>
          <p:cNvCxnSpPr/>
          <p:nvPr/>
        </p:nvCxnSpPr>
        <p:spPr>
          <a:xfrm rot="5400000">
            <a:off x="1714480" y="1214428"/>
            <a:ext cx="1071570" cy="107157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ตัวเชื่อมต่อโค้ง 11"/>
          <p:cNvCxnSpPr/>
          <p:nvPr/>
        </p:nvCxnSpPr>
        <p:spPr>
          <a:xfrm rot="16200000" flipH="1">
            <a:off x="5607851" y="1178709"/>
            <a:ext cx="1214446" cy="114300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/>
        </p:nvSpPr>
        <p:spPr>
          <a:xfrm>
            <a:off x="1000100" y="1285866"/>
            <a:ext cx="7215238" cy="2428891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5" tIns="91425" rIns="91425" bIns="91425" anchor="t" anchorCtr="0">
            <a:noAutofit/>
          </a:bodyPr>
          <a:lstStyle/>
          <a:p>
            <a:pPr marL="457200" lvl="0" indent="457200" algn="just" rtl="0">
              <a:spcBef>
                <a:spcPts val="0"/>
              </a:spcBef>
              <a:buNone/>
            </a:pPr>
            <a:r>
              <a:rPr lang="th" sz="2800" dirty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การเลือกสรรและการเรียงร้อยถ้อยคำเป็นลักษณะสำคัญของ</a:t>
            </a:r>
            <a:r>
              <a:rPr lang="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วรรณคดีดังที่เรา</a:t>
            </a:r>
            <a:r>
              <a:rPr lang="th" sz="2800" dirty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เรียกการแต่งวรรณคดี</a:t>
            </a:r>
            <a:r>
              <a:rPr lang="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ว่า“</a:t>
            </a:r>
            <a:r>
              <a:rPr lang="th" sz="2800" dirty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การประพันธ์</a:t>
            </a:r>
            <a:r>
              <a:rPr lang="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”หรือ“</a:t>
            </a:r>
            <a:r>
              <a:rPr lang="th" sz="2800" dirty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กวีนิพนธ์</a:t>
            </a:r>
            <a:r>
              <a:rPr lang="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”และ</a:t>
            </a:r>
            <a:r>
              <a:rPr lang="th" sz="2800" dirty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เรียกการ</a:t>
            </a:r>
            <a:r>
              <a:rPr lang="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แต่งหนังสือ</a:t>
            </a:r>
            <a:r>
              <a:rPr lang="th" sz="2800" dirty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ให้มีความไพเราะและระเบียบตามบัญญัติแห่งฉันทลักษณ์ว่า  “ร้อยกรอง”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/>
        </p:nvSpPr>
        <p:spPr>
          <a:xfrm>
            <a:off x="1071538" y="357172"/>
            <a:ext cx="5357850" cy="77189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th" sz="3200" b="1" dirty="0"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กวีโวหารเป็นศิลปะการเรียงร้อยถ้อยคำ</a:t>
            </a:r>
          </a:p>
        </p:txBody>
      </p:sp>
      <p:sp>
        <p:nvSpPr>
          <p:cNvPr id="5" name="Shape 33"/>
          <p:cNvSpPr txBox="1"/>
          <p:nvPr/>
        </p:nvSpPr>
        <p:spPr>
          <a:xfrm>
            <a:off x="428596" y="2143122"/>
            <a:ext cx="3000396" cy="2286016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th-TH" sz="2400" b="1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    </a:t>
            </a:r>
            <a:r>
              <a:rPr lang="th" sz="2400" b="1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กวีโวหาร</a:t>
            </a:r>
            <a:r>
              <a:rPr lang="th" sz="24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 หมายถึง ถ้อยคำสำนวน และชั้นเชิงใ</a:t>
            </a:r>
            <a:r>
              <a:rPr lang="th-TH" sz="24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น</a:t>
            </a:r>
            <a:r>
              <a:rPr lang="th" sz="24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การแต่งคำประพันธ์ของกวี</a:t>
            </a:r>
          </a:p>
          <a:p>
            <a:endParaRPr lang="th" sz="2400" dirty="0" smtClean="0">
              <a:solidFill>
                <a:schemeClr val="accent1">
                  <a:lumMod val="75000"/>
                </a:schemeClr>
              </a:solidFill>
              <a:latin typeface="TH Niramit AS" pitchFamily="2" charset="-34"/>
              <a:ea typeface="Angsana New"/>
              <a:cs typeface="TH Niramit AS" pitchFamily="2" charset="-34"/>
              <a:sym typeface="Angsana New"/>
            </a:endParaRPr>
          </a:p>
          <a:p>
            <a:pPr lvl="0"/>
            <a:endParaRPr lang="th" sz="2400" dirty="0">
              <a:solidFill>
                <a:schemeClr val="accent1">
                  <a:lumMod val="75000"/>
                </a:schemeClr>
              </a:solidFill>
              <a:latin typeface="TH Niramit AS" pitchFamily="2" charset="-34"/>
              <a:ea typeface="Angsana New"/>
              <a:cs typeface="TH Niramit AS" pitchFamily="2" charset="-34"/>
              <a:sym typeface="Angsana New"/>
            </a:endParaRPr>
          </a:p>
          <a:p>
            <a:pPr lvl="0" algn="just" rtl="0">
              <a:spcBef>
                <a:spcPts val="0"/>
              </a:spcBef>
              <a:buNone/>
            </a:pPr>
            <a:endParaRPr sz="2800" dirty="0">
              <a:latin typeface="Angsana New"/>
              <a:ea typeface="Angsana New"/>
              <a:cs typeface="Angsana New"/>
              <a:sym typeface="Angsana New"/>
            </a:endParaRPr>
          </a:p>
        </p:txBody>
      </p:sp>
      <p:sp>
        <p:nvSpPr>
          <p:cNvPr id="7" name="Shape 33"/>
          <p:cNvSpPr txBox="1"/>
          <p:nvPr/>
        </p:nvSpPr>
        <p:spPr>
          <a:xfrm>
            <a:off x="3643306" y="2143122"/>
            <a:ext cx="3071834" cy="2286016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th-TH" sz="24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   </a:t>
            </a:r>
            <a:r>
              <a:rPr lang="th" sz="24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มุ่งให้เกิดประสิทธิภาพทางอารมณ์แก่ผู้อ่าน ผู้ฟัง กวีโบราณกล่าวถึงโวหารซึ่งเป็นกระบวนการประพันธ์ไว้ ๔ ประเภท คือ</a:t>
            </a:r>
          </a:p>
          <a:p>
            <a:endParaRPr lang="th" sz="2400" dirty="0" smtClean="0">
              <a:solidFill>
                <a:schemeClr val="accent1">
                  <a:lumMod val="75000"/>
                </a:schemeClr>
              </a:solidFill>
              <a:latin typeface="TH Niramit AS" pitchFamily="2" charset="-34"/>
              <a:ea typeface="Angsana New"/>
              <a:cs typeface="TH Niramit AS" pitchFamily="2" charset="-34"/>
              <a:sym typeface="Angsana New"/>
            </a:endParaRPr>
          </a:p>
          <a:p>
            <a:pPr lvl="0"/>
            <a:endParaRPr lang="th" sz="2400" dirty="0">
              <a:solidFill>
                <a:schemeClr val="accent1">
                  <a:lumMod val="75000"/>
                </a:schemeClr>
              </a:solidFill>
              <a:latin typeface="TH Niramit AS" pitchFamily="2" charset="-34"/>
              <a:ea typeface="Angsana New"/>
              <a:cs typeface="TH Niramit AS" pitchFamily="2" charset="-34"/>
              <a:sym typeface="Angsana New"/>
            </a:endParaRPr>
          </a:p>
          <a:p>
            <a:pPr lvl="0" algn="just" rtl="0">
              <a:spcBef>
                <a:spcPts val="0"/>
              </a:spcBef>
              <a:buNone/>
            </a:pPr>
            <a:endParaRPr sz="2800" dirty="0">
              <a:latin typeface="Angsana New"/>
              <a:ea typeface="Angsana New"/>
              <a:cs typeface="Angsana New"/>
              <a:sym typeface="Angsana New"/>
            </a:endParaRPr>
          </a:p>
        </p:txBody>
      </p:sp>
      <p:sp>
        <p:nvSpPr>
          <p:cNvPr id="8" name="วงรี 7"/>
          <p:cNvSpPr/>
          <p:nvPr/>
        </p:nvSpPr>
        <p:spPr>
          <a:xfrm>
            <a:off x="6000760" y="1214428"/>
            <a:ext cx="1500198" cy="12858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err="1" smtClean="0">
                <a:latin typeface="TH Niramit AS" pitchFamily="2" charset="-34"/>
                <a:cs typeface="TH Niramit AS" pitchFamily="2" charset="-34"/>
              </a:rPr>
              <a:t>เสาวรจนี</a:t>
            </a:r>
            <a:endParaRPr lang="th-TH" sz="24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9" name="วงรี 8"/>
          <p:cNvSpPr/>
          <p:nvPr/>
        </p:nvSpPr>
        <p:spPr>
          <a:xfrm>
            <a:off x="7429520" y="1714494"/>
            <a:ext cx="1500198" cy="12858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นารีปราโมทย์</a:t>
            </a:r>
            <a:endParaRPr lang="th-TH" sz="24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0" name="วงรี 9"/>
          <p:cNvSpPr/>
          <p:nvPr/>
        </p:nvSpPr>
        <p:spPr>
          <a:xfrm>
            <a:off x="7358082" y="3214692"/>
            <a:ext cx="1500198" cy="12858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latin typeface="TH Niramit AS" pitchFamily="2" charset="-34"/>
                <a:cs typeface="TH Niramit AS" pitchFamily="2" charset="-34"/>
              </a:rPr>
              <a:t>พิโรธวาทัง</a:t>
            </a:r>
            <a:endParaRPr lang="th-TH" sz="2000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1" name="วงรี 10"/>
          <p:cNvSpPr/>
          <p:nvPr/>
        </p:nvSpPr>
        <p:spPr>
          <a:xfrm>
            <a:off x="5786446" y="3714758"/>
            <a:ext cx="1500198" cy="12858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err="1" smtClean="0">
                <a:latin typeface="TH Niramit AS" pitchFamily="2" charset="-34"/>
                <a:cs typeface="TH Niramit AS" pitchFamily="2" charset="-34"/>
              </a:rPr>
              <a:t>สัล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ลา</a:t>
            </a:r>
            <a:r>
              <a:rPr lang="th-TH" sz="2400" dirty="0" err="1" smtClean="0">
                <a:latin typeface="TH Niramit AS" pitchFamily="2" charset="-34"/>
                <a:cs typeface="TH Niramit AS" pitchFamily="2" charset="-34"/>
              </a:rPr>
              <a:t>ปังค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พิสัย</a:t>
            </a:r>
            <a:endParaRPr lang="th-TH" sz="2400" dirty="0">
              <a:latin typeface="TH Niramit AS" pitchFamily="2" charset="-34"/>
              <a:cs typeface="TH Niramit AS" pitchFamily="2" charset="-34"/>
            </a:endParaRPr>
          </a:p>
        </p:txBody>
      </p:sp>
      <p:cxnSp>
        <p:nvCxnSpPr>
          <p:cNvPr id="13" name="ตัวเชื่อมต่อโค้ง 12"/>
          <p:cNvCxnSpPr/>
          <p:nvPr/>
        </p:nvCxnSpPr>
        <p:spPr>
          <a:xfrm rot="5400000" flipH="1" flipV="1">
            <a:off x="6536545" y="2607469"/>
            <a:ext cx="357190" cy="28575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ตัวเชื่อมต่อโค้ง 14"/>
          <p:cNvCxnSpPr/>
          <p:nvPr/>
        </p:nvCxnSpPr>
        <p:spPr>
          <a:xfrm flipV="1">
            <a:off x="6572264" y="2786064"/>
            <a:ext cx="928694" cy="28575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ตัวเชื่อมต่อโค้ง 16"/>
          <p:cNvCxnSpPr/>
          <p:nvPr/>
        </p:nvCxnSpPr>
        <p:spPr>
          <a:xfrm>
            <a:off x="6572264" y="3214692"/>
            <a:ext cx="785818" cy="35719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ตัวเชื่อมต่อโค้ง 18"/>
          <p:cNvCxnSpPr/>
          <p:nvPr/>
        </p:nvCxnSpPr>
        <p:spPr>
          <a:xfrm rot="5400000">
            <a:off x="6250793" y="3393287"/>
            <a:ext cx="428628" cy="214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ตัวเชื่อมต่อโค้ง 21"/>
          <p:cNvCxnSpPr/>
          <p:nvPr/>
        </p:nvCxnSpPr>
        <p:spPr>
          <a:xfrm rot="5400000">
            <a:off x="1535885" y="1321585"/>
            <a:ext cx="1000132" cy="64294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ตัวเชื่อมต่อโค้ง 23"/>
          <p:cNvCxnSpPr>
            <a:endCxn id="7" idx="0"/>
          </p:cNvCxnSpPr>
          <p:nvPr/>
        </p:nvCxnSpPr>
        <p:spPr>
          <a:xfrm rot="16200000" flipH="1">
            <a:off x="4446983" y="1410882"/>
            <a:ext cx="1000132" cy="46434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/>
        </p:nvSpPr>
        <p:spPr>
          <a:xfrm>
            <a:off x="357158" y="2428874"/>
            <a:ext cx="8360399" cy="2071702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5" tIns="91425" rIns="91425" bIns="91425" anchor="t" anchorCtr="0">
            <a:noAutofit/>
          </a:bodyPr>
          <a:lstStyle/>
          <a:p>
            <a:pPr marL="457200" lvl="0" indent="457200" rtl="0">
              <a:spcBef>
                <a:spcPts val="0"/>
              </a:spcBef>
              <a:buNone/>
            </a:pPr>
            <a:r>
              <a:rPr lang="th" sz="2800" b="1" dirty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๑. เสาวรจนี (บท</a:t>
            </a:r>
            <a:r>
              <a:rPr lang="th" sz="2800" b="1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ชม</a:t>
            </a:r>
            <a:r>
              <a:rPr lang="th-TH" sz="2800" b="1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ความงาม</a:t>
            </a:r>
            <a:r>
              <a:rPr lang="th" sz="2800" b="1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)</a:t>
            </a:r>
            <a:r>
              <a:rPr lang="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 </a:t>
            </a:r>
            <a:r>
              <a:rPr lang="th" sz="2800" dirty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คือ การเล่าชมความงามของตัวละครในเรื่อง </a:t>
            </a:r>
            <a:r>
              <a:rPr lang="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ซึ่งอาจ</a:t>
            </a:r>
            <a:r>
              <a:rPr lang="th" sz="2800" dirty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เป็นตัวละครที่เป็นมนุษย์ อมนุษย์ หรือสัตว์ซึ่งการชมนี้อาจจะเป็นการชมความ</a:t>
            </a:r>
            <a:r>
              <a:rPr lang="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เก่งกล้า</a:t>
            </a:r>
            <a:r>
              <a:rPr lang="th" sz="2800" dirty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ของกษัตริย์ ความงามของปราสาทราชวังหรือ</a:t>
            </a:r>
            <a:r>
              <a:rPr lang="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ควา</a:t>
            </a:r>
            <a:r>
              <a:rPr lang="th-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ม</a:t>
            </a:r>
            <a:r>
              <a:rPr lang="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เจริญรุ่งเรือง</a:t>
            </a:r>
            <a:r>
              <a:rPr lang="th" sz="2800" dirty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ของ</a:t>
            </a:r>
            <a:r>
              <a:rPr lang="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บ้านเมือง</a:t>
            </a:r>
            <a:endParaRPr lang="th" sz="2800" dirty="0">
              <a:solidFill>
                <a:schemeClr val="accent1">
                  <a:lumMod val="75000"/>
                </a:schemeClr>
              </a:solidFill>
              <a:latin typeface="TH Niramit AS" pitchFamily="2" charset="-34"/>
              <a:ea typeface="Angsana New"/>
              <a:cs typeface="TH Niramit AS" pitchFamily="2" charset="-34"/>
              <a:sym typeface="Angsana New"/>
            </a:endParaRPr>
          </a:p>
          <a:p>
            <a:pPr lvl="0" rtl="0">
              <a:spcBef>
                <a:spcPts val="0"/>
              </a:spcBef>
              <a:buNone/>
            </a:pPr>
            <a:endParaRPr sz="3200" dirty="0">
              <a:solidFill>
                <a:srgbClr val="008000"/>
              </a:solidFill>
              <a:highlight>
                <a:srgbClr val="D7E7EA"/>
              </a:highlight>
              <a:latin typeface="Angsana New"/>
              <a:ea typeface="Angsana New"/>
              <a:cs typeface="Angsana New"/>
              <a:sym typeface="Angsana New"/>
            </a:endParaRPr>
          </a:p>
        </p:txBody>
      </p:sp>
      <p:sp>
        <p:nvSpPr>
          <p:cNvPr id="5" name="วงรี 4"/>
          <p:cNvSpPr/>
          <p:nvPr/>
        </p:nvSpPr>
        <p:spPr>
          <a:xfrm>
            <a:off x="500034" y="357172"/>
            <a:ext cx="2143140" cy="185738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" sz="3200" b="1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เสาวรจนี</a:t>
            </a:r>
            <a:endParaRPr lang="th" sz="3200" dirty="0" smtClean="0">
              <a:solidFill>
                <a:schemeClr val="bg1"/>
              </a:solidFill>
              <a:latin typeface="TH Niramit AS" pitchFamily="2" charset="-34"/>
              <a:ea typeface="Angsana New"/>
              <a:cs typeface="TH Niramit AS" pitchFamily="2" charset="-34"/>
              <a:sym typeface="Angsana New"/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3643306" y="571486"/>
            <a:ext cx="2786082" cy="5715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err="1" smtClean="0">
                <a:latin typeface="TH Niramit AS" pitchFamily="2" charset="-34"/>
                <a:cs typeface="TH Niramit AS" pitchFamily="2" charset="-34"/>
              </a:rPr>
              <a:t>เสาว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sz="2400" dirty="0" smtClean="0">
                <a:latin typeface="TH Niramit AS" pitchFamily="2" charset="-34"/>
                <a:cs typeface="TH Niramit AS" pitchFamily="2" charset="-34"/>
              </a:rPr>
              <a:t>= 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งาม  (</a:t>
            </a:r>
            <a:r>
              <a:rPr lang="en-US" sz="2400" dirty="0" smtClean="0">
                <a:latin typeface="TH Niramit AS" pitchFamily="2" charset="-34"/>
                <a:cs typeface="TH Niramit AS" pitchFamily="2" charset="-34"/>
              </a:rPr>
              <a:t>beautiful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)</a:t>
            </a:r>
            <a:endParaRPr lang="th-TH" sz="24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3643306" y="1285866"/>
            <a:ext cx="2786082" cy="5715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err="1" smtClean="0">
                <a:latin typeface="TH Niramit AS" pitchFamily="2" charset="-34"/>
                <a:cs typeface="TH Niramit AS" pitchFamily="2" charset="-34"/>
              </a:rPr>
              <a:t>รจนี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sz="2400" dirty="0" smtClean="0">
                <a:latin typeface="TH Niramit AS" pitchFamily="2" charset="-34"/>
                <a:cs typeface="TH Niramit AS" pitchFamily="2" charset="-34"/>
              </a:rPr>
              <a:t>= 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ประพันธ์</a:t>
            </a:r>
            <a:r>
              <a:rPr lang="en-US" sz="2400" dirty="0" smtClean="0">
                <a:latin typeface="TH Niramit AS" pitchFamily="2" charset="-34"/>
                <a:cs typeface="TH Niramit AS" pitchFamily="2" charset="-34"/>
              </a:rPr>
              <a:t>  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(</a:t>
            </a:r>
            <a:r>
              <a:rPr lang="en-US" sz="2400" dirty="0" smtClean="0">
                <a:latin typeface="TH Niramit AS" pitchFamily="2" charset="-34"/>
                <a:cs typeface="TH Niramit AS" pitchFamily="2" charset="-34"/>
              </a:rPr>
              <a:t>compose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)</a:t>
            </a:r>
            <a:endParaRPr lang="th-TH" sz="2400" dirty="0">
              <a:latin typeface="TH Niramit AS" pitchFamily="2" charset="-34"/>
              <a:cs typeface="TH Niramit AS" pitchFamily="2" charset="-34"/>
            </a:endParaRPr>
          </a:p>
        </p:txBody>
      </p:sp>
      <p:cxnSp>
        <p:nvCxnSpPr>
          <p:cNvPr id="9" name="ตัวเชื่อมต่อโค้ง 8"/>
          <p:cNvCxnSpPr/>
          <p:nvPr/>
        </p:nvCxnSpPr>
        <p:spPr>
          <a:xfrm flipV="1">
            <a:off x="2643174" y="785800"/>
            <a:ext cx="857256" cy="35719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ตัวเชื่อมต่อโค้ง 10"/>
          <p:cNvCxnSpPr/>
          <p:nvPr/>
        </p:nvCxnSpPr>
        <p:spPr>
          <a:xfrm>
            <a:off x="2643174" y="1428742"/>
            <a:ext cx="928694" cy="28575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/>
        </p:nvSpPr>
        <p:spPr>
          <a:xfrm>
            <a:off x="785786" y="571486"/>
            <a:ext cx="7143800" cy="378621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5" tIns="91425" rIns="91425" bIns="91425" anchor="t" anchorCtr="0">
            <a:noAutofit/>
          </a:bodyPr>
          <a:lstStyle/>
          <a:p>
            <a:endParaRPr lang="th-TH" sz="2400" dirty="0" smtClean="0">
              <a:latin typeface="TH Niramit AS" pitchFamily="2" charset="-34"/>
              <a:cs typeface="TH Niramit AS" pitchFamily="2" charset="-34"/>
            </a:endParaRPr>
          </a:p>
          <a:p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     หน่อกษัตริย์ทัศนานางเงือกน้อย	ดูแช่มช้อยโฉมเฉลาทั้งเผ้าผม </a:t>
            </a:r>
          </a:p>
          <a:p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ประไพพักตร์ลักษณ์ล้ำล้วนขำคม	ทั้งเนื้อนมนวลเปล่งออกเต่งทรวง</a:t>
            </a:r>
          </a:p>
          <a:p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ขนงเนตรเกศกรอ่อนสะอาด		ดังสุ</a:t>
            </a:r>
            <a:r>
              <a:rPr lang="th-TH" sz="2400" dirty="0" err="1" smtClean="0">
                <a:latin typeface="TH Niramit AS" pitchFamily="2" charset="-34"/>
                <a:cs typeface="TH Niramit AS" pitchFamily="2" charset="-34"/>
              </a:rPr>
              <a:t>รางค์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นางนาฏในวังหลวง</a:t>
            </a:r>
          </a:p>
          <a:p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พระเพลินพิศคิดหมายเสียดายดวง	แล้วหนักหน่วงนึกที่จะหนีไป</a:t>
            </a:r>
          </a:p>
          <a:p>
            <a:endParaRPr lang="th-TH" sz="2400" dirty="0" smtClean="0">
              <a:latin typeface="TH Niramit AS" pitchFamily="2" charset="-34"/>
              <a:cs typeface="TH Niramit AS" pitchFamily="2" charset="-34"/>
            </a:endParaRPr>
          </a:p>
          <a:p>
            <a:pPr algn="r"/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 (พระอภัยมณี : สุนทรภู่)</a:t>
            </a:r>
          </a:p>
          <a:p>
            <a:pPr lvl="0">
              <a:spcBef>
                <a:spcPts val="0"/>
              </a:spcBef>
              <a:buNone/>
            </a:pPr>
            <a:endParaRPr dirty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/>
        </p:nvSpPr>
        <p:spPr>
          <a:xfrm>
            <a:off x="357158" y="2428874"/>
            <a:ext cx="8360399" cy="1643074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5" tIns="91425" rIns="91425" bIns="91425" anchor="t" anchorCtr="0">
            <a:noAutofit/>
          </a:bodyPr>
          <a:lstStyle/>
          <a:p>
            <a:pPr marL="457200" lvl="0" indent="457200"/>
            <a:r>
              <a:rPr lang="th" sz="2800" b="1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๒. นารีปราโมทย์</a:t>
            </a:r>
            <a:r>
              <a:rPr lang="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 (บทเกี้ยวพาราสี โอ้โลม) คือการกล่าวข้อความแสดงความรัก ทั้งที่เป็นการพบกันในระยะแรกๆ และในโอ้โลมปฏิโลมก่อนจะถึงบทสังวาสนั้นด้วย</a:t>
            </a:r>
          </a:p>
        </p:txBody>
      </p:sp>
      <p:sp>
        <p:nvSpPr>
          <p:cNvPr id="5" name="วงรี 4"/>
          <p:cNvSpPr/>
          <p:nvPr/>
        </p:nvSpPr>
        <p:spPr>
          <a:xfrm>
            <a:off x="500034" y="357172"/>
            <a:ext cx="2143140" cy="185738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3200" b="1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นารีปราโมทย์</a:t>
            </a:r>
            <a:endParaRPr lang="th" sz="3200" dirty="0" smtClean="0">
              <a:solidFill>
                <a:schemeClr val="bg1"/>
              </a:solidFill>
              <a:latin typeface="TH Niramit AS" pitchFamily="2" charset="-34"/>
              <a:ea typeface="Angsana New"/>
              <a:cs typeface="TH Niramit AS" pitchFamily="2" charset="-34"/>
              <a:sym typeface="Angsana New"/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3643306" y="571486"/>
            <a:ext cx="2786082" cy="5715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นารี </a:t>
            </a:r>
            <a:r>
              <a:rPr lang="en-US" sz="2400" dirty="0" smtClean="0">
                <a:latin typeface="TH Niramit AS" pitchFamily="2" charset="-34"/>
                <a:cs typeface="TH Niramit AS" pitchFamily="2" charset="-34"/>
              </a:rPr>
              <a:t>= 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ผู้หญิง  (</a:t>
            </a:r>
            <a:r>
              <a:rPr lang="en-US" sz="2400" dirty="0" smtClean="0">
                <a:latin typeface="TH Niramit AS" pitchFamily="2" charset="-34"/>
                <a:cs typeface="TH Niramit AS" pitchFamily="2" charset="-34"/>
              </a:rPr>
              <a:t>women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)</a:t>
            </a:r>
            <a:endParaRPr lang="th-TH" sz="24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3643306" y="1285866"/>
            <a:ext cx="2786082" cy="857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ปราโมทย์ </a:t>
            </a:r>
            <a:r>
              <a:rPr lang="en-US" sz="2400" dirty="0" smtClean="0">
                <a:latin typeface="TH Niramit AS" pitchFamily="2" charset="-34"/>
                <a:cs typeface="TH Niramit AS" pitchFamily="2" charset="-34"/>
              </a:rPr>
              <a:t>= 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ความบันเทิงใจ</a:t>
            </a:r>
            <a:r>
              <a:rPr lang="en-US" sz="2400" dirty="0" smtClean="0">
                <a:latin typeface="TH Niramit AS" pitchFamily="2" charset="-34"/>
                <a:cs typeface="TH Niramit AS" pitchFamily="2" charset="-34"/>
              </a:rPr>
              <a:t>  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(</a:t>
            </a:r>
            <a:r>
              <a:rPr lang="en-US" sz="2400" dirty="0" smtClean="0">
                <a:latin typeface="TH Niramit AS" pitchFamily="2" charset="-34"/>
                <a:cs typeface="TH Niramit AS" pitchFamily="2" charset="-34"/>
              </a:rPr>
              <a:t>happiness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)</a:t>
            </a:r>
            <a:endParaRPr lang="th-TH" sz="2400" dirty="0">
              <a:latin typeface="TH Niramit AS" pitchFamily="2" charset="-34"/>
              <a:cs typeface="TH Niramit AS" pitchFamily="2" charset="-34"/>
            </a:endParaRPr>
          </a:p>
        </p:txBody>
      </p:sp>
      <p:cxnSp>
        <p:nvCxnSpPr>
          <p:cNvPr id="9" name="ตัวเชื่อมต่อโค้ง 8"/>
          <p:cNvCxnSpPr/>
          <p:nvPr/>
        </p:nvCxnSpPr>
        <p:spPr>
          <a:xfrm flipV="1">
            <a:off x="2643174" y="785800"/>
            <a:ext cx="857256" cy="35719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ตัวเชื่อมต่อโค้ง 10"/>
          <p:cNvCxnSpPr/>
          <p:nvPr/>
        </p:nvCxnSpPr>
        <p:spPr>
          <a:xfrm>
            <a:off x="2643174" y="1428742"/>
            <a:ext cx="928694" cy="28575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/>
        </p:nvSpPr>
        <p:spPr>
          <a:xfrm>
            <a:off x="857224" y="642924"/>
            <a:ext cx="7215238" cy="3571900"/>
          </a:xfrm>
          <a:prstGeom prst="round2Diag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5" tIns="91425" rIns="91425" bIns="91425" anchor="t" anchorCtr="0">
            <a:noAutofit/>
          </a:bodyPr>
          <a:lstStyle/>
          <a:p>
            <a:pPr lvl="0" indent="38735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ถึงม้วยดินสิ้นฟ้า</a:t>
            </a:r>
            <a:r>
              <a:rPr lang="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มหาสมุทร</a:t>
            </a:r>
            <a:r>
              <a:rPr lang="th-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		</a:t>
            </a:r>
            <a:r>
              <a:rPr lang="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ไม่</a:t>
            </a: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สิ้นสุดความรักสมัครสมาน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แม้นเกิดในใต้ฟ้าสุธา</a:t>
            </a:r>
            <a:r>
              <a:rPr lang="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ธาร</a:t>
            </a:r>
            <a:r>
              <a:rPr lang="th-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		</a:t>
            </a:r>
            <a:r>
              <a:rPr lang="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ขอ</a:t>
            </a: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พบพานพิศวาสไม่คลาดคลา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แม้นเนื้อเย็นเป็นห้วงมหรรณพ        	พี่ขอพบศรีสวัสดิ์เป็นมัจฉา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แม้นเป็นบัวตัวพี่เป็นภุมรา          	เชยผกาโกสุมปทุมทอง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เจ้าเป็นถ้ำไพขอให้พี่               		เป็นราชสีห์สมสู่เป็นคู่ครอง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จะติดตามทรามสงวนนวลละออง    	เป็นคู่ครองพิศวาสทุกชาติไป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Cordia New"/>
                <a:cs typeface="TH Niramit AS" pitchFamily="2" charset="-34"/>
                <a:sym typeface="Cordia New"/>
              </a:rPr>
              <a:t>                                           </a:t>
            </a: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  			</a:t>
            </a:r>
            <a:r>
              <a:rPr lang="th" sz="2400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(</a:t>
            </a:r>
            <a:r>
              <a:rPr lang="th" sz="2400" dirty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สุนทรภู่)</a:t>
            </a:r>
          </a:p>
          <a:p>
            <a:pPr lvl="0">
              <a:spcBef>
                <a:spcPts val="0"/>
              </a:spcBef>
              <a:buNone/>
            </a:pPr>
            <a:endParaRPr sz="2400" dirty="0">
              <a:solidFill>
                <a:schemeClr val="bg1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/>
        </p:nvSpPr>
        <p:spPr>
          <a:xfrm>
            <a:off x="357158" y="2428874"/>
            <a:ext cx="8360399" cy="1643074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5" tIns="91425" rIns="91425" bIns="91425" anchor="t" anchorCtr="0">
            <a:noAutofit/>
          </a:bodyPr>
          <a:lstStyle/>
          <a:p>
            <a:pPr marL="457200" lvl="0" indent="457200"/>
            <a:r>
              <a:rPr lang="th" sz="2800" b="1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๓. พิโรธวาทัง </a:t>
            </a:r>
            <a:r>
              <a:rPr lang="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(บทตัดพ้อ) คือการกล่าวข้อความแสดงอารมณ์ไม่พอใจ ตั้งแต่น้อยไปจนมาก จึงเริ่มตั้งแต่ ไม่พอใจ โกรธ ตัดพ้อ ประชดประชัน กระทบกระเทียบ</a:t>
            </a:r>
            <a:r>
              <a:rPr lang="th-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เ</a:t>
            </a:r>
            <a:r>
              <a:rPr lang="th" sz="2800" dirty="0" smtClean="0">
                <a:solidFill>
                  <a:schemeClr val="accent1">
                    <a:lumMod val="75000"/>
                  </a:schemeClr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ปรียบเปรย เสียดสี และด่าว่าอย่างรุนแรง</a:t>
            </a:r>
            <a:endParaRPr lang="th" sz="2800" dirty="0">
              <a:solidFill>
                <a:schemeClr val="accent1">
                  <a:lumMod val="75000"/>
                </a:schemeClr>
              </a:solidFill>
              <a:latin typeface="TH Niramit AS" pitchFamily="2" charset="-34"/>
              <a:ea typeface="Angsana New"/>
              <a:cs typeface="TH Niramit AS" pitchFamily="2" charset="-34"/>
              <a:sym typeface="Angsana New"/>
            </a:endParaRPr>
          </a:p>
        </p:txBody>
      </p:sp>
      <p:sp>
        <p:nvSpPr>
          <p:cNvPr id="5" name="วงรี 4"/>
          <p:cNvSpPr/>
          <p:nvPr/>
        </p:nvSpPr>
        <p:spPr>
          <a:xfrm>
            <a:off x="500034" y="357172"/>
            <a:ext cx="2143140" cy="185738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3200" b="1" dirty="0" smtClean="0">
                <a:solidFill>
                  <a:schemeClr val="bg1"/>
                </a:solidFill>
                <a:latin typeface="TH Niramit AS" pitchFamily="2" charset="-34"/>
                <a:ea typeface="Angsana New"/>
                <a:cs typeface="TH Niramit AS" pitchFamily="2" charset="-34"/>
                <a:sym typeface="Angsana New"/>
              </a:rPr>
              <a:t>พิโรธวาทัง</a:t>
            </a:r>
            <a:endParaRPr lang="th" sz="3200" dirty="0" smtClean="0">
              <a:solidFill>
                <a:schemeClr val="bg1"/>
              </a:solidFill>
              <a:latin typeface="TH Niramit AS" pitchFamily="2" charset="-34"/>
              <a:ea typeface="Angsana New"/>
              <a:cs typeface="TH Niramit AS" pitchFamily="2" charset="-34"/>
              <a:sym typeface="Angsana New"/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3643306" y="571486"/>
            <a:ext cx="2786082" cy="5715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พิโรธ </a:t>
            </a:r>
            <a:r>
              <a:rPr lang="en-US" sz="2400" dirty="0" smtClean="0">
                <a:latin typeface="TH Niramit AS" pitchFamily="2" charset="-34"/>
                <a:cs typeface="TH Niramit AS" pitchFamily="2" charset="-34"/>
              </a:rPr>
              <a:t>= 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โกรธ  (</a:t>
            </a:r>
            <a:r>
              <a:rPr lang="en-US" sz="2400" dirty="0" smtClean="0">
                <a:latin typeface="TH Niramit AS" pitchFamily="2" charset="-34"/>
                <a:cs typeface="TH Niramit AS" pitchFamily="2" charset="-34"/>
              </a:rPr>
              <a:t>angry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)</a:t>
            </a:r>
            <a:endParaRPr lang="th-TH" sz="24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3643306" y="1285866"/>
            <a:ext cx="2786082" cy="857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วาทัง </a:t>
            </a:r>
            <a:r>
              <a:rPr lang="en-US" sz="2400" dirty="0" smtClean="0">
                <a:latin typeface="TH Niramit AS" pitchFamily="2" charset="-34"/>
                <a:cs typeface="TH Niramit AS" pitchFamily="2" charset="-34"/>
              </a:rPr>
              <a:t>= 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วาทะ  คำพูด</a:t>
            </a:r>
            <a:br>
              <a:rPr lang="th-TH" sz="2400" dirty="0" smtClean="0">
                <a:latin typeface="TH Niramit AS" pitchFamily="2" charset="-34"/>
                <a:cs typeface="TH Niramit AS" pitchFamily="2" charset="-34"/>
              </a:rPr>
            </a:b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(</a:t>
            </a:r>
            <a:r>
              <a:rPr lang="en-US" sz="2400" dirty="0" smtClean="0">
                <a:latin typeface="TH Niramit AS" pitchFamily="2" charset="-34"/>
                <a:cs typeface="TH Niramit AS" pitchFamily="2" charset="-34"/>
              </a:rPr>
              <a:t>words</a:t>
            </a:r>
            <a:r>
              <a:rPr lang="th-TH" sz="2400" dirty="0" smtClean="0">
                <a:latin typeface="TH Niramit AS" pitchFamily="2" charset="-34"/>
                <a:cs typeface="TH Niramit AS" pitchFamily="2" charset="-34"/>
              </a:rPr>
              <a:t>)</a:t>
            </a:r>
            <a:endParaRPr lang="th-TH" sz="2400" dirty="0">
              <a:latin typeface="TH Niramit AS" pitchFamily="2" charset="-34"/>
              <a:cs typeface="TH Niramit AS" pitchFamily="2" charset="-34"/>
            </a:endParaRPr>
          </a:p>
        </p:txBody>
      </p:sp>
      <p:cxnSp>
        <p:nvCxnSpPr>
          <p:cNvPr id="9" name="ตัวเชื่อมต่อโค้ง 8"/>
          <p:cNvCxnSpPr/>
          <p:nvPr/>
        </p:nvCxnSpPr>
        <p:spPr>
          <a:xfrm flipV="1">
            <a:off x="2643174" y="785800"/>
            <a:ext cx="857256" cy="35719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ตัวเชื่อมต่อโค้ง 10"/>
          <p:cNvCxnSpPr/>
          <p:nvPr/>
        </p:nvCxnSpPr>
        <p:spPr>
          <a:xfrm>
            <a:off x="2643174" y="1428742"/>
            <a:ext cx="928694" cy="28575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606</Words>
  <Application>Microsoft Office PowerPoint</Application>
  <PresentationFormat>นำเสนอทางหน้าจอ (16:9)</PresentationFormat>
  <Paragraphs>74</Paragraphs>
  <Slides>16</Slides>
  <Notes>15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17" baseType="lpstr">
      <vt:lpstr>light-gradient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comshop</dc:creator>
  <cp:lastModifiedBy>Windows User</cp:lastModifiedBy>
  <cp:revision>24</cp:revision>
  <dcterms:modified xsi:type="dcterms:W3CDTF">2016-06-03T05:47:46Z</dcterms:modified>
</cp:coreProperties>
</file>